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02"/>
  </p:notesMasterIdLst>
  <p:sldIdLst>
    <p:sldId id="369" r:id="rId2"/>
    <p:sldId id="370" r:id="rId3"/>
    <p:sldId id="258" r:id="rId4"/>
    <p:sldId id="343" r:id="rId5"/>
    <p:sldId id="262" r:id="rId6"/>
    <p:sldId id="293" r:id="rId7"/>
    <p:sldId id="264" r:id="rId8"/>
    <p:sldId id="345" r:id="rId9"/>
    <p:sldId id="371" r:id="rId10"/>
    <p:sldId id="266" r:id="rId11"/>
    <p:sldId id="260" r:id="rId12"/>
    <p:sldId id="347" r:id="rId13"/>
    <p:sldId id="344" r:id="rId14"/>
    <p:sldId id="265" r:id="rId15"/>
    <p:sldId id="372" r:id="rId16"/>
    <p:sldId id="280" r:id="rId17"/>
    <p:sldId id="295" r:id="rId18"/>
    <p:sldId id="296" r:id="rId19"/>
    <p:sldId id="301" r:id="rId20"/>
    <p:sldId id="302" r:id="rId21"/>
    <p:sldId id="303" r:id="rId22"/>
    <p:sldId id="304" r:id="rId23"/>
    <p:sldId id="305" r:id="rId24"/>
    <p:sldId id="306" r:id="rId25"/>
    <p:sldId id="297" r:id="rId26"/>
    <p:sldId id="313" r:id="rId27"/>
    <p:sldId id="314" r:id="rId28"/>
    <p:sldId id="315" r:id="rId29"/>
    <p:sldId id="316" r:id="rId30"/>
    <p:sldId id="317" r:id="rId31"/>
    <p:sldId id="318" r:id="rId32"/>
    <p:sldId id="320" r:id="rId33"/>
    <p:sldId id="319" r:id="rId34"/>
    <p:sldId id="321" r:id="rId35"/>
    <p:sldId id="322" r:id="rId36"/>
    <p:sldId id="373" r:id="rId37"/>
    <p:sldId id="374" r:id="rId38"/>
    <p:sldId id="282" r:id="rId39"/>
    <p:sldId id="279" r:id="rId40"/>
    <p:sldId id="298" r:id="rId41"/>
    <p:sldId id="335" r:id="rId42"/>
    <p:sldId id="328" r:id="rId43"/>
    <p:sldId id="329" r:id="rId44"/>
    <p:sldId id="330" r:id="rId45"/>
    <p:sldId id="331" r:id="rId46"/>
    <p:sldId id="332" r:id="rId47"/>
    <p:sldId id="333" r:id="rId48"/>
    <p:sldId id="334" r:id="rId49"/>
    <p:sldId id="336" r:id="rId50"/>
    <p:sldId id="337" r:id="rId51"/>
    <p:sldId id="338" r:id="rId52"/>
    <p:sldId id="339" r:id="rId53"/>
    <p:sldId id="340" r:id="rId54"/>
    <p:sldId id="341" r:id="rId55"/>
    <p:sldId id="283" r:id="rId56"/>
    <p:sldId id="309" r:id="rId57"/>
    <p:sldId id="267" r:id="rId58"/>
    <p:sldId id="273" r:id="rId59"/>
    <p:sldId id="365" r:id="rId60"/>
    <p:sldId id="294" r:id="rId61"/>
    <p:sldId id="366" r:id="rId62"/>
    <p:sldId id="346" r:id="rId63"/>
    <p:sldId id="367" r:id="rId64"/>
    <p:sldId id="300" r:id="rId65"/>
    <p:sldId id="356" r:id="rId66"/>
    <p:sldId id="359" r:id="rId67"/>
    <p:sldId id="360" r:id="rId68"/>
    <p:sldId id="361" r:id="rId69"/>
    <p:sldId id="362" r:id="rId70"/>
    <p:sldId id="326" r:id="rId71"/>
    <p:sldId id="327" r:id="rId72"/>
    <p:sldId id="307" r:id="rId73"/>
    <p:sldId id="323" r:id="rId74"/>
    <p:sldId id="269" r:id="rId75"/>
    <p:sldId id="268" r:id="rId76"/>
    <p:sldId id="375" r:id="rId77"/>
    <p:sldId id="378" r:id="rId78"/>
    <p:sldId id="376" r:id="rId79"/>
    <p:sldId id="377" r:id="rId80"/>
    <p:sldId id="379" r:id="rId81"/>
    <p:sldId id="281" r:id="rId82"/>
    <p:sldId id="325" r:id="rId83"/>
    <p:sldId id="368" r:id="rId84"/>
    <p:sldId id="380" r:id="rId85"/>
    <p:sldId id="381" r:id="rId86"/>
    <p:sldId id="382" r:id="rId87"/>
    <p:sldId id="271" r:id="rId88"/>
    <p:sldId id="277" r:id="rId89"/>
    <p:sldId id="274" r:id="rId90"/>
    <p:sldId id="285" r:id="rId91"/>
    <p:sldId id="286" r:id="rId92"/>
    <p:sldId id="287" r:id="rId93"/>
    <p:sldId id="289" r:id="rId94"/>
    <p:sldId id="290" r:id="rId95"/>
    <p:sldId id="292" r:id="rId96"/>
    <p:sldId id="310" r:id="rId97"/>
    <p:sldId id="311" r:id="rId98"/>
    <p:sldId id="278" r:id="rId99"/>
    <p:sldId id="363" r:id="rId100"/>
    <p:sldId id="276" r:id="rId10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433" autoAdjust="0"/>
    <p:restoredTop sz="73964" autoAdjust="0"/>
  </p:normalViewPr>
  <p:slideViewPr>
    <p:cSldViewPr snapToGrid="0">
      <p:cViewPr varScale="1">
        <p:scale>
          <a:sx n="88" d="100"/>
          <a:sy n="88" d="100"/>
        </p:scale>
        <p:origin x="96" y="12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30" d="100"/>
        <a:sy n="30" d="100"/>
      </p:scale>
      <p:origin x="0" y="0"/>
    </p:cViewPr>
  </p:sorterViewPr>
  <p:notesViewPr>
    <p:cSldViewPr snapToGrid="0">
      <p:cViewPr varScale="1">
        <p:scale>
          <a:sx n="91" d="100"/>
          <a:sy n="91" d="100"/>
        </p:scale>
        <p:origin x="2898" y="84"/>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notesMaster" Target="notesMasters/notesMaster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08E4721D-57C1-4399-9159-9C7BDE36902A}" type="datetimeFigureOut">
              <a:rPr kumimoji="1" lang="ja-JP" altLang="en-US" smtClean="0"/>
              <a:t>2020/7/10</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30D15E-D56A-4506-B9CC-BFB658BE9819}" type="slidenum">
              <a:rPr kumimoji="1" lang="ja-JP" altLang="en-US" smtClean="0"/>
              <a:t>‹#›</a:t>
            </a:fld>
            <a:endParaRPr kumimoji="1" lang="ja-JP" altLang="en-US"/>
          </a:p>
        </p:txBody>
      </p:sp>
    </p:spTree>
    <p:extLst>
      <p:ext uri="{BB962C8B-B14F-4D97-AF65-F5344CB8AC3E}">
        <p14:creationId xmlns:p14="http://schemas.microsoft.com/office/powerpoint/2010/main" val="107221335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3" Type="http://schemas.openxmlformats.org/officeDocument/2006/relationships/hyperlink" Target="http://jcgt.org/published/0005/02/02/" TargetMode="External"/><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スライドはネットで配ります。なので写真は撮らなくても大丈夫です。</a:t>
            </a:r>
            <a:r>
              <a:rPr kumimoji="1" lang="en-US" altLang="ja-JP" dirty="0"/>
              <a:t>PPT</a:t>
            </a:r>
            <a:r>
              <a:rPr kumimoji="1" lang="ja-JP" altLang="en-US" dirty="0"/>
              <a:t>だけはいろんな人が見られるように英語で書いるので、ご了承ください。</a:t>
            </a:r>
            <a:endParaRPr kumimoji="1" lang="en-US" altLang="ja-JP" dirty="0"/>
          </a:p>
          <a:p>
            <a:endParaRPr kumimoji="1" lang="en-US" altLang="ja-JP" dirty="0"/>
          </a:p>
          <a:p>
            <a:r>
              <a:rPr kumimoji="1" lang="ja-JP" altLang="en-US" dirty="0"/>
              <a:t>今日は現在主流となっているアルゴリズム、また知っておいた方が良いと思われるアルゴリズムを中心に紹介します。激辛としましたが、たいして難しくないので、気楽に聞いてください。</a:t>
            </a:r>
            <a:endParaRPr kumimoji="1" lang="en-US" altLang="ja-JP" dirty="0"/>
          </a:p>
          <a:p>
            <a:endParaRPr kumimoji="1" lang="en-US" altLang="ja-JP" dirty="0"/>
          </a:p>
          <a:p>
            <a:r>
              <a:rPr kumimoji="1" lang="ja-JP" altLang="en-US" dirty="0"/>
              <a:t>論文そのままの実装ではなく、どうすれば楽をして同じようなことが出来るか、ということを意識して話をしていきたいと思います。それではよろしくお願いします。</a:t>
            </a:r>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a:t>
            </a:fld>
            <a:endParaRPr kumimoji="1" lang="ja-JP" altLang="en-US"/>
          </a:p>
        </p:txBody>
      </p:sp>
    </p:spTree>
    <p:extLst>
      <p:ext uri="{BB962C8B-B14F-4D97-AF65-F5344CB8AC3E}">
        <p14:creationId xmlns:p14="http://schemas.microsoft.com/office/powerpoint/2010/main" val="25188896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次に</a:t>
            </a:r>
            <a:r>
              <a:rPr kumimoji="1" lang="en-US" altLang="ja-JP" dirty="0"/>
              <a:t>Wide</a:t>
            </a:r>
            <a:r>
              <a:rPr kumimoji="1" lang="ja-JP" altLang="en-US" dirty="0"/>
              <a:t> </a:t>
            </a:r>
            <a:r>
              <a:rPr kumimoji="1" lang="en-US" altLang="ja-JP" dirty="0"/>
              <a:t>BVH</a:t>
            </a:r>
            <a:r>
              <a:rPr kumimoji="1" lang="ja-JP" altLang="en-US" dirty="0"/>
              <a:t>に触れておきます。</a:t>
            </a:r>
            <a:endParaRPr kumimoji="1" lang="en-US" altLang="ja-JP" dirty="0"/>
          </a:p>
          <a:p>
            <a:endParaRPr kumimoji="1" lang="en-US" altLang="ja-JP" dirty="0"/>
          </a:p>
          <a:p>
            <a:r>
              <a:rPr kumimoji="1" lang="ja-JP" altLang="en-US" dirty="0"/>
              <a:t>先のスライドにあったように、標準的な</a:t>
            </a:r>
            <a:r>
              <a:rPr kumimoji="1" lang="en-US" altLang="ja-JP" dirty="0"/>
              <a:t>BVH</a:t>
            </a:r>
            <a:r>
              <a:rPr kumimoji="1" lang="ja-JP" altLang="en-US" dirty="0"/>
              <a:t>は各ノードが</a:t>
            </a:r>
            <a:r>
              <a:rPr kumimoji="1" lang="en-US" altLang="ja-JP" dirty="0"/>
              <a:t>2</a:t>
            </a:r>
            <a:r>
              <a:rPr kumimoji="1" lang="ja-JP" altLang="en-US" dirty="0"/>
              <a:t>つの子を持ちます。</a:t>
            </a:r>
            <a:r>
              <a:rPr kumimoji="1" lang="en-US" altLang="ja-JP" dirty="0"/>
              <a:t>Wide BVH</a:t>
            </a:r>
            <a:r>
              <a:rPr kumimoji="1" lang="ja-JP" altLang="en-US" dirty="0"/>
              <a:t>は各ノードが</a:t>
            </a:r>
            <a:r>
              <a:rPr kumimoji="1" lang="en-US" altLang="ja-JP" dirty="0"/>
              <a:t>4,8,16</a:t>
            </a:r>
            <a:r>
              <a:rPr kumimoji="1" lang="ja-JP" altLang="en-US" dirty="0"/>
              <a:t>といった多くの子を持ちます。こうすることによって</a:t>
            </a:r>
            <a:r>
              <a:rPr kumimoji="1" lang="en-US" altLang="ja-JP" dirty="0"/>
              <a:t>SIMD</a:t>
            </a:r>
            <a:r>
              <a:rPr kumimoji="1" lang="ja-JP" altLang="en-US" dirty="0"/>
              <a:t>の利用率を上げられるというメリットが強調されますが、実は標準的な</a:t>
            </a:r>
            <a:r>
              <a:rPr kumimoji="1" lang="en-US" altLang="ja-JP" dirty="0"/>
              <a:t>BVH</a:t>
            </a:r>
            <a:r>
              <a:rPr kumimoji="1" lang="ja-JP" altLang="en-US" dirty="0"/>
              <a:t>のノードは親のボックスと接している面が多くて、冗長にデータを保持していることが分かります。左の図だと、各ボックスは親と</a:t>
            </a:r>
            <a:r>
              <a:rPr kumimoji="1" lang="en-US" altLang="ja-JP" dirty="0"/>
              <a:t>2</a:t>
            </a:r>
            <a:r>
              <a:rPr kumimoji="1" lang="ja-JP" altLang="en-US" dirty="0"/>
              <a:t>面を共有しているのに対し、右の図では一面しか接していないことが分かります。このように</a:t>
            </a:r>
            <a:r>
              <a:rPr kumimoji="1" lang="en-US" altLang="ja-JP" dirty="0"/>
              <a:t>Wide</a:t>
            </a:r>
            <a:r>
              <a:rPr kumimoji="1" lang="ja-JP" altLang="en-US" dirty="0"/>
              <a:t> </a:t>
            </a:r>
            <a:r>
              <a:rPr kumimoji="1" lang="en-US" altLang="ja-JP" dirty="0"/>
              <a:t>BVH</a:t>
            </a:r>
            <a:r>
              <a:rPr kumimoji="1" lang="ja-JP" altLang="en-US" dirty="0"/>
              <a:t>にすることで重複したデータが減るので、メモリの消費が少なくなり、トラバースステップも減ります。また、</a:t>
            </a:r>
            <a:r>
              <a:rPr kumimoji="1" lang="en-US" altLang="ja-JP" dirty="0"/>
              <a:t>SOA</a:t>
            </a:r>
            <a:r>
              <a:rPr kumimoji="1" lang="ja-JP" altLang="en-US" dirty="0"/>
              <a:t>を利用し、子ノードの</a:t>
            </a:r>
            <a:r>
              <a:rPr kumimoji="1" lang="en-US" altLang="ja-JP" dirty="0"/>
              <a:t>AABB</a:t>
            </a:r>
            <a:r>
              <a:rPr kumimoji="1" lang="ja-JP" altLang="en-US" dirty="0"/>
              <a:t>を連続して保持すろことで、メモリのアクセスパターンを改善することができます。</a:t>
            </a:r>
            <a:br>
              <a:rPr kumimoji="1" lang="en-US" altLang="ja-JP" dirty="0"/>
            </a:b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計算量に関しては、本来</a:t>
            </a:r>
            <a:r>
              <a:rPr kumimoji="1" lang="en-US" altLang="ja-JP" dirty="0"/>
              <a:t>2</a:t>
            </a:r>
            <a:r>
              <a:rPr kumimoji="1" lang="ja-JP" altLang="en-US" dirty="0"/>
              <a:t>分木では、しなくてよかった部分についてもテストする必要が出てくるなど、若干不利な部分もありますが、いまのコンピュータは計算は速く、メモリが遅いため、可能なら常に</a:t>
            </a:r>
            <a:r>
              <a:rPr kumimoji="1" lang="en-US" altLang="ja-JP" dirty="0"/>
              <a:t>Wide</a:t>
            </a:r>
            <a:r>
              <a:rPr kumimoji="1" lang="ja-JP" altLang="en-US" dirty="0"/>
              <a:t> </a:t>
            </a:r>
            <a:r>
              <a:rPr kumimoji="1" lang="en-US" altLang="ja-JP" dirty="0"/>
              <a:t>BVH</a:t>
            </a:r>
            <a:r>
              <a:rPr kumimoji="1" lang="ja-JP" altLang="en-US" dirty="0"/>
              <a:t>を使うべきです。</a:t>
            </a:r>
            <a:r>
              <a:rPr kumimoji="1" lang="en-US" altLang="ja-JP" dirty="0"/>
              <a:t>GPU</a:t>
            </a:r>
            <a:r>
              <a:rPr kumimoji="1" lang="ja-JP" altLang="en-US" dirty="0"/>
              <a:t>でも</a:t>
            </a:r>
            <a:r>
              <a:rPr kumimoji="1" lang="en-US" altLang="ja-JP" dirty="0"/>
              <a:t>Wide</a:t>
            </a:r>
            <a:r>
              <a:rPr kumimoji="1" lang="ja-JP" altLang="en-US" dirty="0"/>
              <a:t> </a:t>
            </a:r>
            <a:r>
              <a:rPr kumimoji="1" lang="en-US" altLang="ja-JP" dirty="0"/>
              <a:t>BVH</a:t>
            </a:r>
            <a:r>
              <a:rPr kumimoji="1" lang="ja-JP" altLang="en-US" dirty="0"/>
              <a:t>の使用で高速化が達成できたというレポートもいくつかあります。本当に速くなるの、と聞かれることがありますが、私の答えは</a:t>
            </a:r>
            <a:r>
              <a:rPr kumimoji="1" lang="en-US" altLang="ja-JP" dirty="0"/>
              <a:t>YES</a:t>
            </a:r>
            <a:r>
              <a:rPr kumimoji="1" lang="ja-JP" altLang="en-US" dirty="0"/>
              <a:t>です。もちろんいくらでも幅を広げればいいわけではありません。</a:t>
            </a:r>
          </a:p>
          <a:p>
            <a:br>
              <a:rPr kumimoji="1" lang="en-US" altLang="ja-JP" dirty="0"/>
            </a:br>
            <a:r>
              <a:rPr kumimoji="1" lang="ja-JP" altLang="en-US" dirty="0"/>
              <a:t>また、</a:t>
            </a:r>
            <a:r>
              <a:rPr kumimoji="1" lang="en-US" altLang="ja-JP" dirty="0"/>
              <a:t>Many</a:t>
            </a:r>
            <a:r>
              <a:rPr kumimoji="1" lang="ja-JP" altLang="en-US" dirty="0"/>
              <a:t> </a:t>
            </a:r>
            <a:r>
              <a:rPr kumimoji="1" lang="en-US" altLang="ja-JP" dirty="0"/>
              <a:t>Lights</a:t>
            </a:r>
            <a:r>
              <a:rPr kumimoji="1" lang="ja-JP" altLang="en-US" dirty="0"/>
              <a:t>の計算でも</a:t>
            </a:r>
            <a:r>
              <a:rPr kumimoji="1" lang="en-US" altLang="ja-JP" dirty="0"/>
              <a:t>Wide BVH</a:t>
            </a:r>
            <a:r>
              <a:rPr kumimoji="1" lang="ja-JP" altLang="en-US" dirty="0"/>
              <a:t>を使うと、副作用的な効果でノイズを減らすことが出来ます。これについては後ほど時間があれば、紹介します。</a:t>
            </a:r>
            <a:br>
              <a:rPr kumimoji="1" lang="en-US" altLang="ja-JP" dirty="0"/>
            </a:br>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10</a:t>
            </a:fld>
            <a:endParaRPr kumimoji="1" lang="ja-JP" altLang="en-US"/>
          </a:p>
        </p:txBody>
      </p:sp>
    </p:spTree>
    <p:extLst>
      <p:ext uri="{BB962C8B-B14F-4D97-AF65-F5344CB8AC3E}">
        <p14:creationId xmlns:p14="http://schemas.microsoft.com/office/powerpoint/2010/main" val="667475326"/>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大変喜ばしいことに、最近になっても新しいデータ構造が提案されています。</a:t>
            </a:r>
            <a:r>
              <a:rPr kumimoji="1" lang="en-US" altLang="ja-JP" dirty="0"/>
              <a:t>Dual</a:t>
            </a:r>
            <a:r>
              <a:rPr kumimoji="1" lang="ja-JP" altLang="en-US" dirty="0"/>
              <a:t> </a:t>
            </a:r>
            <a:r>
              <a:rPr kumimoji="1" lang="en-US" altLang="ja-JP" dirty="0"/>
              <a:t>Split</a:t>
            </a:r>
            <a:r>
              <a:rPr kumimoji="1" lang="ja-JP" altLang="en-US" dirty="0"/>
              <a:t> </a:t>
            </a:r>
            <a:r>
              <a:rPr kumimoji="1" lang="en-US" altLang="ja-JP" dirty="0"/>
              <a:t>Trees</a:t>
            </a:r>
            <a:r>
              <a:rPr kumimoji="1" lang="ja-JP" altLang="en-US" dirty="0"/>
              <a:t>は先ほど述べたように、親と子のバウンディングボックスが重複した情報を持っていることに着目し、消費メモリとレイと平面の交差判定回数を減らす方法ですが、残念ながら</a:t>
            </a:r>
            <a:r>
              <a:rPr kumimoji="1" lang="en-US" altLang="ja-JP" dirty="0"/>
              <a:t>Wide</a:t>
            </a:r>
            <a:r>
              <a:rPr kumimoji="1" lang="ja-JP" altLang="en-US" dirty="0"/>
              <a:t> </a:t>
            </a:r>
            <a:r>
              <a:rPr kumimoji="1" lang="en-US" altLang="ja-JP" dirty="0"/>
              <a:t>BVH</a:t>
            </a:r>
            <a:r>
              <a:rPr kumimoji="1" lang="ja-JP" altLang="en-US" dirty="0"/>
              <a:t>には使用できません。そもそも</a:t>
            </a:r>
            <a:r>
              <a:rPr kumimoji="1" lang="en-US" altLang="ja-JP" dirty="0"/>
              <a:t>Wide</a:t>
            </a:r>
            <a:r>
              <a:rPr kumimoji="1" lang="ja-JP" altLang="en-US" dirty="0"/>
              <a:t> </a:t>
            </a:r>
            <a:r>
              <a:rPr kumimoji="1" lang="en-US" altLang="ja-JP" dirty="0"/>
              <a:t>BVH</a:t>
            </a:r>
            <a:r>
              <a:rPr kumimoji="1" lang="ja-JP" altLang="en-US" dirty="0"/>
              <a:t>は重複した部分が少ないというのもあり、どの程度発展するかは未知数です。また、</a:t>
            </a:r>
            <a:r>
              <a:rPr kumimoji="1" lang="en-US" altLang="ja-JP" dirty="0"/>
              <a:t>Dynamic</a:t>
            </a:r>
            <a:r>
              <a:rPr kumimoji="1" lang="ja-JP" altLang="en-US" dirty="0"/>
              <a:t>なシーンにも適用しづらいです。</a:t>
            </a:r>
            <a:endParaRPr kumimoji="1" lang="en-US" altLang="ja-JP" dirty="0"/>
          </a:p>
          <a:p>
            <a:endParaRPr kumimoji="1" lang="en-US" altLang="ja-JP" dirty="0"/>
          </a:p>
          <a:p>
            <a:r>
              <a:rPr kumimoji="1" lang="ja-JP" altLang="en-US" dirty="0"/>
              <a:t>２つ目はレイトレーシング以外のタスクに</a:t>
            </a:r>
            <a:r>
              <a:rPr kumimoji="1" lang="en-US" altLang="ja-JP" dirty="0"/>
              <a:t>RTX</a:t>
            </a:r>
            <a:r>
              <a:rPr kumimoji="1" lang="ja-JP" altLang="en-US" dirty="0"/>
              <a:t>を使用しよう、というもので、ある点がどの四面体に入っているか特定する、という問題を扱っています。</a:t>
            </a:r>
            <a:r>
              <a:rPr kumimoji="1" lang="en-US" altLang="ja-JP" dirty="0"/>
              <a:t>GPGPU</a:t>
            </a:r>
            <a:r>
              <a:rPr kumimoji="1" lang="ja-JP" altLang="en-US" dirty="0"/>
              <a:t>がはやった時のように言葉が適切かは分かりませんが、汎用目的</a:t>
            </a:r>
            <a:r>
              <a:rPr kumimoji="1" lang="en-US" altLang="ja-JP" dirty="0"/>
              <a:t>RT</a:t>
            </a:r>
            <a:r>
              <a:rPr kumimoji="1" lang="ja-JP" altLang="en-US" dirty="0"/>
              <a:t> </a:t>
            </a:r>
            <a:r>
              <a:rPr kumimoji="1" lang="en-US" altLang="ja-JP" dirty="0"/>
              <a:t>Cores</a:t>
            </a:r>
            <a:r>
              <a:rPr kumimoji="1" lang="ja-JP" altLang="en-US" dirty="0"/>
              <a:t>のような論文が今後増えてくるのではないでしょうか。</a:t>
            </a:r>
            <a:endParaRPr kumimoji="1" lang="en-US" altLang="ja-JP" dirty="0"/>
          </a:p>
          <a:p>
            <a:endParaRPr kumimoji="1" lang="en-US" altLang="ja-JP" dirty="0"/>
          </a:p>
          <a:p>
            <a:r>
              <a:rPr kumimoji="1" lang="ja-JP" altLang="en-US" dirty="0"/>
              <a:t>最後は私は知らなくて、徳吉さんに教えていただいた論文ですが、エイリアス法の改善、フォレストの効率的な構築方法などが書かれた論文です。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100</a:t>
            </a:fld>
            <a:endParaRPr kumimoji="1" lang="ja-JP" altLang="en-US"/>
          </a:p>
        </p:txBody>
      </p:sp>
    </p:spTree>
    <p:extLst>
      <p:ext uri="{BB962C8B-B14F-4D97-AF65-F5344CB8AC3E}">
        <p14:creationId xmlns:p14="http://schemas.microsoft.com/office/powerpoint/2010/main" val="16367554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BVH</a:t>
            </a:r>
            <a:r>
              <a:rPr kumimoji="1" lang="ja-JP" altLang="en-US" dirty="0"/>
              <a:t>の構築の仕方は後で紹介するように色々ありますが、いずれにせよ、適当に構築したのでは品質の良い</a:t>
            </a:r>
            <a:r>
              <a:rPr kumimoji="1" lang="en-US" altLang="ja-JP" dirty="0"/>
              <a:t>BVH</a:t>
            </a:r>
            <a:r>
              <a:rPr kumimoji="1" lang="ja-JP" altLang="en-US" dirty="0"/>
              <a:t>を作ることが出来ません。ここでいう品質というのはレイ・トレーシングや後ほど紹介する照明計算でのパフォーマンスに直結します。</a:t>
            </a:r>
            <a:endParaRPr kumimoji="1" lang="en-US" altLang="ja-JP" dirty="0"/>
          </a:p>
          <a:p>
            <a:endParaRPr kumimoji="1" lang="en-US" altLang="ja-JP" dirty="0"/>
          </a:p>
          <a:p>
            <a:r>
              <a:rPr kumimoji="1" lang="ja-JP" altLang="en-US" dirty="0"/>
              <a:t>コスト関数は影計算に特化したものなど、トラバーサルの種類によって最適なものが異なりますが、一般的には</a:t>
            </a:r>
            <a:r>
              <a:rPr kumimoji="1" lang="en-US" altLang="ja-JP" dirty="0"/>
              <a:t>SAH</a:t>
            </a:r>
            <a:r>
              <a:rPr kumimoji="1" lang="ja-JP" altLang="en-US" dirty="0"/>
              <a:t>と呼ばれるものが最もよく利用されます。</a:t>
            </a:r>
            <a:r>
              <a:rPr kumimoji="1" lang="en-US" altLang="ja-JP" dirty="0"/>
              <a:t>EPO</a:t>
            </a:r>
            <a:r>
              <a:rPr kumimoji="1" lang="ja-JP" altLang="en-US" dirty="0"/>
              <a:t>というよりよいものがありますが、その計算自体にコストがかかるためあまり使用されません。</a:t>
            </a:r>
            <a:r>
              <a:rPr kumimoji="1" lang="en-US" altLang="ja-JP" dirty="0"/>
              <a:t>SAH</a:t>
            </a:r>
            <a:r>
              <a:rPr kumimoji="1" lang="ja-JP" altLang="en-US" dirty="0"/>
              <a:t>は簡単に言ってしまうと、ツリーの「ノードが内包するオブジェクトの交差判定コスト」　と　「表面積」を掛け合わせたものの総和で表されます。もちろん、厳密にはノードの</a:t>
            </a:r>
            <a:r>
              <a:rPr kumimoji="1" lang="en-US" altLang="ja-JP" dirty="0"/>
              <a:t>Bounding</a:t>
            </a:r>
            <a:r>
              <a:rPr kumimoji="1" lang="ja-JP" altLang="en-US" dirty="0"/>
              <a:t> </a:t>
            </a:r>
            <a:r>
              <a:rPr kumimoji="1" lang="en-US" altLang="ja-JP" dirty="0"/>
              <a:t>Box</a:t>
            </a:r>
            <a:r>
              <a:rPr kumimoji="1" lang="ja-JP" altLang="en-US" dirty="0"/>
              <a:t>との交差判定コストや、メモリのアクセス時間なども加味する必要があります。</a:t>
            </a:r>
            <a:endParaRPr kumimoji="1" lang="en-US" altLang="ja-JP" dirty="0"/>
          </a:p>
          <a:p>
            <a:endParaRPr kumimoji="1" lang="en-US" altLang="ja-JP" dirty="0"/>
          </a:p>
          <a:p>
            <a:r>
              <a:rPr kumimoji="1" lang="ja-JP" altLang="en-US" dirty="0"/>
              <a:t>また最近はやりのメニーライトの計算では</a:t>
            </a:r>
            <a:r>
              <a:rPr kumimoji="1" lang="en-US" altLang="ja-JP" dirty="0"/>
              <a:t>SAOH</a:t>
            </a:r>
            <a:r>
              <a:rPr kumimoji="1" lang="ja-JP" altLang="en-US" dirty="0"/>
              <a:t>と呼ばれるメトリックが用いられます。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11</a:t>
            </a:fld>
            <a:endParaRPr kumimoji="1" lang="ja-JP" altLang="en-US"/>
          </a:p>
        </p:txBody>
      </p:sp>
    </p:spTree>
    <p:extLst>
      <p:ext uri="{BB962C8B-B14F-4D97-AF65-F5344CB8AC3E}">
        <p14:creationId xmlns:p14="http://schemas.microsoft.com/office/powerpoint/2010/main" val="4536244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デバッグや、最適化アルゴリズムが意図したように動作しているか確認するため、どの部分がコストが高いのか可視化してみたい時があります。</a:t>
            </a:r>
            <a:endParaRPr kumimoji="1" lang="en-US" altLang="ja-JP" dirty="0"/>
          </a:p>
          <a:p>
            <a:endParaRPr kumimoji="1" lang="en-US" altLang="ja-JP" dirty="0"/>
          </a:p>
          <a:p>
            <a:r>
              <a:rPr kumimoji="1" lang="ja-JP" altLang="en-US" dirty="0"/>
              <a:t>色々なツリーの可視化の仕方がありますが、ボリュームレンダリングのようにして立体で表示した場合はノード同士の重なりによって見辛いこともあります。その場合は、</a:t>
            </a:r>
            <a:r>
              <a:rPr kumimoji="1" lang="en-US" altLang="ja-JP" dirty="0"/>
              <a:t>Sunburst</a:t>
            </a:r>
            <a:r>
              <a:rPr kumimoji="1" lang="ja-JP" altLang="en-US" dirty="0"/>
              <a:t>チャートをつかって、クリックしたとこの表面積や座標を表示するのも一つの方法です。もちろん他のグラフでもよいので、面白い可視化が出来たらぜひシェアしてください。</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12</a:t>
            </a:fld>
            <a:endParaRPr kumimoji="1" lang="ja-JP" altLang="en-US"/>
          </a:p>
        </p:txBody>
      </p:sp>
    </p:spTree>
    <p:extLst>
      <p:ext uri="{BB962C8B-B14F-4D97-AF65-F5344CB8AC3E}">
        <p14:creationId xmlns:p14="http://schemas.microsoft.com/office/powerpoint/2010/main" val="23648234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では本題に入りたいと思います。まずは構築方法です。構築方法は大まかにトップダウンとボトムアップに分けられますが、両者を混ぜたハイブリッドな手法も存在します。今日は時間が限られていますので、トップダウン、ボトムアップそれぞれひとつづつ、よく使われているものを詳細にみていこうと思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13</a:t>
            </a:fld>
            <a:endParaRPr kumimoji="1" lang="ja-JP" altLang="en-US"/>
          </a:p>
        </p:txBody>
      </p:sp>
    </p:spTree>
    <p:extLst>
      <p:ext uri="{BB962C8B-B14F-4D97-AF65-F5344CB8AC3E}">
        <p14:creationId xmlns:p14="http://schemas.microsoft.com/office/powerpoint/2010/main" val="42051372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トップダウン型の構築は入力されたプリミティブなどのグループを</a:t>
            </a:r>
            <a:r>
              <a:rPr kumimoji="1" lang="en-US" altLang="ja-JP" dirty="0"/>
              <a:t>2</a:t>
            </a:r>
            <a:r>
              <a:rPr kumimoji="1" lang="ja-JP" altLang="en-US" dirty="0"/>
              <a:t>つ以上のサブグループに分割していく形で行われます。一般的には非常に高品質のツリーを作ることができ、</a:t>
            </a:r>
            <a:r>
              <a:rPr kumimoji="1" lang="en-US" altLang="ja-JP" dirty="0"/>
              <a:t>BVH</a:t>
            </a:r>
            <a:r>
              <a:rPr kumimoji="1" lang="ja-JP" altLang="en-US" dirty="0"/>
              <a:t>の場合は</a:t>
            </a:r>
            <a:r>
              <a:rPr kumimoji="1" lang="en-US" altLang="ja-JP" dirty="0"/>
              <a:t>Binning</a:t>
            </a:r>
            <a:r>
              <a:rPr kumimoji="1" lang="ja-JP" altLang="en-US" dirty="0"/>
              <a:t>と</a:t>
            </a:r>
            <a:r>
              <a:rPr kumimoji="1" lang="en-US" altLang="ja-JP" dirty="0"/>
              <a:t>Full</a:t>
            </a:r>
            <a:r>
              <a:rPr kumimoji="1" lang="ja-JP" altLang="en-US" dirty="0"/>
              <a:t> </a:t>
            </a:r>
            <a:r>
              <a:rPr kumimoji="1" lang="en-US" altLang="ja-JP" dirty="0"/>
              <a:t>Sweep</a:t>
            </a:r>
            <a:r>
              <a:rPr kumimoji="1" lang="ja-JP" altLang="en-US" dirty="0"/>
              <a:t>の２つが良く用いられます。</a:t>
            </a:r>
            <a:br>
              <a:rPr kumimoji="1" lang="en-US" altLang="ja-JP" dirty="0"/>
            </a:br>
            <a:endParaRPr kumimoji="1" lang="en-US" altLang="ja-JP" dirty="0"/>
          </a:p>
          <a:p>
            <a:r>
              <a:rPr kumimoji="1" lang="ja-JP" altLang="en-US" dirty="0"/>
              <a:t>分割の仕方はオブジェクトの重複を許さない</a:t>
            </a:r>
            <a:r>
              <a:rPr kumimoji="1" lang="en-US" altLang="ja-JP" dirty="0"/>
              <a:t>object partitioning</a:t>
            </a:r>
            <a:r>
              <a:rPr kumimoji="1" lang="ja-JP" altLang="en-US" dirty="0"/>
              <a:t>と重複を許す</a:t>
            </a:r>
            <a:r>
              <a:rPr kumimoji="1" lang="en-US" altLang="ja-JP" dirty="0"/>
              <a:t>spatial partitioning</a:t>
            </a:r>
            <a:r>
              <a:rPr kumimoji="1" lang="ja-JP" altLang="en-US" dirty="0"/>
              <a:t>の２種類がありますが、どちらにもメリット、デメリットがあります。</a:t>
            </a:r>
            <a:r>
              <a:rPr kumimoji="1" lang="en-US" altLang="ja-JP" dirty="0"/>
              <a:t>Object</a:t>
            </a:r>
            <a:r>
              <a:rPr kumimoji="1" lang="ja-JP" altLang="en-US" dirty="0"/>
              <a:t>の重複を許さない場合は必要な</a:t>
            </a:r>
            <a:r>
              <a:rPr kumimoji="1" lang="en-US" altLang="ja-JP" dirty="0"/>
              <a:t>BVH</a:t>
            </a:r>
            <a:r>
              <a:rPr kumimoji="1" lang="ja-JP" altLang="en-US" dirty="0"/>
              <a:t>のノードの数が事前にわかるので、ハードウェアなどで実装するときには都合が良いです。重複を許す場合は高速なトラバースが可能になりますが、いたずらにメモリを消費してしまうのを防ぐために、どのくらい重複を許すか事前にバジェットを設定して、上限を固定しておく必要があります。</a:t>
            </a:r>
            <a:br>
              <a:rPr kumimoji="1" lang="en-US" altLang="ja-JP" dirty="0"/>
            </a:br>
            <a:endParaRPr kumimoji="1" lang="en-US" altLang="ja-JP" dirty="0"/>
          </a:p>
          <a:p>
            <a:r>
              <a:rPr kumimoji="1" lang="ja-JP" altLang="en-US" dirty="0"/>
              <a:t>違った見方をすれば、</a:t>
            </a:r>
            <a:r>
              <a:rPr kumimoji="1" lang="en-US" altLang="ja-JP" dirty="0"/>
              <a:t>Object partitioning</a:t>
            </a:r>
            <a:r>
              <a:rPr kumimoji="1" lang="ja-JP" altLang="en-US" dirty="0"/>
              <a:t>はノードの</a:t>
            </a:r>
            <a:r>
              <a:rPr kumimoji="1" lang="en-US" altLang="ja-JP" dirty="0"/>
              <a:t>Bounding</a:t>
            </a:r>
            <a:r>
              <a:rPr kumimoji="1" lang="ja-JP" altLang="en-US" dirty="0"/>
              <a:t> </a:t>
            </a:r>
            <a:r>
              <a:rPr kumimoji="1" lang="en-US" altLang="ja-JP" dirty="0"/>
              <a:t>Box</a:t>
            </a:r>
            <a:r>
              <a:rPr kumimoji="1" lang="ja-JP" altLang="en-US" dirty="0"/>
              <a:t>同士が重なる、すなわち空間的な重なりが発生します。そのため、近い順にレイのトラバースを行ってリーフノードで何かにヒットしてもトラバースを終えることが出来ません。しかし、</a:t>
            </a:r>
            <a:r>
              <a:rPr kumimoji="1" lang="en-US" altLang="ja-JP" dirty="0"/>
              <a:t>Spatial Splitting</a:t>
            </a:r>
            <a:r>
              <a:rPr kumimoji="1" lang="ja-JP" altLang="en-US" dirty="0"/>
              <a:t>の場合はそういった重なりは発生しないため、レイは何かにヒットしたら即座にトラバースを終えることが出来ます。</a:t>
            </a:r>
            <a:endParaRPr kumimoji="1" lang="en-US" altLang="ja-JP" dirty="0"/>
          </a:p>
          <a:p>
            <a:endParaRPr kumimoji="1" lang="en-US" altLang="ja-JP" dirty="0"/>
          </a:p>
          <a:p>
            <a:r>
              <a:rPr kumimoji="1" lang="ja-JP" altLang="en-US" dirty="0"/>
              <a:t>どちらがよいか、というのは現状</a:t>
            </a:r>
            <a:r>
              <a:rPr kumimoji="1" lang="en-US" altLang="ja-JP" dirty="0"/>
              <a:t>Object partitioning</a:t>
            </a:r>
            <a:r>
              <a:rPr kumimoji="1" lang="ja-JP" altLang="en-US" dirty="0"/>
              <a:t>に分があるようです。というのも、プロダクションレベルのアセットではある程度メッシュが均等に細かくテッセレーションされているため、ノードの重なりというのはそれほど大きくならないためです。また</a:t>
            </a:r>
            <a:r>
              <a:rPr kumimoji="1" lang="en-US" altLang="ja-JP" dirty="0"/>
              <a:t>Object partitioning</a:t>
            </a:r>
            <a:r>
              <a:rPr kumimoji="1" lang="ja-JP" altLang="en-US" dirty="0"/>
              <a:t>の場合モーションブラーの実装もシンプルに保つことが出来ます。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14</a:t>
            </a:fld>
            <a:endParaRPr kumimoji="1" lang="ja-JP" altLang="en-US"/>
          </a:p>
        </p:txBody>
      </p:sp>
    </p:spTree>
    <p:extLst>
      <p:ext uri="{BB962C8B-B14F-4D97-AF65-F5344CB8AC3E}">
        <p14:creationId xmlns:p14="http://schemas.microsoft.com/office/powerpoint/2010/main" val="28216605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構築の並列化は少し工夫が必要で、トップレベルに近い時にはプリミティブの数が多いので、プリミティブ単位で並列処理を行う必要があります。分割統治法、それから</a:t>
            </a:r>
            <a:r>
              <a:rPr kumimoji="1" lang="en-US" altLang="ja-JP" dirty="0"/>
              <a:t>C++</a:t>
            </a:r>
            <a:r>
              <a:rPr kumimoji="1" lang="ja-JP" altLang="en-US" dirty="0"/>
              <a:t>だと</a:t>
            </a:r>
            <a:r>
              <a:rPr kumimoji="1" lang="en-US" altLang="ja-JP" dirty="0"/>
              <a:t>std::</a:t>
            </a:r>
            <a:r>
              <a:rPr kumimoji="1" lang="en-US" altLang="ja-JP" dirty="0" err="1"/>
              <a:t>for_each</a:t>
            </a:r>
            <a:r>
              <a:rPr kumimoji="1" lang="ja-JP" altLang="en-US" dirty="0"/>
              <a:t>や</a:t>
            </a:r>
            <a:r>
              <a:rPr kumimoji="1" lang="en-US" altLang="ja-JP" dirty="0"/>
              <a:t>std::partition</a:t>
            </a:r>
            <a:r>
              <a:rPr kumimoji="1" lang="ja-JP" altLang="en-US" dirty="0"/>
              <a:t>を使うことで簡単に処理の並列化を行うことが出来ます。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分割が進んで、サブツリーの数が増えてきたら、サブツリー単位で並列処理を行う方が効率が良いです。途中では、プリミティブ単位での並列処理と、サブツリー単位の並列処理が混ざります。サブツリーの構築は再帰処理で簡単に書くことが出来ますが、もちろん再帰で書かなければならないということはありません。</a:t>
            </a:r>
            <a:endParaRPr kumimoji="1" lang="en-US" altLang="ja-JP" dirty="0"/>
          </a:p>
          <a:p>
            <a:endParaRPr kumimoji="1" lang="en-US" altLang="ja-JP" dirty="0"/>
          </a:p>
          <a:p>
            <a:r>
              <a:rPr kumimoji="1" lang="ja-JP" altLang="en-US" dirty="0"/>
              <a:t>タスク管理を行う必要が出てきますが、サンプルコードを置いてあるので、興味がある人は見てみてください。タスクの終了は全てのプリミティブが処理されたらという条件を使うとバグの生じにくいきれいなコードを書くことが出来ますが、このマシンでテストした限りでは</a:t>
            </a:r>
            <a:r>
              <a:rPr kumimoji="1" lang="en-US" altLang="ja-JP" dirty="0"/>
              <a:t>Active</a:t>
            </a:r>
            <a:r>
              <a:rPr kumimoji="1" lang="ja-JP" altLang="en-US" dirty="0"/>
              <a:t>なスレッドの数を管理して終了の判定を行った方が高速になりました。様々な方法が考えられるので工夫してみて下さい。</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15</a:t>
            </a:fld>
            <a:endParaRPr kumimoji="1" lang="ja-JP" altLang="en-US"/>
          </a:p>
        </p:txBody>
      </p:sp>
    </p:spTree>
    <p:extLst>
      <p:ext uri="{BB962C8B-B14F-4D97-AF65-F5344CB8AC3E}">
        <p14:creationId xmlns:p14="http://schemas.microsoft.com/office/powerpoint/2010/main" val="20524908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まずは、トップダウンの構築で現在おそらく最も広く使われているであろう</a:t>
            </a:r>
            <a:r>
              <a:rPr kumimoji="1" lang="en-US" altLang="ja-JP" dirty="0"/>
              <a:t>Binning</a:t>
            </a:r>
            <a:r>
              <a:rPr kumimoji="1" lang="ja-JP" altLang="en-US" dirty="0"/>
              <a:t>と呼ばれる方法について紹介します。</a:t>
            </a:r>
            <a:r>
              <a:rPr kumimoji="1" lang="en-US" altLang="ja-JP" dirty="0"/>
              <a:t>Binnig</a:t>
            </a:r>
            <a:r>
              <a:rPr kumimoji="1" lang="ja-JP" altLang="en-US" dirty="0"/>
              <a:t>は</a:t>
            </a:r>
            <a:r>
              <a:rPr kumimoji="1" lang="en-US" altLang="ja-JP" dirty="0"/>
              <a:t>Full</a:t>
            </a:r>
            <a:r>
              <a:rPr kumimoji="1" lang="ja-JP" altLang="en-US" dirty="0"/>
              <a:t> </a:t>
            </a:r>
            <a:r>
              <a:rPr kumimoji="1" lang="en-US" altLang="ja-JP" dirty="0"/>
              <a:t>Sweep</a:t>
            </a:r>
            <a:r>
              <a:rPr kumimoji="1" lang="ja-JP" altLang="en-US" dirty="0"/>
              <a:t>と呼ばれる方法の近似ですが、高速に動作し、十分に質の良い</a:t>
            </a:r>
            <a:r>
              <a:rPr kumimoji="1" lang="en-US" altLang="ja-JP" dirty="0"/>
              <a:t>BVH</a:t>
            </a:r>
            <a:r>
              <a:rPr kumimoji="1" lang="ja-JP" altLang="en-US" dirty="0"/>
              <a:t>を作ることが出来ます。Ｎ個のプリミティブを２つのグループに分ける方法は、ざっくり２</a:t>
            </a:r>
            <a:r>
              <a:rPr kumimoji="1" lang="en-US" altLang="ja-JP" dirty="0"/>
              <a:t>^N</a:t>
            </a:r>
            <a:r>
              <a:rPr kumimoji="1" lang="ja-JP" altLang="en-US" dirty="0"/>
              <a:t>ありますが、それらすべてを試して</a:t>
            </a:r>
            <a:r>
              <a:rPr kumimoji="1" lang="en-US" altLang="ja-JP" dirty="0"/>
              <a:t>SAH</a:t>
            </a:r>
            <a:r>
              <a:rPr kumimoji="1" lang="ja-JP" altLang="en-US" dirty="0"/>
              <a:t>が最小になるものを探す、というのは現実的ではありません。</a:t>
            </a:r>
            <a:r>
              <a:rPr kumimoji="1" lang="en-US" altLang="ja-JP" dirty="0"/>
              <a:t>Binning</a:t>
            </a:r>
            <a:r>
              <a:rPr kumimoji="1" lang="ja-JP" altLang="en-US" dirty="0"/>
              <a:t>では限られた位置でのみ</a:t>
            </a:r>
            <a:r>
              <a:rPr kumimoji="1" lang="en-US" altLang="ja-JP" dirty="0"/>
              <a:t>SAH</a:t>
            </a:r>
            <a:r>
              <a:rPr kumimoji="1" lang="ja-JP" altLang="en-US" dirty="0"/>
              <a:t>を評価し、分割位置を決定します。</a:t>
            </a:r>
            <a:endParaRPr kumimoji="1" lang="en-US" altLang="ja-JP" dirty="0"/>
          </a:p>
          <a:p>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16</a:t>
            </a:fld>
            <a:endParaRPr kumimoji="1" lang="ja-JP" altLang="en-US"/>
          </a:p>
        </p:txBody>
      </p:sp>
    </p:spTree>
    <p:extLst>
      <p:ext uri="{BB962C8B-B14F-4D97-AF65-F5344CB8AC3E}">
        <p14:creationId xmlns:p14="http://schemas.microsoft.com/office/powerpoint/2010/main" val="41803777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まず気を付けてほしいのが、構築にはプリミティブのバウンディングボックスだけではなくて</a:t>
            </a:r>
            <a:r>
              <a:rPr kumimoji="1" lang="en-US" altLang="ja-JP" dirty="0"/>
              <a:t>Centroid</a:t>
            </a:r>
            <a:r>
              <a:rPr kumimoji="1" lang="ja-JP" altLang="en-US" dirty="0"/>
              <a:t> </a:t>
            </a:r>
            <a:r>
              <a:rPr kumimoji="1" lang="en-US" altLang="ja-JP" dirty="0"/>
              <a:t>Bound</a:t>
            </a:r>
            <a:r>
              <a:rPr kumimoji="1" lang="ja-JP" altLang="en-US" dirty="0"/>
              <a:t>と呼ぶ、各プリミティブの重心を含むバウンディングボックス、の</a:t>
            </a:r>
            <a:r>
              <a:rPr kumimoji="1" lang="en-US" altLang="ja-JP" dirty="0"/>
              <a:t>2</a:t>
            </a:r>
            <a:r>
              <a:rPr kumimoji="1" lang="ja-JP" altLang="en-US" dirty="0"/>
              <a:t>種類を使用するというところです。</a:t>
            </a:r>
            <a:endParaRPr kumimoji="1" lang="en-US" altLang="ja-JP" dirty="0"/>
          </a:p>
          <a:p>
            <a:endParaRPr kumimoji="1" lang="en-US" altLang="ja-JP" dirty="0"/>
          </a:p>
          <a:p>
            <a:r>
              <a:rPr kumimoji="1" lang="ja-JP" altLang="en-US" dirty="0"/>
              <a:t>この</a:t>
            </a:r>
            <a:r>
              <a:rPr kumimoji="1" lang="en-US" altLang="ja-JP" dirty="0"/>
              <a:t>Centroid</a:t>
            </a:r>
            <a:r>
              <a:rPr kumimoji="1" lang="ja-JP" altLang="en-US" dirty="0"/>
              <a:t> </a:t>
            </a:r>
            <a:r>
              <a:rPr kumimoji="1" lang="en-US" altLang="ja-JP" dirty="0"/>
              <a:t>Bound</a:t>
            </a:r>
            <a:r>
              <a:rPr kumimoji="1" lang="ja-JP" altLang="en-US" dirty="0"/>
              <a:t>を８や</a:t>
            </a:r>
            <a:r>
              <a:rPr kumimoji="1" lang="en-US" altLang="ja-JP" dirty="0"/>
              <a:t>16</a:t>
            </a:r>
            <a:r>
              <a:rPr kumimoji="1" lang="ja-JP" altLang="en-US" dirty="0"/>
              <a:t>といった一定数に分割します。浅い部分では</a:t>
            </a:r>
            <a:r>
              <a:rPr kumimoji="1" lang="en-US" altLang="ja-JP" dirty="0"/>
              <a:t>16</a:t>
            </a:r>
            <a:r>
              <a:rPr kumimoji="1" lang="ja-JP" altLang="en-US" dirty="0"/>
              <a:t>、深い部分では</a:t>
            </a:r>
            <a:r>
              <a:rPr kumimoji="1" lang="en-US" altLang="ja-JP" dirty="0"/>
              <a:t>8</a:t>
            </a:r>
            <a:r>
              <a:rPr kumimoji="1" lang="ja-JP" altLang="en-US" dirty="0"/>
              <a:t>といったように、深さによって分割数を変えても構いませんが、変えても経験的にはトラバーサルのパフォーマンスに劇的な変化はありません。</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17</a:t>
            </a:fld>
            <a:endParaRPr kumimoji="1" lang="ja-JP" altLang="en-US"/>
          </a:p>
        </p:txBody>
      </p:sp>
    </p:spTree>
    <p:extLst>
      <p:ext uri="{BB962C8B-B14F-4D97-AF65-F5344CB8AC3E}">
        <p14:creationId xmlns:p14="http://schemas.microsoft.com/office/powerpoint/2010/main" val="7657568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ここではビンの分割数を</a:t>
            </a:r>
            <a:r>
              <a:rPr kumimoji="1" lang="en-US" altLang="ja-JP" dirty="0"/>
              <a:t>8</a:t>
            </a:r>
            <a:r>
              <a:rPr kumimoji="1" lang="ja-JP" altLang="en-US" dirty="0"/>
              <a:t>にして具体的に見てみましょう。</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繰り返しますが、ビンは</a:t>
            </a:r>
            <a:r>
              <a:rPr kumimoji="1" lang="en-US" altLang="ja-JP" dirty="0"/>
              <a:t>AABB</a:t>
            </a:r>
            <a:r>
              <a:rPr kumimoji="1" lang="ja-JP" altLang="en-US" dirty="0"/>
              <a:t>を均等に分割したものではなくて、</a:t>
            </a:r>
            <a:r>
              <a:rPr kumimoji="1" lang="en-US" altLang="ja-JP" dirty="0"/>
              <a:t>Centroid</a:t>
            </a:r>
            <a:r>
              <a:rPr kumimoji="1" lang="ja-JP" altLang="en-US" dirty="0"/>
              <a:t> </a:t>
            </a:r>
            <a:r>
              <a:rPr kumimoji="1" lang="en-US" altLang="ja-JP" dirty="0"/>
              <a:t>Bound</a:t>
            </a:r>
            <a:r>
              <a:rPr kumimoji="1" lang="ja-JP" altLang="en-US" dirty="0"/>
              <a:t>を分割したものであることに注意してください。こうすることで安定して</a:t>
            </a:r>
            <a:r>
              <a:rPr kumimoji="1" lang="en-US" altLang="ja-JP" dirty="0"/>
              <a:t>BVH</a:t>
            </a:r>
            <a:r>
              <a:rPr kumimoji="1" lang="ja-JP" altLang="en-US" dirty="0"/>
              <a:t>を構築することが出来ます。各ビンは、そのビンに入ってきたプリミティブの数と、入ってきたプリミティブを全て覆う</a:t>
            </a:r>
            <a:r>
              <a:rPr kumimoji="1" lang="en-US" altLang="ja-JP" dirty="0"/>
              <a:t>AABB</a:t>
            </a:r>
            <a:r>
              <a:rPr kumimoji="1" lang="ja-JP" altLang="en-US" dirty="0"/>
              <a:t>を持ちます。重心の</a:t>
            </a:r>
            <a:r>
              <a:rPr kumimoji="1" lang="en-US" altLang="ja-JP" dirty="0"/>
              <a:t>Centroid</a:t>
            </a:r>
            <a:r>
              <a:rPr kumimoji="1" lang="ja-JP" altLang="en-US" dirty="0"/>
              <a:t>　</a:t>
            </a:r>
            <a:r>
              <a:rPr kumimoji="1" lang="en-US" altLang="ja-JP" dirty="0"/>
              <a:t>Bound</a:t>
            </a:r>
            <a:r>
              <a:rPr kumimoji="1" lang="ja-JP" altLang="en-US" dirty="0"/>
              <a:t>におけるの相対的な位置から、各プリミティブがどのビンに入るかは簡単にわかります。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この方法では</a:t>
            </a:r>
            <a:r>
              <a:rPr kumimoji="1" lang="en-US" altLang="ja-JP" dirty="0"/>
              <a:t>SAH</a:t>
            </a:r>
            <a:r>
              <a:rPr kumimoji="1" lang="ja-JP" altLang="en-US" dirty="0"/>
              <a:t>が最小になる分割位置を見つけるため、ビンを左から、右から、もう一度左</a:t>
            </a:r>
            <a:r>
              <a:rPr kumimoji="1" lang="en-US" altLang="ja-JP" dirty="0"/>
              <a:t>(</a:t>
            </a:r>
            <a:r>
              <a:rPr kumimoji="1" lang="ja-JP" altLang="en-US" dirty="0"/>
              <a:t>あるいは右</a:t>
            </a:r>
            <a:r>
              <a:rPr kumimoji="1" lang="en-US" altLang="ja-JP" dirty="0"/>
              <a:t>)</a:t>
            </a:r>
            <a:r>
              <a:rPr kumimoji="1" lang="ja-JP" altLang="en-US" dirty="0"/>
              <a:t>からと</a:t>
            </a:r>
            <a:r>
              <a:rPr kumimoji="1" lang="en-US" altLang="ja-JP" dirty="0"/>
              <a:t>3</a:t>
            </a:r>
            <a:r>
              <a:rPr kumimoji="1" lang="ja-JP" altLang="en-US" dirty="0"/>
              <a:t>回スキャンします。</a:t>
            </a:r>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18</a:t>
            </a:fld>
            <a:endParaRPr kumimoji="1" lang="ja-JP" altLang="en-US"/>
          </a:p>
        </p:txBody>
      </p:sp>
    </p:spTree>
    <p:extLst>
      <p:ext uri="{BB962C8B-B14F-4D97-AF65-F5344CB8AC3E}">
        <p14:creationId xmlns:p14="http://schemas.microsoft.com/office/powerpoint/2010/main" val="21119411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最初のパスでは</a:t>
            </a:r>
            <a:r>
              <a:rPr kumimoji="1" lang="en-US" altLang="ja-JP" dirty="0"/>
              <a:t>Bin</a:t>
            </a:r>
            <a:r>
              <a:rPr kumimoji="1" lang="ja-JP" altLang="en-US" dirty="0"/>
              <a:t>を左から右にスキャンします。</a:t>
            </a:r>
            <a:endParaRPr kumimoji="1" lang="en-US" altLang="ja-JP" dirty="0"/>
          </a:p>
          <a:p>
            <a:endParaRPr kumimoji="1" lang="en-US" altLang="ja-JP" dirty="0"/>
          </a:p>
          <a:p>
            <a:r>
              <a:rPr kumimoji="1" lang="ja-JP" altLang="en-US" dirty="0"/>
              <a:t>プリミティブはある境界（ここでは緑で表されたもの）で左のグループに属するものと右のグループに属するもの、とに分けます。明るい三角形は左側に属するものを表していて、暗い三角形は右側に属するものを表しています。</a:t>
            </a:r>
            <a:endParaRPr kumimoji="1" lang="en-US" altLang="ja-JP" dirty="0"/>
          </a:p>
          <a:p>
            <a:endParaRPr kumimoji="1" lang="en-US" altLang="ja-JP" dirty="0"/>
          </a:p>
          <a:p>
            <a:r>
              <a:rPr kumimoji="1" lang="ja-JP" altLang="en-US" dirty="0"/>
              <a:t>仮にこの位置で分割したとき、左のグループには１つの三角形、右には</a:t>
            </a:r>
            <a:r>
              <a:rPr kumimoji="1" lang="en-US" altLang="ja-JP" dirty="0"/>
              <a:t>5</a:t>
            </a:r>
            <a:r>
              <a:rPr kumimoji="1" lang="ja-JP" altLang="en-US" dirty="0"/>
              <a:t>つの三角形が所属します。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19</a:t>
            </a:fld>
            <a:endParaRPr kumimoji="1" lang="ja-JP" altLang="en-US"/>
          </a:p>
        </p:txBody>
      </p:sp>
    </p:spTree>
    <p:extLst>
      <p:ext uri="{BB962C8B-B14F-4D97-AF65-F5344CB8AC3E}">
        <p14:creationId xmlns:p14="http://schemas.microsoft.com/office/powerpoint/2010/main" val="42575139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タイトルはレイトレーシングのデータ構造を極めるとしましたが、いまは</a:t>
            </a:r>
            <a:r>
              <a:rPr kumimoji="1" lang="en-US" altLang="ja-JP" dirty="0"/>
              <a:t>BVH</a:t>
            </a:r>
            <a:r>
              <a:rPr kumimoji="1" lang="ja-JP" altLang="en-US" dirty="0"/>
              <a:t>が主流なので</a:t>
            </a:r>
            <a:r>
              <a:rPr kumimoji="1" lang="en-US" altLang="ja-JP" dirty="0"/>
              <a:t>Bounding Volume Hierarchy</a:t>
            </a:r>
            <a:r>
              <a:rPr kumimoji="1" lang="ja-JP" altLang="en-US" dirty="0"/>
              <a:t>とすべきだったかもしれません。</a:t>
            </a:r>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a:t>
            </a:fld>
            <a:endParaRPr kumimoji="1" lang="ja-JP" altLang="en-US"/>
          </a:p>
        </p:txBody>
      </p:sp>
    </p:spTree>
    <p:extLst>
      <p:ext uri="{BB962C8B-B14F-4D97-AF65-F5344CB8AC3E}">
        <p14:creationId xmlns:p14="http://schemas.microsoft.com/office/powerpoint/2010/main" val="1900975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各ビンは自身の値を右隣りのビンの値に足していきます。今は左から走査しているので当然右に行くほど値が大きくなります。また、同じように右隣のビンの</a:t>
            </a:r>
            <a:r>
              <a:rPr kumimoji="1" lang="en-US" altLang="ja-JP" dirty="0"/>
              <a:t>AABB</a:t>
            </a:r>
            <a:r>
              <a:rPr kumimoji="1" lang="ja-JP" altLang="en-US" dirty="0"/>
              <a:t>を左側の</a:t>
            </a:r>
            <a:r>
              <a:rPr kumimoji="1" lang="en-US" altLang="ja-JP" dirty="0"/>
              <a:t>AABB</a:t>
            </a:r>
            <a:r>
              <a:rPr kumimoji="1" lang="ja-JP" altLang="en-US" dirty="0"/>
              <a:t>が含まれるように拡大します。</a:t>
            </a:r>
            <a:r>
              <a:rPr kumimoji="1" lang="en-US" altLang="ja-JP" dirty="0"/>
              <a:t>Summed</a:t>
            </a:r>
            <a:r>
              <a:rPr kumimoji="1" lang="ja-JP" altLang="en-US" dirty="0"/>
              <a:t> </a:t>
            </a:r>
            <a:r>
              <a:rPr kumimoji="1" lang="en-US" altLang="ja-JP" dirty="0"/>
              <a:t>Area</a:t>
            </a:r>
            <a:r>
              <a:rPr kumimoji="1" lang="ja-JP" altLang="en-US" dirty="0"/>
              <a:t> </a:t>
            </a:r>
            <a:r>
              <a:rPr kumimoji="1" lang="en-US" altLang="ja-JP" dirty="0"/>
              <a:t>Table</a:t>
            </a:r>
            <a:r>
              <a:rPr kumimoji="1" lang="ja-JP" altLang="en-US" dirty="0"/>
              <a:t>をイメージしてもらうと分かり易いと思います。</a:t>
            </a:r>
            <a:endParaRPr kumimoji="1" lang="en-US" altLang="ja-JP" dirty="0"/>
          </a:p>
          <a:p>
            <a:endParaRPr kumimoji="1" lang="en-US" altLang="ja-JP" dirty="0"/>
          </a:p>
          <a:p>
            <a:r>
              <a:rPr kumimoji="1" lang="ja-JP" altLang="en-US" dirty="0"/>
              <a:t>ですので、ビンの</a:t>
            </a:r>
            <a:r>
              <a:rPr kumimoji="1" lang="en-US" altLang="ja-JP" dirty="0"/>
              <a:t>AABB</a:t>
            </a:r>
            <a:r>
              <a:rPr kumimoji="1" lang="ja-JP" altLang="en-US" dirty="0"/>
              <a:t>は右に行くほど大きくなっていきます。先ほどと同様、仮にここで分割したとき、左のグループには</a:t>
            </a:r>
            <a:r>
              <a:rPr kumimoji="1" lang="en-US" altLang="ja-JP" dirty="0"/>
              <a:t>2</a:t>
            </a:r>
            <a:r>
              <a:rPr kumimoji="1" lang="ja-JP" altLang="en-US" dirty="0"/>
              <a:t>つの三角形、右には４つの三角形が所属します。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20</a:t>
            </a:fld>
            <a:endParaRPr kumimoji="1" lang="ja-JP" altLang="en-US"/>
          </a:p>
        </p:txBody>
      </p:sp>
    </p:spTree>
    <p:extLst>
      <p:ext uri="{BB962C8B-B14F-4D97-AF65-F5344CB8AC3E}">
        <p14:creationId xmlns:p14="http://schemas.microsoft.com/office/powerpoint/2010/main" val="20664739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同じように、ここで分割したときには、左のグループには４つの三角形、右には２つの三角形が所属します。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21</a:t>
            </a:fld>
            <a:endParaRPr kumimoji="1" lang="ja-JP" altLang="en-US"/>
          </a:p>
        </p:txBody>
      </p:sp>
    </p:spTree>
    <p:extLst>
      <p:ext uri="{BB962C8B-B14F-4D97-AF65-F5344CB8AC3E}">
        <p14:creationId xmlns:p14="http://schemas.microsoft.com/office/powerpoint/2010/main" val="15949657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ここまでくると右への走査は終了です。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22</a:t>
            </a:fld>
            <a:endParaRPr kumimoji="1" lang="ja-JP" altLang="en-US"/>
          </a:p>
        </p:txBody>
      </p:sp>
    </p:spTree>
    <p:extLst>
      <p:ext uri="{BB962C8B-B14F-4D97-AF65-F5344CB8AC3E}">
        <p14:creationId xmlns:p14="http://schemas.microsoft.com/office/powerpoint/2010/main" val="32581045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注意ですが、ここは</a:t>
            </a:r>
            <a:r>
              <a:rPr kumimoji="1" lang="en-US" altLang="ja-JP" dirty="0"/>
              <a:t>Split</a:t>
            </a:r>
            <a:r>
              <a:rPr kumimoji="1" lang="ja-JP" altLang="en-US" dirty="0"/>
              <a:t>する際の候補には入りません。全部のプリミティブがが左側に属してしまい、分割する意味がないからです。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23</a:t>
            </a:fld>
            <a:endParaRPr kumimoji="1" lang="ja-JP" altLang="en-US"/>
          </a:p>
        </p:txBody>
      </p:sp>
    </p:spTree>
    <p:extLst>
      <p:ext uri="{BB962C8B-B14F-4D97-AF65-F5344CB8AC3E}">
        <p14:creationId xmlns:p14="http://schemas.microsoft.com/office/powerpoint/2010/main" val="40371564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同様に、こっちの端も候補には入りません。</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24</a:t>
            </a:fld>
            <a:endParaRPr kumimoji="1" lang="ja-JP" altLang="en-US"/>
          </a:p>
        </p:txBody>
      </p:sp>
    </p:spTree>
    <p:extLst>
      <p:ext uri="{BB962C8B-B14F-4D97-AF65-F5344CB8AC3E}">
        <p14:creationId xmlns:p14="http://schemas.microsoft.com/office/powerpoint/2010/main" val="22025505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ここまでで、どこで分割した場合、右と左に属する三角形</a:t>
            </a:r>
            <a:r>
              <a:rPr kumimoji="1" lang="ja-JP" altLang="en-US"/>
              <a:t>の数がいくつになるのか、というのは</a:t>
            </a:r>
            <a:r>
              <a:rPr kumimoji="1" lang="ja-JP" altLang="en-US" dirty="0"/>
              <a:t>既に求まっています。しかし、右のグループに所属する三角形全てを含む</a:t>
            </a:r>
            <a:r>
              <a:rPr kumimoji="1" lang="en-US" altLang="ja-JP" dirty="0"/>
              <a:t>AABB</a:t>
            </a:r>
            <a:r>
              <a:rPr kumimoji="1" lang="ja-JP" altLang="en-US" dirty="0"/>
              <a:t>はまだ分かりません。ですので、同様の処理を今度は右から行います。</a:t>
            </a:r>
            <a:endParaRPr kumimoji="1" lang="en-US" altLang="ja-JP" dirty="0"/>
          </a:p>
          <a:p>
            <a:endParaRPr kumimoji="1" lang="en-US" altLang="ja-JP" dirty="0"/>
          </a:p>
          <a:p>
            <a:r>
              <a:rPr kumimoji="1" lang="ja-JP" altLang="en-US" dirty="0"/>
              <a:t>ただし、今回はカウンタを更新する必要はなく、左のビンの</a:t>
            </a:r>
            <a:r>
              <a:rPr kumimoji="1" lang="en-US" altLang="ja-JP" dirty="0"/>
              <a:t>AABB</a:t>
            </a:r>
            <a:r>
              <a:rPr kumimoji="1" lang="ja-JP" altLang="en-US" dirty="0"/>
              <a:t>を右の</a:t>
            </a:r>
            <a:r>
              <a:rPr kumimoji="1" lang="en-US" altLang="ja-JP" dirty="0"/>
              <a:t>AABB</a:t>
            </a:r>
            <a:r>
              <a:rPr kumimoji="1" lang="ja-JP" altLang="en-US" dirty="0"/>
              <a:t>が含まれるよう拡大していくだけです。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25</a:t>
            </a:fld>
            <a:endParaRPr kumimoji="1" lang="ja-JP" altLang="en-US"/>
          </a:p>
        </p:txBody>
      </p:sp>
    </p:spTree>
    <p:extLst>
      <p:ext uri="{BB962C8B-B14F-4D97-AF65-F5344CB8AC3E}">
        <p14:creationId xmlns:p14="http://schemas.microsoft.com/office/powerpoint/2010/main" val="8570346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右端のボックスを含むよう、右から２番目のビンの</a:t>
            </a:r>
            <a:r>
              <a:rPr kumimoji="1" lang="en-US" altLang="ja-JP" dirty="0"/>
              <a:t>AABB</a:t>
            </a:r>
            <a:r>
              <a:rPr kumimoji="1" lang="ja-JP" altLang="en-US" dirty="0"/>
              <a:t>を拡大します。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26</a:t>
            </a:fld>
            <a:endParaRPr kumimoji="1" lang="ja-JP" altLang="en-US"/>
          </a:p>
        </p:txBody>
      </p:sp>
    </p:spTree>
    <p:extLst>
      <p:ext uri="{BB962C8B-B14F-4D97-AF65-F5344CB8AC3E}">
        <p14:creationId xmlns:p14="http://schemas.microsoft.com/office/powerpoint/2010/main" val="154143502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ずっと進めていって、ここまでくれば走査は終了です。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27</a:t>
            </a:fld>
            <a:endParaRPr kumimoji="1" lang="ja-JP" altLang="en-US"/>
          </a:p>
        </p:txBody>
      </p:sp>
    </p:spTree>
    <p:extLst>
      <p:ext uri="{BB962C8B-B14F-4D97-AF65-F5344CB8AC3E}">
        <p14:creationId xmlns:p14="http://schemas.microsoft.com/office/powerpoint/2010/main" val="6501713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右方向、左方向へのスキャンが終わると、次はどこでグループを分けるのが一番良いかを探します。言い換えると</a:t>
            </a:r>
            <a:r>
              <a:rPr kumimoji="1" lang="en-US" altLang="ja-JP" dirty="0"/>
              <a:t>SAH</a:t>
            </a:r>
            <a:r>
              <a:rPr kumimoji="1" lang="ja-JP" altLang="en-US" dirty="0"/>
              <a:t>が最小になる場所を探します。緑のカッコの左側の数字と、赤のカッコの右側の数字を足せば</a:t>
            </a:r>
            <a:r>
              <a:rPr kumimoji="1" lang="en-US" altLang="ja-JP" dirty="0"/>
              <a:t>6</a:t>
            </a:r>
            <a:r>
              <a:rPr kumimoji="1" lang="ja-JP" altLang="en-US" dirty="0"/>
              <a:t>、つまり与えられた三角形の数となっていることが分かります。各分割位置で先ほど紹介した</a:t>
            </a:r>
            <a:r>
              <a:rPr kumimoji="1" lang="en-US" altLang="ja-JP" dirty="0"/>
              <a:t>SAH</a:t>
            </a:r>
            <a:r>
              <a:rPr kumimoji="1" lang="ja-JP" altLang="en-US" dirty="0"/>
              <a:t>を計算します。ここでは</a:t>
            </a:r>
            <a:r>
              <a:rPr kumimoji="1" lang="en-US" altLang="ja-JP" dirty="0"/>
              <a:t>1×</a:t>
            </a:r>
            <a:r>
              <a:rPr kumimoji="1" lang="ja-JP" altLang="en-US" dirty="0"/>
              <a:t>（緑で</a:t>
            </a:r>
            <a:r>
              <a:rPr kumimoji="1" lang="en-US" altLang="ja-JP" dirty="0"/>
              <a:t>1</a:t>
            </a:r>
            <a:r>
              <a:rPr kumimoji="1" lang="ja-JP" altLang="en-US" dirty="0"/>
              <a:t>と書かれているビンの</a:t>
            </a:r>
            <a:r>
              <a:rPr kumimoji="1" lang="en-US" altLang="ja-JP" dirty="0"/>
              <a:t>AABB</a:t>
            </a:r>
            <a:r>
              <a:rPr kumimoji="1" lang="ja-JP" altLang="en-US" dirty="0"/>
              <a:t>）の表面積 ＋ </a:t>
            </a:r>
            <a:r>
              <a:rPr kumimoji="1" lang="en-US" altLang="ja-JP" dirty="0"/>
              <a:t>5×</a:t>
            </a:r>
            <a:r>
              <a:rPr kumimoji="1" lang="ja-JP" altLang="en-US" dirty="0"/>
              <a:t>（赤で５と書かれているビンの</a:t>
            </a:r>
            <a:r>
              <a:rPr kumimoji="1" lang="en-US" altLang="ja-JP" dirty="0"/>
              <a:t>AABB</a:t>
            </a:r>
            <a:r>
              <a:rPr kumimoji="1" lang="ja-JP" altLang="en-US" dirty="0"/>
              <a:t>）の表面積がコストになります。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28</a:t>
            </a:fld>
            <a:endParaRPr kumimoji="1" lang="ja-JP" altLang="en-US"/>
          </a:p>
        </p:txBody>
      </p:sp>
    </p:spTree>
    <p:extLst>
      <p:ext uri="{BB962C8B-B14F-4D97-AF65-F5344CB8AC3E}">
        <p14:creationId xmlns:p14="http://schemas.microsoft.com/office/powerpoint/2010/main" val="1836451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どこでグループ分けしようが数値の和は</a:t>
            </a:r>
            <a:r>
              <a:rPr kumimoji="1" lang="en-US" altLang="ja-JP" dirty="0"/>
              <a:t>6</a:t>
            </a:r>
            <a:r>
              <a:rPr kumimoji="1" lang="ja-JP" altLang="en-US" dirty="0"/>
              <a:t>になっています。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29</a:t>
            </a:fld>
            <a:endParaRPr kumimoji="1" lang="ja-JP" altLang="en-US"/>
          </a:p>
        </p:txBody>
      </p:sp>
    </p:spTree>
    <p:extLst>
      <p:ext uri="{BB962C8B-B14F-4D97-AF65-F5344CB8AC3E}">
        <p14:creationId xmlns:p14="http://schemas.microsoft.com/office/powerpoint/2010/main" val="29015314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さて、レイトレーシングのデータ構造は様々なものが存在します。過去にはユニフォームグリッドや</a:t>
            </a:r>
            <a:r>
              <a:rPr kumimoji="1" lang="en-US" altLang="ja-JP" dirty="0" err="1"/>
              <a:t>kd</a:t>
            </a:r>
            <a:r>
              <a:rPr kumimoji="1" lang="en-US" altLang="ja-JP" dirty="0"/>
              <a:t>-tree</a:t>
            </a:r>
            <a:r>
              <a:rPr kumimoji="1" lang="ja-JP" altLang="en-US" dirty="0"/>
              <a:t>などが良く使われていましたが、現在は</a:t>
            </a:r>
            <a:r>
              <a:rPr kumimoji="1" lang="en-US" altLang="ja-JP" dirty="0"/>
              <a:t>BVH</a:t>
            </a:r>
            <a:r>
              <a:rPr kumimoji="1" lang="ja-JP" altLang="en-US" dirty="0"/>
              <a:t>が主流となっています。ユニフォームグリッドは</a:t>
            </a:r>
            <a:r>
              <a:rPr kumimoji="1" lang="en-US" altLang="ja-JP" dirty="0"/>
              <a:t>teapot in a stadium</a:t>
            </a:r>
            <a:r>
              <a:rPr kumimoji="1" lang="ja-JP" altLang="en-US" dirty="0"/>
              <a:t>問題、モーションブラーを苦手とし、</a:t>
            </a:r>
            <a:r>
              <a:rPr kumimoji="1" lang="en-US" altLang="ja-JP" dirty="0" err="1"/>
              <a:t>kd</a:t>
            </a:r>
            <a:r>
              <a:rPr kumimoji="1" lang="en-US" altLang="ja-JP" dirty="0"/>
              <a:t>-tree</a:t>
            </a:r>
            <a:r>
              <a:rPr kumimoji="1" lang="ja-JP" altLang="en-US" dirty="0"/>
              <a:t>は構築に時間がかかり、同じようにモーションブラーの扱いを苦手としています。一方</a:t>
            </a:r>
            <a:r>
              <a:rPr kumimoji="1" lang="en-US" altLang="ja-JP" dirty="0"/>
              <a:t>BVH</a:t>
            </a:r>
            <a:r>
              <a:rPr kumimoji="1" lang="ja-JP" altLang="en-US" dirty="0"/>
              <a:t>はモーションブラーを容易に扱うことができ、また</a:t>
            </a:r>
            <a:r>
              <a:rPr kumimoji="1" lang="en-US" altLang="ja-JP" dirty="0"/>
              <a:t>Wide</a:t>
            </a:r>
            <a:r>
              <a:rPr kumimoji="1" lang="ja-JP" altLang="en-US" dirty="0"/>
              <a:t> </a:t>
            </a:r>
            <a:r>
              <a:rPr kumimoji="1" lang="en-US" altLang="ja-JP" dirty="0"/>
              <a:t>BVH</a:t>
            </a:r>
            <a:r>
              <a:rPr kumimoji="1" lang="ja-JP" altLang="en-US" dirty="0"/>
              <a:t>の登場によってトラバーサルも高速に行えるようになったことから、人気になりました。</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a:t>
            </a:fld>
            <a:endParaRPr kumimoji="1" lang="ja-JP" altLang="en-US"/>
          </a:p>
        </p:txBody>
      </p:sp>
    </p:spTree>
    <p:extLst>
      <p:ext uri="{BB962C8B-B14F-4D97-AF65-F5344CB8AC3E}">
        <p14:creationId xmlns:p14="http://schemas.microsoft.com/office/powerpoint/2010/main" val="415721670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30</a:t>
            </a:fld>
            <a:endParaRPr kumimoji="1" lang="ja-JP" altLang="en-US"/>
          </a:p>
        </p:txBody>
      </p:sp>
    </p:spTree>
    <p:extLst>
      <p:ext uri="{BB962C8B-B14F-4D97-AF65-F5344CB8AC3E}">
        <p14:creationId xmlns:p14="http://schemas.microsoft.com/office/powerpoint/2010/main" val="21321345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順々に</a:t>
            </a:r>
            <a:r>
              <a:rPr kumimoji="1" lang="en-US" altLang="ja-JP" dirty="0"/>
              <a:t>SAH</a:t>
            </a:r>
            <a:r>
              <a:rPr kumimoji="1" lang="ja-JP" altLang="en-US" dirty="0"/>
              <a:t>を計算していきます。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31</a:t>
            </a:fld>
            <a:endParaRPr kumimoji="1" lang="ja-JP" altLang="en-US"/>
          </a:p>
        </p:txBody>
      </p:sp>
    </p:spTree>
    <p:extLst>
      <p:ext uri="{BB962C8B-B14F-4D97-AF65-F5344CB8AC3E}">
        <p14:creationId xmlns:p14="http://schemas.microsoft.com/office/powerpoint/2010/main" val="15648745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32</a:t>
            </a:fld>
            <a:endParaRPr kumimoji="1" lang="ja-JP" altLang="en-US"/>
          </a:p>
        </p:txBody>
      </p:sp>
    </p:spTree>
    <p:extLst>
      <p:ext uri="{BB962C8B-B14F-4D97-AF65-F5344CB8AC3E}">
        <p14:creationId xmlns:p14="http://schemas.microsoft.com/office/powerpoint/2010/main" val="15033369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33</a:t>
            </a:fld>
            <a:endParaRPr kumimoji="1" lang="ja-JP" altLang="en-US"/>
          </a:p>
        </p:txBody>
      </p:sp>
    </p:spTree>
    <p:extLst>
      <p:ext uri="{BB962C8B-B14F-4D97-AF65-F5344CB8AC3E}">
        <p14:creationId xmlns:p14="http://schemas.microsoft.com/office/powerpoint/2010/main" val="137124949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右端まで行くと、</a:t>
            </a:r>
            <a:r>
              <a:rPr kumimoji="1" lang="en-US" altLang="ja-JP" dirty="0"/>
              <a:t>SAH</a:t>
            </a:r>
            <a:r>
              <a:rPr kumimoji="1" lang="ja-JP" altLang="en-US" dirty="0"/>
              <a:t>が最小となった分割位置が分かるので、そこで三角形を２つのグループに分けるパーティショニングといわれる処理をして終了となります。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以上の処理を</a:t>
            </a:r>
            <a:r>
              <a:rPr kumimoji="1" lang="en-US" altLang="ja-JP" dirty="0"/>
              <a:t>AABB</a:t>
            </a:r>
            <a:r>
              <a:rPr kumimoji="1" lang="ja-JP" altLang="en-US" dirty="0"/>
              <a:t>の最も長い軸方向だけに行っても良いですし、</a:t>
            </a:r>
            <a:r>
              <a:rPr kumimoji="1" lang="en-US" altLang="ja-JP" dirty="0"/>
              <a:t>XYZ</a:t>
            </a:r>
            <a:r>
              <a:rPr kumimoji="1" lang="ja-JP" altLang="en-US" dirty="0"/>
              <a:t>各軸に対して行って一番</a:t>
            </a:r>
            <a:r>
              <a:rPr kumimoji="1" lang="en-US" altLang="ja-JP" dirty="0"/>
              <a:t>SAH</a:t>
            </a:r>
            <a:r>
              <a:rPr kumimoji="1" lang="ja-JP" altLang="en-US" dirty="0"/>
              <a:t>が小さくなる軸と分割位置を見つけても構いません。</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パーティションされたグループに対し繰り返しパーティションを行うことで</a:t>
            </a:r>
            <a:r>
              <a:rPr kumimoji="1" lang="en-US" altLang="ja-JP" dirty="0"/>
              <a:t>BVH</a:t>
            </a:r>
            <a:r>
              <a:rPr kumimoji="1" lang="ja-JP" altLang="en-US" dirty="0"/>
              <a:t>が構築できます。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34</a:t>
            </a:fld>
            <a:endParaRPr kumimoji="1" lang="ja-JP" altLang="en-US"/>
          </a:p>
        </p:txBody>
      </p:sp>
    </p:spTree>
    <p:extLst>
      <p:ext uri="{BB962C8B-B14F-4D97-AF65-F5344CB8AC3E}">
        <p14:creationId xmlns:p14="http://schemas.microsoft.com/office/powerpoint/2010/main" val="27788292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記憶にとどめておいてほしいのは、こういった分け方はしないということです。当然いろいろな組み合わせを調べたほうが</a:t>
            </a:r>
            <a:r>
              <a:rPr kumimoji="1" lang="en-US" altLang="ja-JP" dirty="0"/>
              <a:t>SAH</a:t>
            </a:r>
            <a:r>
              <a:rPr kumimoji="1" lang="ja-JP" altLang="en-US" dirty="0"/>
              <a:t>を小さくできる可能性がありますが、この例だと、およそ２</a:t>
            </a:r>
            <a:r>
              <a:rPr kumimoji="1" lang="en-US" altLang="ja-JP" dirty="0"/>
              <a:t>^8</a:t>
            </a:r>
            <a:r>
              <a:rPr kumimoji="1" lang="ja-JP" altLang="en-US" dirty="0"/>
              <a:t>通りの組み合わせがあり現実的ではありません。</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35</a:t>
            </a:fld>
            <a:endParaRPr kumimoji="1" lang="ja-JP" altLang="en-US"/>
          </a:p>
        </p:txBody>
      </p:sp>
    </p:spTree>
    <p:extLst>
      <p:ext uri="{BB962C8B-B14F-4D97-AF65-F5344CB8AC3E}">
        <p14:creationId xmlns:p14="http://schemas.microsoft.com/office/powerpoint/2010/main" val="24886782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パーティションは重心が分割した面のどちら側のビンに入るかで行いますが、しばしばこのような状況に陥ります。ここでは青い</a:t>
            </a:r>
            <a:r>
              <a:rPr kumimoji="1" lang="en-US" altLang="ja-JP" dirty="0"/>
              <a:t>AABB</a:t>
            </a:r>
            <a:r>
              <a:rPr kumimoji="1" lang="ja-JP" altLang="en-US" dirty="0"/>
              <a:t>の中にオレンジの三角形が一つ入っていますが、これは重心を使って</a:t>
            </a:r>
            <a:r>
              <a:rPr kumimoji="1" lang="en-US" altLang="ja-JP" dirty="0"/>
              <a:t>Binning</a:t>
            </a:r>
            <a:r>
              <a:rPr kumimoji="1" lang="ja-JP" altLang="en-US" dirty="0"/>
              <a:t>するためにおこる現象です。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36</a:t>
            </a:fld>
            <a:endParaRPr kumimoji="1" lang="ja-JP" altLang="en-US"/>
          </a:p>
        </p:txBody>
      </p:sp>
    </p:spTree>
    <p:extLst>
      <p:ext uri="{BB962C8B-B14F-4D97-AF65-F5344CB8AC3E}">
        <p14:creationId xmlns:p14="http://schemas.microsoft.com/office/powerpoint/2010/main" val="118448411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この場合は当然ながら、オレンジの三角形は青い</a:t>
            </a:r>
            <a:r>
              <a:rPr lang="en-US" altLang="ja-JP" dirty="0"/>
              <a:t>AABB</a:t>
            </a:r>
            <a:r>
              <a:rPr lang="ja-JP" altLang="en-US" dirty="0"/>
              <a:t>に入れたほうがコストが小さくなります。</a:t>
            </a:r>
            <a:r>
              <a:rPr lang="en-US" altLang="ja-JP" dirty="0"/>
              <a:t>Stefan Popov</a:t>
            </a:r>
            <a:r>
              <a:rPr lang="ja-JP" altLang="en-US" dirty="0"/>
              <a:t>氏の</a:t>
            </a:r>
            <a:r>
              <a:rPr lang="en-US" altLang="ja-JP" dirty="0"/>
              <a:t>“Algorithms and Data Structures for Interactive Ray Tracing on Commodity Hardware”</a:t>
            </a:r>
            <a:r>
              <a:rPr lang="ja-JP" altLang="en-US" dirty="0"/>
              <a:t>に詳細がありますので、ぜひ読んでみてください。</a:t>
            </a:r>
            <a:endParaRPr lang="en-US" altLang="ja-JP" dirty="0"/>
          </a:p>
          <a:p>
            <a:endParaRPr kumimoji="1" lang="en-US" altLang="ja-JP" dirty="0"/>
          </a:p>
          <a:p>
            <a:r>
              <a:rPr kumimoji="1" lang="ja-JP" altLang="en-US" dirty="0"/>
              <a:t>この考え方は、後で紹介する最適化のテクニックを構築時に使用しているともみなすことが出来るので、面白いと思いました。</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37</a:t>
            </a:fld>
            <a:endParaRPr kumimoji="1" lang="ja-JP" altLang="en-US"/>
          </a:p>
        </p:txBody>
      </p:sp>
    </p:spTree>
    <p:extLst>
      <p:ext uri="{BB962C8B-B14F-4D97-AF65-F5344CB8AC3E}">
        <p14:creationId xmlns:p14="http://schemas.microsoft.com/office/powerpoint/2010/main" val="297348217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Bottom</a:t>
            </a:r>
            <a:r>
              <a:rPr kumimoji="1" lang="ja-JP" altLang="en-US" dirty="0"/>
              <a:t> </a:t>
            </a:r>
            <a:r>
              <a:rPr kumimoji="1" lang="en-US" altLang="ja-JP" dirty="0"/>
              <a:t>Up</a:t>
            </a:r>
            <a:r>
              <a:rPr kumimoji="1" lang="ja-JP" altLang="en-US" dirty="0"/>
              <a:t>の構築に移る前に、</a:t>
            </a:r>
            <a:r>
              <a:rPr kumimoji="1" lang="en-US" altLang="ja-JP" dirty="0"/>
              <a:t>Full</a:t>
            </a:r>
            <a:r>
              <a:rPr kumimoji="1" lang="ja-JP" altLang="en-US" dirty="0"/>
              <a:t> </a:t>
            </a:r>
            <a:r>
              <a:rPr kumimoji="1" lang="en-US" altLang="ja-JP" dirty="0"/>
              <a:t>Sweep</a:t>
            </a:r>
            <a:r>
              <a:rPr kumimoji="1" lang="ja-JP" altLang="en-US" dirty="0"/>
              <a:t>といわれる方法をさっと紹介したいと思います。</a:t>
            </a:r>
            <a:endParaRPr kumimoji="1" lang="en-US" altLang="ja-JP" dirty="0"/>
          </a:p>
          <a:p>
            <a:endParaRPr kumimoji="1" lang="en-US" altLang="ja-JP" dirty="0"/>
          </a:p>
          <a:p>
            <a:r>
              <a:rPr kumimoji="1" lang="ja-JP" altLang="en-US" dirty="0"/>
              <a:t>まず、</a:t>
            </a:r>
            <a:r>
              <a:rPr kumimoji="1" lang="en-US" altLang="ja-JP" dirty="0"/>
              <a:t>XYZ3</a:t>
            </a:r>
            <a:r>
              <a:rPr kumimoji="1" lang="ja-JP" altLang="en-US" dirty="0"/>
              <a:t>軸それぞれにリファレンスの配列を用意します。ここでリファレンスはプリミティブを指すポインタあるいは</a:t>
            </a:r>
            <a:r>
              <a:rPr kumimoji="1" lang="en-US" altLang="ja-JP" dirty="0"/>
              <a:t>ID</a:t>
            </a:r>
            <a:r>
              <a:rPr kumimoji="1" lang="ja-JP" altLang="en-US" dirty="0"/>
              <a:t>のことを意味しています。</a:t>
            </a:r>
            <a:endParaRPr kumimoji="1" lang="en-US" altLang="ja-JP" dirty="0"/>
          </a:p>
          <a:p>
            <a:endParaRPr kumimoji="1" lang="en-US" altLang="ja-JP" dirty="0"/>
          </a:p>
          <a:p>
            <a:r>
              <a:rPr kumimoji="1" lang="ja-JP" altLang="en-US" dirty="0"/>
              <a:t>初めに一度だけ各配列をソートします。この時、ソートには</a:t>
            </a:r>
            <a:r>
              <a:rPr kumimoji="1" lang="en-US" altLang="ja-JP" dirty="0"/>
              <a:t>Centroid</a:t>
            </a:r>
            <a:r>
              <a:rPr kumimoji="1" lang="ja-JP" altLang="en-US" dirty="0"/>
              <a:t>の座標を使います。</a:t>
            </a:r>
            <a:endParaRPr kumimoji="1" lang="en-US" altLang="ja-JP" dirty="0"/>
          </a:p>
          <a:p>
            <a:endParaRPr kumimoji="1" lang="en-US" altLang="ja-JP" dirty="0"/>
          </a:p>
          <a:p>
            <a:r>
              <a:rPr kumimoji="1" lang="ja-JP" altLang="en-US" dirty="0"/>
              <a:t>プリミティブそのものではなくリファレンスをソートするには理由が二つあります。</a:t>
            </a:r>
            <a:br>
              <a:rPr kumimoji="1" lang="en-US" altLang="ja-JP" dirty="0"/>
            </a:br>
            <a:endParaRPr kumimoji="1" lang="en-US" altLang="ja-JP" dirty="0"/>
          </a:p>
          <a:p>
            <a:r>
              <a:rPr kumimoji="1" lang="ja-JP" altLang="en-US" dirty="0"/>
              <a:t>一つは、バウンディング・ボックスやトライアングルをスワップするのはコストがかかるのでそれを避けるため。もう一つは、データをホストアプリケーションとシェアする場合、プリミティブの実体を並べ替えてしまうとホスト側で順番が変わってしまい動作がおかしくなるのを避けるためです。</a:t>
            </a:r>
            <a:endParaRPr kumimoji="1" lang="en-US" altLang="ja-JP" dirty="0"/>
          </a:p>
          <a:p>
            <a:endParaRPr kumimoji="1" lang="en-US" altLang="ja-JP" dirty="0"/>
          </a:p>
          <a:p>
            <a:r>
              <a:rPr kumimoji="1" lang="ja-JP" altLang="en-US" dirty="0"/>
              <a:t>次に、各軸にそって最も</a:t>
            </a:r>
            <a:r>
              <a:rPr kumimoji="1" lang="en-US" altLang="ja-JP" dirty="0"/>
              <a:t>SAH</a:t>
            </a:r>
            <a:r>
              <a:rPr kumimoji="1" lang="ja-JP" altLang="en-US" dirty="0"/>
              <a:t>を小さくする分割場所を探し（</a:t>
            </a:r>
            <a:r>
              <a:rPr kumimoji="1" lang="en-US" altLang="ja-JP" dirty="0"/>
              <a:t>Sweep</a:t>
            </a:r>
            <a:r>
              <a:rPr kumimoji="1" lang="ja-JP" altLang="en-US" dirty="0"/>
              <a:t>）、もっとも</a:t>
            </a:r>
            <a:r>
              <a:rPr kumimoji="1" lang="en-US" altLang="ja-JP" dirty="0"/>
              <a:t>SAH</a:t>
            </a:r>
            <a:r>
              <a:rPr kumimoji="1" lang="ja-JP" altLang="en-US" dirty="0"/>
              <a:t>を小さくする軸と分割位置を見つけます。見つかったら、ソート済みのリファレンスに対し、パーティションを行います。分割されたグループがまだ大きければ</a:t>
            </a:r>
            <a:r>
              <a:rPr kumimoji="1" lang="en-US" altLang="ja-JP" dirty="0"/>
              <a:t>3</a:t>
            </a:r>
            <a:r>
              <a:rPr kumimoji="1" lang="ja-JP" altLang="en-US" dirty="0"/>
              <a:t>に戻ります。分割されたサブグループが十分小さくなるまで同様の処理を繰り返します。</a:t>
            </a:r>
            <a:endParaRPr kumimoji="1" lang="en-US" altLang="ja-JP" dirty="0"/>
          </a:p>
          <a:p>
            <a:endParaRPr kumimoji="1" lang="en-US" altLang="ja-JP" dirty="0"/>
          </a:p>
          <a:p>
            <a:r>
              <a:rPr kumimoji="1" lang="ja-JP" altLang="en-US" dirty="0"/>
              <a:t>以上がトップダウンです。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38</a:t>
            </a:fld>
            <a:endParaRPr kumimoji="1" lang="ja-JP" altLang="en-US"/>
          </a:p>
        </p:txBody>
      </p:sp>
    </p:spTree>
    <p:extLst>
      <p:ext uri="{BB962C8B-B14F-4D97-AF65-F5344CB8AC3E}">
        <p14:creationId xmlns:p14="http://schemas.microsoft.com/office/powerpoint/2010/main" val="1305632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ボトムアップの構築方法にも様々な手法が提案されています。ここでは</a:t>
            </a:r>
            <a:r>
              <a:rPr kumimoji="1" lang="en-US" altLang="ja-JP" dirty="0"/>
              <a:t>LBVH</a:t>
            </a:r>
            <a:r>
              <a:rPr kumimoji="1" lang="ja-JP" altLang="en-US" dirty="0"/>
              <a:t>も一緒に並べました。</a:t>
            </a:r>
            <a:endParaRPr kumimoji="1" lang="en-US" altLang="ja-JP" dirty="0"/>
          </a:p>
          <a:p>
            <a:endParaRPr kumimoji="1" lang="en-US" altLang="ja-JP" dirty="0"/>
          </a:p>
          <a:p>
            <a:r>
              <a:rPr kumimoji="1" lang="en-US" altLang="ja-JP" dirty="0"/>
              <a:t>Agglomerative</a:t>
            </a:r>
            <a:r>
              <a:rPr kumimoji="1" lang="ja-JP" altLang="en-US" dirty="0"/>
              <a:t> </a:t>
            </a:r>
            <a:r>
              <a:rPr kumimoji="1" lang="en-US" altLang="ja-JP" dirty="0"/>
              <a:t>Clustering</a:t>
            </a:r>
            <a:r>
              <a:rPr kumimoji="1" lang="ja-JP" altLang="en-US" dirty="0"/>
              <a:t>を使った最初の論文は近傍のペアを探すために、補助的な空間データ構造を使っているので、実用上問題があります。後に</a:t>
            </a:r>
            <a:r>
              <a:rPr kumimoji="1" lang="en-US" altLang="ja-JP" dirty="0"/>
              <a:t>Distance Matrix</a:t>
            </a:r>
            <a:r>
              <a:rPr kumimoji="1" lang="ja-JP" altLang="en-US" dirty="0"/>
              <a:t>を使い効率よく</a:t>
            </a:r>
            <a:r>
              <a:rPr kumimoji="1" lang="en-US" altLang="ja-JP" dirty="0"/>
              <a:t>Agglomerative</a:t>
            </a:r>
            <a:r>
              <a:rPr kumimoji="1" lang="ja-JP" altLang="en-US" dirty="0"/>
              <a:t> </a:t>
            </a:r>
            <a:r>
              <a:rPr kumimoji="1" lang="en-US" altLang="ja-JP" dirty="0"/>
              <a:t>Clustering</a:t>
            </a:r>
            <a:r>
              <a:rPr kumimoji="1" lang="ja-JP" altLang="en-US" dirty="0"/>
              <a:t>を行う方法も提案されましたが、これはあまり広まりませんでした。しかしその考え方は最適化の手法である</a:t>
            </a:r>
            <a:r>
              <a:rPr kumimoji="1" lang="en-US" altLang="ja-JP" dirty="0"/>
              <a:t>Restructuring</a:t>
            </a:r>
            <a:r>
              <a:rPr kumimoji="1" lang="ja-JP" altLang="en-US" dirty="0"/>
              <a:t>に用いることが出来ます。</a:t>
            </a:r>
            <a:r>
              <a:rPr kumimoji="1" lang="en-US" altLang="ja-JP" dirty="0"/>
              <a:t>PLOC</a:t>
            </a:r>
            <a:r>
              <a:rPr kumimoji="1" lang="ja-JP" altLang="en-US" dirty="0"/>
              <a:t>は最近傍ペアをうまく見つけて品質の良いツリーを作ります。最近傍ペアの考え方は知っておいて損がないと思います。</a:t>
            </a:r>
            <a:r>
              <a:rPr kumimoji="1" lang="en-US" altLang="ja-JP" dirty="0"/>
              <a:t>LBVH</a:t>
            </a:r>
            <a:r>
              <a:rPr kumimoji="1" lang="ja-JP" altLang="en-US" dirty="0"/>
              <a:t>はここに挙げた以外にもたくさん論文が出ていますが、今回は、その中でも一番わかりやすい</a:t>
            </a:r>
            <a:r>
              <a:rPr lang="en-US" altLang="ja-JP" dirty="0">
                <a:solidFill>
                  <a:schemeClr val="accent6"/>
                </a:solidFill>
              </a:rPr>
              <a:t>Fast and Simple Agglomerative LBVH Construction</a:t>
            </a:r>
            <a:r>
              <a:rPr lang="ja-JP" altLang="en-US" dirty="0">
                <a:solidFill>
                  <a:schemeClr val="accent6"/>
                </a:solidFill>
              </a:rPr>
              <a:t>を紹介したいと思います。</a:t>
            </a:r>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39</a:t>
            </a:fld>
            <a:endParaRPr kumimoji="1" lang="ja-JP" altLang="en-US"/>
          </a:p>
        </p:txBody>
      </p:sp>
    </p:spTree>
    <p:extLst>
      <p:ext uri="{BB962C8B-B14F-4D97-AF65-F5344CB8AC3E}">
        <p14:creationId xmlns:p14="http://schemas.microsoft.com/office/powerpoint/2010/main" val="1818704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知らない方もいると思いますので、</a:t>
            </a:r>
            <a:r>
              <a:rPr kumimoji="1" lang="en-US" altLang="ja-JP" dirty="0"/>
              <a:t>Tea pot in a stadium</a:t>
            </a:r>
            <a:r>
              <a:rPr kumimoji="1" lang="ja-JP" altLang="en-US" dirty="0"/>
              <a:t>問題について紹介します。さてこのスタジアムのどこにティーポットがあるでしょうか？</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a:t>
            </a:fld>
            <a:endParaRPr kumimoji="1" lang="ja-JP" altLang="en-US"/>
          </a:p>
        </p:txBody>
      </p:sp>
    </p:spTree>
    <p:extLst>
      <p:ext uri="{BB962C8B-B14F-4D97-AF65-F5344CB8AC3E}">
        <p14:creationId xmlns:p14="http://schemas.microsoft.com/office/powerpoint/2010/main" val="221095937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下に並んでいるビット列は</a:t>
            </a:r>
            <a:r>
              <a:rPr kumimoji="1" lang="en-US" altLang="ja-JP" dirty="0"/>
              <a:t>Morton</a:t>
            </a:r>
            <a:r>
              <a:rPr kumimoji="1" lang="ja-JP" altLang="en-US" dirty="0"/>
              <a:t> </a:t>
            </a:r>
            <a:r>
              <a:rPr kumimoji="1" lang="en-US" altLang="ja-JP" dirty="0"/>
              <a:t>Code</a:t>
            </a:r>
            <a:r>
              <a:rPr kumimoji="1" lang="ja-JP" altLang="en-US" dirty="0"/>
              <a:t>です。青はインナーノード、オレンジはリーフノードです。</a:t>
            </a:r>
            <a:endParaRPr kumimoji="1" lang="en-US" altLang="ja-JP" dirty="0"/>
          </a:p>
          <a:p>
            <a:endParaRPr kumimoji="1" lang="en-US" altLang="ja-JP" dirty="0"/>
          </a:p>
          <a:p>
            <a:r>
              <a:rPr kumimoji="1" lang="ja-JP" altLang="en-US" dirty="0"/>
              <a:t>まず初めに、このツリーがどのようにできているか見てみましょう。</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40</a:t>
            </a:fld>
            <a:endParaRPr kumimoji="1" lang="ja-JP" altLang="en-US"/>
          </a:p>
        </p:txBody>
      </p:sp>
    </p:spTree>
    <p:extLst>
      <p:ext uri="{BB962C8B-B14F-4D97-AF65-F5344CB8AC3E}">
        <p14:creationId xmlns:p14="http://schemas.microsoft.com/office/powerpoint/2010/main" val="20498683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ルートは最上位ビットが異なるところで全体を</a:t>
            </a:r>
            <a:r>
              <a:rPr kumimoji="1" lang="en-US" altLang="ja-JP" dirty="0"/>
              <a:t>2</a:t>
            </a:r>
            <a:r>
              <a:rPr kumimoji="1" lang="ja-JP" altLang="en-US" dirty="0"/>
              <a:t>グループに分割しています。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41</a:t>
            </a:fld>
            <a:endParaRPr kumimoji="1" lang="ja-JP" altLang="en-US"/>
          </a:p>
        </p:txBody>
      </p:sp>
    </p:spTree>
    <p:extLst>
      <p:ext uri="{BB962C8B-B14F-4D97-AF65-F5344CB8AC3E}">
        <p14:creationId xmlns:p14="http://schemas.microsoft.com/office/powerpoint/2010/main" val="345915528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ルートで分けられた</a:t>
            </a:r>
            <a:r>
              <a:rPr kumimoji="1" lang="en-US" altLang="ja-JP" dirty="0"/>
              <a:t>2</a:t>
            </a:r>
            <a:r>
              <a:rPr kumimoji="1" lang="ja-JP" altLang="en-US" dirty="0"/>
              <a:t>つのグループはそれぞれ</a:t>
            </a:r>
            <a:r>
              <a:rPr kumimoji="1" lang="en-US" altLang="ja-JP" dirty="0"/>
              <a:t>2</a:t>
            </a:r>
            <a:r>
              <a:rPr kumimoji="1" lang="ja-JP" altLang="en-US" dirty="0"/>
              <a:t>番目のビットが異なる場所でさらに分割されているのが分かります。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42</a:t>
            </a:fld>
            <a:endParaRPr kumimoji="1" lang="ja-JP" altLang="en-US"/>
          </a:p>
        </p:txBody>
      </p:sp>
    </p:spTree>
    <p:extLst>
      <p:ext uri="{BB962C8B-B14F-4D97-AF65-F5344CB8AC3E}">
        <p14:creationId xmlns:p14="http://schemas.microsoft.com/office/powerpoint/2010/main" val="10295302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6</a:t>
            </a:r>
            <a:r>
              <a:rPr kumimoji="1" lang="ja-JP" altLang="en-US" dirty="0"/>
              <a:t>番のノードは</a:t>
            </a:r>
            <a:r>
              <a:rPr kumimoji="1" lang="en-US" altLang="ja-JP" dirty="0"/>
              <a:t>3</a:t>
            </a:r>
            <a:r>
              <a:rPr kumimoji="1" lang="ja-JP" altLang="en-US" dirty="0"/>
              <a:t>番目のビットが異なるところにあり、</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43</a:t>
            </a:fld>
            <a:endParaRPr kumimoji="1" lang="ja-JP" altLang="en-US"/>
          </a:p>
        </p:txBody>
      </p:sp>
    </p:spTree>
    <p:extLst>
      <p:ext uri="{BB962C8B-B14F-4D97-AF65-F5344CB8AC3E}">
        <p14:creationId xmlns:p14="http://schemas.microsoft.com/office/powerpoint/2010/main" val="36045888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同じように</a:t>
            </a:r>
            <a:r>
              <a:rPr kumimoji="1" lang="en-US" altLang="ja-JP" dirty="0"/>
              <a:t>0</a:t>
            </a:r>
            <a:r>
              <a:rPr kumimoji="1" lang="ja-JP" altLang="en-US" dirty="0"/>
              <a:t>番</a:t>
            </a:r>
            <a:r>
              <a:rPr kumimoji="1" lang="en-US" altLang="ja-JP" dirty="0"/>
              <a:t>,2</a:t>
            </a:r>
            <a:r>
              <a:rPr kumimoji="1" lang="ja-JP" altLang="en-US" dirty="0"/>
              <a:t>番</a:t>
            </a:r>
            <a:r>
              <a:rPr kumimoji="1" lang="en-US" altLang="ja-JP" dirty="0"/>
              <a:t>,5</a:t>
            </a:r>
            <a:r>
              <a:rPr kumimoji="1" lang="ja-JP" altLang="en-US" dirty="0"/>
              <a:t>番のノードは最下位のビットが異なるところにあります。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44</a:t>
            </a:fld>
            <a:endParaRPr kumimoji="1" lang="ja-JP" altLang="en-US"/>
          </a:p>
        </p:txBody>
      </p:sp>
    </p:spTree>
    <p:extLst>
      <p:ext uri="{BB962C8B-B14F-4D97-AF65-F5344CB8AC3E}">
        <p14:creationId xmlns:p14="http://schemas.microsoft.com/office/powerpoint/2010/main" val="112730523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以上を踏まえて、構築の仕方に話をうつします。構築はそれぞれのリーフノードから、ルートに向かって処理を進めます。</a:t>
            </a:r>
            <a:endParaRPr kumimoji="1" lang="en-US" altLang="ja-JP" dirty="0"/>
          </a:p>
          <a:p>
            <a:endParaRPr kumimoji="1" lang="en-US" altLang="ja-JP" dirty="0"/>
          </a:p>
          <a:p>
            <a:r>
              <a:rPr kumimoji="1" lang="ja-JP" altLang="en-US" dirty="0"/>
              <a:t>手始めにリーフ</a:t>
            </a:r>
            <a:r>
              <a:rPr kumimoji="1" lang="en-US" altLang="ja-JP" dirty="0"/>
              <a:t>0</a:t>
            </a:r>
            <a:r>
              <a:rPr kumimoji="1" lang="ja-JP" altLang="en-US" dirty="0"/>
              <a:t>に注目します。このときは必ず右にあるインナーノードが親になります。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45</a:t>
            </a:fld>
            <a:endParaRPr kumimoji="1" lang="ja-JP" altLang="en-US"/>
          </a:p>
        </p:txBody>
      </p:sp>
    </p:spTree>
    <p:extLst>
      <p:ext uri="{BB962C8B-B14F-4D97-AF65-F5344CB8AC3E}">
        <p14:creationId xmlns:p14="http://schemas.microsoft.com/office/powerpoint/2010/main" val="397942561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最後のリーフは必ず左にあるインナーノードが親になります。これも右端にあるので当然ですね。</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46</a:t>
            </a:fld>
            <a:endParaRPr kumimoji="1" lang="ja-JP" altLang="en-US"/>
          </a:p>
        </p:txBody>
      </p:sp>
    </p:spTree>
    <p:extLst>
      <p:ext uri="{BB962C8B-B14F-4D97-AF65-F5344CB8AC3E}">
        <p14:creationId xmlns:p14="http://schemas.microsoft.com/office/powerpoint/2010/main" val="293961039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それ以外のリーフノードについてですが、右か左どちらが親なのかを決めるために、関数</a:t>
            </a:r>
            <a:r>
              <a:rPr kumimoji="1" lang="en-US" altLang="ja-JP" dirty="0"/>
              <a:t>δ</a:t>
            </a:r>
            <a:r>
              <a:rPr kumimoji="1" lang="ja-JP" altLang="en-US" dirty="0"/>
              <a:t>を使います。これは今のノードとその右隣のノードのモートンコードの</a:t>
            </a:r>
            <a:r>
              <a:rPr kumimoji="1" lang="en-US" altLang="ja-JP" dirty="0"/>
              <a:t>XOR</a:t>
            </a:r>
            <a:r>
              <a:rPr kumimoji="1" lang="ja-JP" altLang="en-US" dirty="0"/>
              <a:t>をとったものになっていて、より上位のビットが異なっているほど値は大きくなります。完全に一致するとき</a:t>
            </a:r>
            <a:r>
              <a:rPr kumimoji="1" lang="en-US" altLang="ja-JP" dirty="0"/>
              <a:t>XOR</a:t>
            </a:r>
            <a:r>
              <a:rPr kumimoji="1" lang="ja-JP" altLang="en-US" dirty="0"/>
              <a:t>なので当然</a:t>
            </a:r>
            <a:r>
              <a:rPr kumimoji="1" lang="en-US" altLang="ja-JP" dirty="0"/>
              <a:t>0</a:t>
            </a:r>
            <a:r>
              <a:rPr kumimoji="1" lang="ja-JP" altLang="en-US" dirty="0"/>
              <a:t>になります。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47</a:t>
            </a:fld>
            <a:endParaRPr kumimoji="1" lang="ja-JP" altLang="en-US"/>
          </a:p>
        </p:txBody>
      </p:sp>
    </p:spTree>
    <p:extLst>
      <p:ext uri="{BB962C8B-B14F-4D97-AF65-F5344CB8AC3E}">
        <p14:creationId xmlns:p14="http://schemas.microsoft.com/office/powerpoint/2010/main" val="36320026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これだけではピンとこないので、具体的にリーフノード</a:t>
            </a:r>
            <a:r>
              <a:rPr kumimoji="1" lang="en-US" altLang="ja-JP" dirty="0"/>
              <a:t>6</a:t>
            </a:r>
            <a:r>
              <a:rPr kumimoji="1" lang="ja-JP" altLang="en-US" dirty="0"/>
              <a:t>に注目してみましょう。この親は必ずインナーノード</a:t>
            </a:r>
            <a:r>
              <a:rPr kumimoji="1" lang="en-US" altLang="ja-JP" dirty="0"/>
              <a:t>5</a:t>
            </a:r>
            <a:r>
              <a:rPr kumimoji="1" lang="ja-JP" altLang="en-US" dirty="0"/>
              <a:t>かインナーノード</a:t>
            </a:r>
            <a:r>
              <a:rPr kumimoji="1" lang="en-US" altLang="ja-JP" dirty="0"/>
              <a:t>6</a:t>
            </a:r>
            <a:r>
              <a:rPr kumimoji="1" lang="ja-JP" altLang="en-US" dirty="0"/>
              <a:t>です。どちらが親かを決めるため</a:t>
            </a:r>
            <a:r>
              <a:rPr kumimoji="1" lang="en-US" altLang="ja-JP" dirty="0"/>
              <a:t>Delta(6-1)</a:t>
            </a:r>
            <a:r>
              <a:rPr kumimoji="1" lang="ja-JP" altLang="en-US" dirty="0"/>
              <a:t>と</a:t>
            </a:r>
            <a:r>
              <a:rPr kumimoji="1" lang="en-US" altLang="ja-JP" dirty="0"/>
              <a:t>Delta(6)</a:t>
            </a:r>
            <a:r>
              <a:rPr kumimoji="1" lang="ja-JP" altLang="en-US" dirty="0"/>
              <a:t>を計算してみます。こうすると</a:t>
            </a:r>
            <a:r>
              <a:rPr kumimoji="1" lang="en-US" altLang="ja-JP" dirty="0"/>
              <a:t>δ(6-1)</a:t>
            </a:r>
            <a:r>
              <a:rPr kumimoji="1" lang="ja-JP" altLang="en-US" dirty="0"/>
              <a:t>が小さいので、</a:t>
            </a:r>
            <a:r>
              <a:rPr kumimoji="1" lang="en-US" altLang="ja-JP" dirty="0"/>
              <a:t>5</a:t>
            </a:r>
            <a:r>
              <a:rPr kumimoji="1" lang="ja-JP" altLang="en-US" dirty="0"/>
              <a:t>が親であることが分かります。</a:t>
            </a:r>
            <a:r>
              <a:rPr kumimoji="1" lang="en-US" altLang="ja-JP" dirty="0"/>
              <a:t>δ</a:t>
            </a:r>
            <a:r>
              <a:rPr kumimoji="1" lang="ja-JP" altLang="en-US" dirty="0"/>
              <a:t>が大きい場合、隣り合うノードとは、上位ビットが異なるということであり、よりルートに近い部分で分割されている状態を表します。したがって、親を決めるには</a:t>
            </a:r>
            <a:r>
              <a:rPr kumimoji="1" lang="en-US" altLang="ja-JP" dirty="0"/>
              <a:t>δ</a:t>
            </a:r>
            <a:r>
              <a:rPr kumimoji="1" lang="ja-JP" altLang="en-US" dirty="0"/>
              <a:t>が小さい方を選びます。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48</a:t>
            </a:fld>
            <a:endParaRPr kumimoji="1" lang="ja-JP" altLang="en-US"/>
          </a:p>
        </p:txBody>
      </p:sp>
    </p:spTree>
    <p:extLst>
      <p:ext uri="{BB962C8B-B14F-4D97-AF65-F5344CB8AC3E}">
        <p14:creationId xmlns:p14="http://schemas.microsoft.com/office/powerpoint/2010/main" val="242673543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ノード</a:t>
            </a:r>
            <a:r>
              <a:rPr kumimoji="1" lang="en-US" altLang="ja-JP" dirty="0"/>
              <a:t>6</a:t>
            </a:r>
            <a:r>
              <a:rPr kumimoji="1" lang="ja-JP" altLang="en-US" dirty="0"/>
              <a:t>は親に自身の値を渡します。これは５のノードがカバーする範囲を決めるのに使われます。</a:t>
            </a:r>
            <a:endParaRPr kumimoji="1" lang="en-US" altLang="ja-JP" dirty="0"/>
          </a:p>
          <a:p>
            <a:r>
              <a:rPr kumimoji="1" lang="ja-JP" altLang="en-US" dirty="0"/>
              <a:t>同様にリーフノード５の親はインナーノード５なので、リーフノード５は親に自身の値を渡します。</a:t>
            </a:r>
            <a:endParaRPr kumimoji="1" lang="en-US" altLang="ja-JP" dirty="0"/>
          </a:p>
          <a:p>
            <a:r>
              <a:rPr kumimoji="1" lang="ja-JP" altLang="en-US" dirty="0"/>
              <a:t>インナーノード５がカバーする範囲は</a:t>
            </a:r>
            <a:r>
              <a:rPr kumimoji="1" lang="en-US" altLang="ja-JP" dirty="0"/>
              <a:t>5</a:t>
            </a:r>
            <a:r>
              <a:rPr kumimoji="1" lang="ja-JP" altLang="en-US" dirty="0"/>
              <a:t>～</a:t>
            </a:r>
            <a:r>
              <a:rPr kumimoji="1" lang="en-US" altLang="ja-JP" dirty="0"/>
              <a:t>6</a:t>
            </a:r>
            <a:r>
              <a:rPr kumimoji="1" lang="ja-JP" altLang="en-US" dirty="0"/>
              <a:t>となります。</a:t>
            </a:r>
            <a:endParaRPr kumimoji="1" lang="en-US" altLang="ja-JP" dirty="0"/>
          </a:p>
          <a:p>
            <a:endParaRPr kumimoji="1" lang="en-US" altLang="ja-JP" dirty="0"/>
          </a:p>
          <a:p>
            <a:r>
              <a:rPr kumimoji="1" lang="ja-JP" altLang="en-US" dirty="0"/>
              <a:t>また、値を渡すのと同時に親の</a:t>
            </a:r>
            <a:r>
              <a:rPr kumimoji="1" lang="en-US" altLang="ja-JP" dirty="0"/>
              <a:t>AABB</a:t>
            </a:r>
            <a:r>
              <a:rPr kumimoji="1" lang="ja-JP" altLang="en-US" dirty="0"/>
              <a:t>を自身の</a:t>
            </a:r>
            <a:r>
              <a:rPr kumimoji="1" lang="en-US" altLang="ja-JP" dirty="0"/>
              <a:t>AABB</a:t>
            </a:r>
            <a:r>
              <a:rPr kumimoji="1" lang="ja-JP" altLang="en-US" dirty="0"/>
              <a:t>を含むよう拡大します。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49</a:t>
            </a:fld>
            <a:endParaRPr kumimoji="1" lang="ja-JP" altLang="en-US"/>
          </a:p>
        </p:txBody>
      </p:sp>
    </p:spTree>
    <p:extLst>
      <p:ext uri="{BB962C8B-B14F-4D97-AF65-F5344CB8AC3E}">
        <p14:creationId xmlns:p14="http://schemas.microsoft.com/office/powerpoint/2010/main" val="11723340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実は</a:t>
            </a:r>
            <a:r>
              <a:rPr kumimoji="1" lang="en-US" altLang="ja-JP" dirty="0"/>
              <a:t>P</a:t>
            </a:r>
            <a:r>
              <a:rPr kumimoji="1" lang="ja-JP" altLang="en-US" dirty="0"/>
              <a:t>の下に小さいティーポットが置いてあります。</a:t>
            </a:r>
            <a:endParaRPr kumimoji="1" lang="en-US" altLang="ja-JP" dirty="0"/>
          </a:p>
          <a:p>
            <a:endParaRPr kumimoji="1" lang="en-US" altLang="ja-JP" dirty="0"/>
          </a:p>
          <a:p>
            <a:r>
              <a:rPr kumimoji="1" lang="ja-JP" altLang="en-US" dirty="0"/>
              <a:t>これは、球場でティーポットを見つけるのは本当に大変だ、ということではなくて、ユニフォームグリッドを使っている場合に、レイが、一か所ポリゴンが密集したところに当たると、著しくパフォーマンスが落ちる問題のことを言います。</a:t>
            </a:r>
            <a:r>
              <a:rPr kumimoji="1" lang="en-US" altLang="ja-JP" dirty="0" err="1"/>
              <a:t>kd</a:t>
            </a:r>
            <a:r>
              <a:rPr kumimoji="1" lang="en-US" altLang="ja-JP" dirty="0"/>
              <a:t>-tree</a:t>
            </a:r>
            <a:r>
              <a:rPr kumimoji="1" lang="ja-JP" altLang="en-US" dirty="0"/>
              <a:t>や</a:t>
            </a:r>
            <a:r>
              <a:rPr kumimoji="1" lang="en-US" altLang="ja-JP" dirty="0"/>
              <a:t>BVH</a:t>
            </a:r>
            <a:r>
              <a:rPr kumimoji="1" lang="ja-JP" altLang="en-US" dirty="0"/>
              <a:t>といったデータ構造は階層的にデータを保持するので、この問題に悩まされることはありません。</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a:t>
            </a:fld>
            <a:endParaRPr kumimoji="1" lang="ja-JP" altLang="en-US"/>
          </a:p>
        </p:txBody>
      </p:sp>
    </p:spTree>
    <p:extLst>
      <p:ext uri="{BB962C8B-B14F-4D97-AF65-F5344CB8AC3E}">
        <p14:creationId xmlns:p14="http://schemas.microsoft.com/office/powerpoint/2010/main" val="311431858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リーフノードは簡単だったので、次にインナーノードを見てみます。</a:t>
            </a:r>
            <a:r>
              <a:rPr kumimoji="1" lang="en-US" altLang="ja-JP" dirty="0"/>
              <a:t>5</a:t>
            </a:r>
            <a:r>
              <a:rPr kumimoji="1" lang="ja-JP" altLang="en-US" dirty="0"/>
              <a:t>のノードに注目してみましょう。この親は必ずインナーノード</a:t>
            </a:r>
            <a:r>
              <a:rPr kumimoji="1" lang="en-US" altLang="ja-JP" dirty="0"/>
              <a:t>4</a:t>
            </a:r>
            <a:r>
              <a:rPr kumimoji="1" lang="ja-JP" altLang="en-US" dirty="0"/>
              <a:t>かインナーノード</a:t>
            </a:r>
            <a:r>
              <a:rPr kumimoji="1" lang="en-US" altLang="ja-JP" dirty="0"/>
              <a:t>6</a:t>
            </a:r>
            <a:r>
              <a:rPr kumimoji="1" lang="ja-JP" altLang="en-US" dirty="0"/>
              <a:t>です。どちらが親かを決めるため</a:t>
            </a:r>
            <a:r>
              <a:rPr kumimoji="1" lang="en-US" altLang="ja-JP" dirty="0"/>
              <a:t>Delta(5-1)</a:t>
            </a:r>
            <a:r>
              <a:rPr kumimoji="1" lang="ja-JP" altLang="en-US" dirty="0"/>
              <a:t>と</a:t>
            </a:r>
            <a:r>
              <a:rPr kumimoji="1" lang="en-US" altLang="ja-JP" dirty="0"/>
              <a:t>Delta(6)</a:t>
            </a:r>
            <a:r>
              <a:rPr kumimoji="1" lang="ja-JP" altLang="en-US" dirty="0"/>
              <a:t>を計算してみます。この</a:t>
            </a:r>
            <a:r>
              <a:rPr kumimoji="1" lang="en-US" altLang="ja-JP" dirty="0"/>
              <a:t>5-1</a:t>
            </a:r>
            <a:r>
              <a:rPr kumimoji="1" lang="ja-JP" altLang="en-US" dirty="0"/>
              <a:t>と</a:t>
            </a:r>
            <a:r>
              <a:rPr kumimoji="1" lang="en-US" altLang="ja-JP" dirty="0"/>
              <a:t>6</a:t>
            </a:r>
            <a:r>
              <a:rPr kumimoji="1" lang="ja-JP" altLang="en-US" dirty="0"/>
              <a:t>という数字はインナーノード５がカバーしている範囲によって決まります。</a:t>
            </a:r>
            <a:r>
              <a:rPr kumimoji="1" lang="en-US" altLang="ja-JP" dirty="0"/>
              <a:t>5</a:t>
            </a:r>
            <a:r>
              <a:rPr kumimoji="1" lang="ja-JP" altLang="en-US" dirty="0"/>
              <a:t>から６がカバーされている場合、</a:t>
            </a:r>
            <a:r>
              <a:rPr kumimoji="1" lang="en-US" altLang="ja-JP" dirty="0"/>
              <a:t>5‐1</a:t>
            </a:r>
            <a:r>
              <a:rPr kumimoji="1" lang="ja-JP" altLang="en-US" dirty="0"/>
              <a:t>の</a:t>
            </a:r>
            <a:r>
              <a:rPr kumimoji="1" lang="en-US" altLang="ja-JP" dirty="0"/>
              <a:t>4</a:t>
            </a:r>
            <a:r>
              <a:rPr kumimoji="1" lang="ja-JP" altLang="en-US" dirty="0"/>
              <a:t>と</a:t>
            </a:r>
            <a:r>
              <a:rPr kumimoji="1" lang="en-US" altLang="ja-JP" dirty="0"/>
              <a:t>6</a:t>
            </a:r>
            <a:r>
              <a:rPr kumimoji="1" lang="ja-JP" altLang="en-US" dirty="0"/>
              <a:t>が親になる可能性があります。先ほどと同様に</a:t>
            </a:r>
            <a:r>
              <a:rPr kumimoji="1" lang="en-US" altLang="ja-JP" dirty="0"/>
              <a:t>δ</a:t>
            </a:r>
            <a:r>
              <a:rPr kumimoji="1" lang="ja-JP" altLang="en-US" dirty="0"/>
              <a:t>を計算してみます。そうすると</a:t>
            </a:r>
            <a:r>
              <a:rPr kumimoji="1" lang="en-US" altLang="ja-JP" dirty="0"/>
              <a:t>δ(6)</a:t>
            </a:r>
            <a:r>
              <a:rPr kumimoji="1" lang="ja-JP" altLang="en-US" dirty="0"/>
              <a:t>が小さいので</a:t>
            </a:r>
            <a:r>
              <a:rPr kumimoji="1" lang="en-US" altLang="ja-JP" dirty="0"/>
              <a:t>6</a:t>
            </a:r>
            <a:r>
              <a:rPr kumimoji="1" lang="ja-JP" altLang="en-US" dirty="0"/>
              <a:t>が親になります。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50</a:t>
            </a:fld>
            <a:endParaRPr kumimoji="1" lang="ja-JP" altLang="en-US"/>
          </a:p>
        </p:txBody>
      </p:sp>
    </p:spTree>
    <p:extLst>
      <p:ext uri="{BB962C8B-B14F-4D97-AF65-F5344CB8AC3E}">
        <p14:creationId xmlns:p14="http://schemas.microsoft.com/office/powerpoint/2010/main" val="140502168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リーフノードの時と同じように親に自身がカバーする範囲の端点、この場合は下限を渡し、親の</a:t>
            </a:r>
            <a:r>
              <a:rPr kumimoji="1" lang="en-US" altLang="ja-JP" dirty="0"/>
              <a:t>AABB</a:t>
            </a:r>
            <a:r>
              <a:rPr kumimoji="1" lang="ja-JP" altLang="en-US" dirty="0"/>
              <a:t>を自身の</a:t>
            </a:r>
            <a:r>
              <a:rPr kumimoji="1" lang="en-US" altLang="ja-JP" dirty="0"/>
              <a:t>AABB</a:t>
            </a:r>
            <a:r>
              <a:rPr kumimoji="1" lang="ja-JP" altLang="en-US" dirty="0"/>
              <a:t>が含まれるよう拡大します。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51</a:t>
            </a:fld>
            <a:endParaRPr kumimoji="1" lang="ja-JP" altLang="en-US"/>
          </a:p>
        </p:txBody>
      </p:sp>
    </p:spTree>
    <p:extLst>
      <p:ext uri="{BB962C8B-B14F-4D97-AF65-F5344CB8AC3E}">
        <p14:creationId xmlns:p14="http://schemas.microsoft.com/office/powerpoint/2010/main" val="174614877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実際に並列で構築していくときは、各スレッドがそれぞれのリーフノードから、ルートに向かって処理を進めます。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52</a:t>
            </a:fld>
            <a:endParaRPr kumimoji="1" lang="ja-JP" altLang="en-US"/>
          </a:p>
        </p:txBody>
      </p:sp>
    </p:spTree>
    <p:extLst>
      <p:ext uri="{BB962C8B-B14F-4D97-AF65-F5344CB8AC3E}">
        <p14:creationId xmlns:p14="http://schemas.microsoft.com/office/powerpoint/2010/main" val="265409726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リーフ</a:t>
            </a:r>
            <a:r>
              <a:rPr kumimoji="1" lang="en-US" altLang="ja-JP" dirty="0"/>
              <a:t>0</a:t>
            </a:r>
            <a:r>
              <a:rPr kumimoji="1" lang="ja-JP" altLang="en-US" dirty="0"/>
              <a:t>から始まったスレッドとリーフ１から始まったスレッドはともにインナーノード</a:t>
            </a:r>
            <a:r>
              <a:rPr kumimoji="1" lang="en-US" altLang="ja-JP" dirty="0"/>
              <a:t>0</a:t>
            </a:r>
            <a:r>
              <a:rPr kumimoji="1" lang="ja-JP" altLang="en-US" dirty="0"/>
              <a:t>に向かいます。仮にリーフ１から始まったスレッドが先にインナーノード</a:t>
            </a:r>
            <a:r>
              <a:rPr kumimoji="1" lang="en-US" altLang="ja-JP" dirty="0"/>
              <a:t>0</a:t>
            </a:r>
            <a:r>
              <a:rPr kumimoji="1" lang="ja-JP" altLang="en-US" dirty="0"/>
              <a:t>に到着したとします。すると、インナーノード</a:t>
            </a:r>
            <a:r>
              <a:rPr kumimoji="1" lang="en-US" altLang="ja-JP" dirty="0"/>
              <a:t>0</a:t>
            </a:r>
            <a:r>
              <a:rPr kumimoji="1" lang="ja-JP" altLang="en-US" dirty="0"/>
              <a:t>に範囲を渡し、インナーノードの</a:t>
            </a:r>
            <a:r>
              <a:rPr kumimoji="1" lang="en-US" altLang="ja-JP" dirty="0"/>
              <a:t>AABB</a:t>
            </a:r>
            <a:r>
              <a:rPr kumimoji="1" lang="ja-JP" altLang="en-US" dirty="0"/>
              <a:t>を拡張し、終了します。このように、先着スレッドは親に自身がカバーする範囲の最小値あるいは最大値を渡し、親の</a:t>
            </a:r>
            <a:r>
              <a:rPr kumimoji="1" lang="en-US" altLang="ja-JP" dirty="0"/>
              <a:t>AABB</a:t>
            </a:r>
            <a:r>
              <a:rPr kumimoji="1" lang="ja-JP" altLang="en-US" dirty="0"/>
              <a:t>を拡大して終了し、別のリーフの処理にかかります。したがって各ノードは同時に２つのスレッドが訪れる可能性があります。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53</a:t>
            </a:fld>
            <a:endParaRPr kumimoji="1" lang="ja-JP" altLang="en-US"/>
          </a:p>
        </p:txBody>
      </p:sp>
    </p:spTree>
    <p:extLst>
      <p:ext uri="{BB962C8B-B14F-4D97-AF65-F5344CB8AC3E}">
        <p14:creationId xmlns:p14="http://schemas.microsoft.com/office/powerpoint/2010/main" val="387531322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ルートに</a:t>
            </a:r>
            <a:r>
              <a:rPr kumimoji="1" lang="en-US" altLang="ja-JP" dirty="0"/>
              <a:t>2</a:t>
            </a:r>
            <a:r>
              <a:rPr kumimoji="1" lang="ja-JP" altLang="en-US" dirty="0"/>
              <a:t>つ目のスレッドが到達したら、ルートノードが</a:t>
            </a:r>
            <a:r>
              <a:rPr kumimoji="1" lang="en-US" altLang="ja-JP" dirty="0"/>
              <a:t>0</a:t>
            </a:r>
            <a:r>
              <a:rPr kumimoji="1" lang="ja-JP" altLang="en-US" dirty="0"/>
              <a:t>から</a:t>
            </a:r>
            <a:r>
              <a:rPr kumimoji="1" lang="en-US" altLang="ja-JP" dirty="0"/>
              <a:t>7</a:t>
            </a:r>
            <a:r>
              <a:rPr kumimoji="1" lang="ja-JP" altLang="en-US" dirty="0"/>
              <a:t>までの全範囲をカバーした状態になり、ツリーの構築が終了します。</a:t>
            </a:r>
            <a:endParaRPr kumimoji="1" lang="en-US" altLang="ja-JP" dirty="0"/>
          </a:p>
          <a:p>
            <a:endParaRPr kumimoji="1" lang="en-US" altLang="ja-JP" dirty="0"/>
          </a:p>
          <a:p>
            <a:r>
              <a:rPr kumimoji="1" lang="en-US" altLang="ja-JP" dirty="0"/>
              <a:t>AABB</a:t>
            </a:r>
            <a:r>
              <a:rPr kumimoji="1" lang="ja-JP" altLang="en-US" dirty="0"/>
              <a:t>のデータ構造について少し触れておきます。私</a:t>
            </a:r>
            <a:r>
              <a:rPr kumimoji="1" lang="ja-JP" altLang="en-US"/>
              <a:t>はこのように実装</a:t>
            </a:r>
            <a:r>
              <a:rPr kumimoji="1" lang="ja-JP" altLang="en-US" dirty="0"/>
              <a:t>しました。よりよい方法をご存じの方は後でこっそり教えてください。</a:t>
            </a:r>
            <a:r>
              <a:rPr kumimoji="1" lang="en-US" altLang="ja-JP" dirty="0"/>
              <a:t>AABB</a:t>
            </a:r>
            <a:r>
              <a:rPr kumimoji="1" lang="ja-JP" altLang="en-US" dirty="0"/>
              <a:t>を複数スレッドが同時に拡張することがありますが、その時は</a:t>
            </a:r>
            <a:r>
              <a:rPr kumimoji="1" lang="en-US" altLang="ja-JP" dirty="0"/>
              <a:t>float</a:t>
            </a:r>
            <a:r>
              <a:rPr kumimoji="1" lang="ja-JP" altLang="en-US" dirty="0"/>
              <a:t>の値を</a:t>
            </a:r>
            <a:r>
              <a:rPr kumimoji="1" lang="en-US" altLang="ja-JP" dirty="0"/>
              <a:t>uint32_t</a:t>
            </a:r>
            <a:r>
              <a:rPr kumimoji="1" lang="ja-JP" altLang="en-US" dirty="0"/>
              <a:t>にキャストして</a:t>
            </a:r>
            <a:r>
              <a:rPr kumimoji="1" lang="en-US" altLang="ja-JP" sz="1200" kern="1200" dirty="0" err="1">
                <a:solidFill>
                  <a:schemeClr val="tx1"/>
                </a:solidFill>
                <a:latin typeface="+mn-lt"/>
                <a:ea typeface="+mn-ea"/>
                <a:cs typeface="+mn-cs"/>
              </a:rPr>
              <a:t>compare_exchange_weak</a:t>
            </a:r>
            <a:r>
              <a:rPr kumimoji="1" lang="ja-JP" altLang="en-US" sz="1200" kern="1200" dirty="0">
                <a:solidFill>
                  <a:schemeClr val="tx1"/>
                </a:solidFill>
                <a:latin typeface="+mn-lt"/>
                <a:ea typeface="+mn-ea"/>
                <a:cs typeface="+mn-cs"/>
              </a:rPr>
              <a:t>を使います。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54</a:t>
            </a:fld>
            <a:endParaRPr kumimoji="1" lang="ja-JP" altLang="en-US"/>
          </a:p>
        </p:txBody>
      </p:sp>
    </p:spTree>
    <p:extLst>
      <p:ext uri="{BB962C8B-B14F-4D97-AF65-F5344CB8AC3E}">
        <p14:creationId xmlns:p14="http://schemas.microsoft.com/office/powerpoint/2010/main" val="256439977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以上のように簡単に完全に並列で</a:t>
            </a:r>
            <a:r>
              <a:rPr kumimoji="1" lang="en-US" altLang="ja-JP" dirty="0"/>
              <a:t>BVH</a:t>
            </a:r>
            <a:r>
              <a:rPr kumimoji="1" lang="ja-JP" altLang="en-US" dirty="0"/>
              <a:t>が構築できる素晴らしいアルゴリズムです。論文中にも書かれていますが、関数デルタは実は任意のものを使用することができるため、</a:t>
            </a:r>
            <a:r>
              <a:rPr kumimoji="1" lang="en-US" altLang="ja-JP" dirty="0"/>
              <a:t>LBVH</a:t>
            </a:r>
            <a:r>
              <a:rPr kumimoji="1" lang="ja-JP" altLang="en-US" dirty="0"/>
              <a:t>でありながら</a:t>
            </a:r>
            <a:r>
              <a:rPr kumimoji="1" lang="en-US" altLang="ja-JP" dirty="0"/>
              <a:t>SAH</a:t>
            </a:r>
            <a:r>
              <a:rPr kumimoji="1" lang="ja-JP" altLang="en-US" dirty="0"/>
              <a:t>を小さくするようなものにすることも可能性としては考えられます。後続の研究が出てくるのが楽しみです。</a:t>
            </a:r>
            <a:endParaRPr kumimoji="1" lang="en-US" altLang="ja-JP" dirty="0"/>
          </a:p>
          <a:p>
            <a:endParaRPr kumimoji="1" lang="en-US" altLang="ja-JP" dirty="0"/>
          </a:p>
          <a:p>
            <a:r>
              <a:rPr kumimoji="1" lang="ja-JP" altLang="en-US" dirty="0"/>
              <a:t>さて、素晴らしい方法なんですが、完璧ではありません。論文の方法を「そのまま」実装した場合、少し不便な点が行くつかあります。まずはルートのノード</a:t>
            </a:r>
            <a:r>
              <a:rPr kumimoji="1" lang="en-US" altLang="ja-JP" dirty="0"/>
              <a:t>ID</a:t>
            </a:r>
            <a:r>
              <a:rPr kumimoji="1" lang="ja-JP" altLang="en-US" dirty="0"/>
              <a:t>が０ではないこと。次に各ノードが２つの子へのリファレンスを持つこと。子ノードが隣接するならば、リファレンスは一つで済むので、メモリが無駄になります。</a:t>
            </a:r>
            <a:endParaRPr kumimoji="1" lang="en-US" altLang="ja-JP" dirty="0"/>
          </a:p>
          <a:p>
            <a:endParaRPr kumimoji="1" lang="en-US" altLang="ja-JP" dirty="0"/>
          </a:p>
          <a:p>
            <a:r>
              <a:rPr kumimoji="1" lang="ja-JP" altLang="en-US" dirty="0"/>
              <a:t>また、</a:t>
            </a:r>
            <a:r>
              <a:rPr kumimoji="1" lang="en-US" altLang="ja-JP" dirty="0"/>
              <a:t>N</a:t>
            </a:r>
            <a:r>
              <a:rPr kumimoji="1" lang="ja-JP" altLang="en-US" dirty="0"/>
              <a:t>個のリーフがある場合、インナーノードの数は</a:t>
            </a:r>
            <a:r>
              <a:rPr kumimoji="1" lang="en-US" altLang="ja-JP" dirty="0"/>
              <a:t>N-1</a:t>
            </a:r>
            <a:r>
              <a:rPr kumimoji="1" lang="ja-JP" altLang="en-US" dirty="0"/>
              <a:t>となり、数の予測はしやすいのですが、メモリの消費が問題となります。一般的にリーフには数個のプリミティブをまとめたほうがトラバースの効率が良いので、構築のアルゴリズムを工夫してインデックス用のメモリなどを少し減らしても、</a:t>
            </a:r>
            <a:r>
              <a:rPr kumimoji="1" lang="en-US" altLang="ja-JP" dirty="0"/>
              <a:t>AABB</a:t>
            </a:r>
            <a:r>
              <a:rPr kumimoji="1" lang="ja-JP" altLang="en-US" dirty="0"/>
              <a:t>が一番メモリを消費するために、根本的な解決にはなりません。いくつかのプリミティブのまとまりをリーフとみなしツリーを構築することでこの問題は避けられまが、より良い「まとまり」をつくるには</a:t>
            </a:r>
            <a:r>
              <a:rPr kumimoji="1" lang="ja-JP" altLang="en-US" sz="1200" b="0" i="0" kern="1200" dirty="0">
                <a:solidFill>
                  <a:schemeClr val="tx1"/>
                </a:solidFill>
                <a:effectLst/>
                <a:latin typeface="+mn-lt"/>
                <a:ea typeface="+mn-ea"/>
                <a:cs typeface="+mn-cs"/>
              </a:rPr>
              <a:t>最近傍ペアを用いるなど工夫が必要です</a:t>
            </a:r>
            <a:r>
              <a:rPr kumimoji="1" lang="ja-JP" altLang="en-US" dirty="0"/>
              <a:t>。</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55</a:t>
            </a:fld>
            <a:endParaRPr kumimoji="1" lang="ja-JP" altLang="en-US"/>
          </a:p>
        </p:txBody>
      </p:sp>
    </p:spTree>
    <p:extLst>
      <p:ext uri="{BB962C8B-B14F-4D97-AF65-F5344CB8AC3E}">
        <p14:creationId xmlns:p14="http://schemas.microsoft.com/office/powerpoint/2010/main" val="405636579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サンプルコードを用意しました。実装に少しメモリの消費に無駄がありますが、どのように</a:t>
            </a:r>
            <a:r>
              <a:rPr kumimoji="1" lang="en-US" altLang="ja-JP" dirty="0"/>
              <a:t>C++</a:t>
            </a:r>
            <a:r>
              <a:rPr kumimoji="1" lang="ja-JP" altLang="en-US" dirty="0"/>
              <a:t>で記述できるか参考になれば幸いです。</a:t>
            </a:r>
            <a:endParaRPr kumimoji="1" lang="en-US" altLang="ja-JP" dirty="0"/>
          </a:p>
          <a:p>
            <a:endParaRPr kumimoji="1" lang="en-US" altLang="ja-JP" dirty="0"/>
          </a:p>
          <a:p>
            <a:r>
              <a:rPr kumimoji="1" lang="ja-JP" altLang="en-US" dirty="0"/>
              <a:t>また、</a:t>
            </a:r>
            <a:r>
              <a:rPr kumimoji="1" lang="en-US" altLang="ja-JP" dirty="0"/>
              <a:t>Morton</a:t>
            </a:r>
            <a:r>
              <a:rPr kumimoji="1" lang="ja-JP" altLang="en-US" dirty="0"/>
              <a:t>コードをつかって、</a:t>
            </a:r>
            <a:r>
              <a:rPr kumimoji="1" lang="en-US" altLang="ja-JP" dirty="0"/>
              <a:t>Wide</a:t>
            </a:r>
            <a:r>
              <a:rPr kumimoji="1" lang="ja-JP" altLang="en-US" dirty="0"/>
              <a:t> </a:t>
            </a:r>
            <a:r>
              <a:rPr kumimoji="1" lang="en-US" altLang="ja-JP" dirty="0"/>
              <a:t>BVH</a:t>
            </a:r>
            <a:r>
              <a:rPr kumimoji="1" lang="ja-JP" altLang="en-US" dirty="0"/>
              <a:t>を直接構築する方法が知っている限り提案されていないので、チャレンジしてみるのも面白いかもしれません。</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56</a:t>
            </a:fld>
            <a:endParaRPr kumimoji="1" lang="ja-JP" altLang="en-US"/>
          </a:p>
        </p:txBody>
      </p:sp>
    </p:spTree>
    <p:extLst>
      <p:ext uri="{BB962C8B-B14F-4D97-AF65-F5344CB8AC3E}">
        <p14:creationId xmlns:p14="http://schemas.microsoft.com/office/powerpoint/2010/main" val="230653358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次は最適化のテクニックをいくつか紹介します。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57</a:t>
            </a:fld>
            <a:endParaRPr kumimoji="1" lang="ja-JP" altLang="en-US"/>
          </a:p>
        </p:txBody>
      </p:sp>
    </p:spTree>
    <p:extLst>
      <p:ext uri="{BB962C8B-B14F-4D97-AF65-F5344CB8AC3E}">
        <p14:creationId xmlns:p14="http://schemas.microsoft.com/office/powerpoint/2010/main" val="419615806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まず、回転です。回転はトポロジーを変更する最小の操作です。</a:t>
            </a:r>
            <a:r>
              <a:rPr kumimoji="1" lang="en-US" altLang="ja-JP" dirty="0"/>
              <a:t>SAH</a:t>
            </a:r>
            <a:r>
              <a:rPr kumimoji="1" lang="ja-JP" altLang="en-US" dirty="0"/>
              <a:t>が小さくなるよう回転させ、ツリーの品質を改善します。これが、</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58</a:t>
            </a:fld>
            <a:endParaRPr kumimoji="1" lang="ja-JP" altLang="en-US"/>
          </a:p>
        </p:txBody>
      </p:sp>
    </p:spTree>
    <p:extLst>
      <p:ext uri="{BB962C8B-B14F-4D97-AF65-F5344CB8AC3E}">
        <p14:creationId xmlns:p14="http://schemas.microsoft.com/office/powerpoint/2010/main" val="385075879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こうなります。ただ処理が局所的なので、回転をツリーのいたるところで行っても、</a:t>
            </a:r>
            <a:r>
              <a:rPr kumimoji="1" lang="en-US" altLang="ja-JP" dirty="0"/>
              <a:t>BVH</a:t>
            </a:r>
            <a:r>
              <a:rPr kumimoji="1" lang="ja-JP" altLang="en-US" dirty="0"/>
              <a:t>全体として品質が改善されるとは限らない、という点を覚えておいてください。入力のメッシュがある程度細かくテッセレーションされていた場合は、ノード同士のーバーラップを増やしてしまう可能性もあります。</a:t>
            </a:r>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59</a:t>
            </a:fld>
            <a:endParaRPr kumimoji="1" lang="ja-JP" altLang="en-US"/>
          </a:p>
        </p:txBody>
      </p:sp>
    </p:spTree>
    <p:extLst>
      <p:ext uri="{BB962C8B-B14F-4D97-AF65-F5344CB8AC3E}">
        <p14:creationId xmlns:p14="http://schemas.microsoft.com/office/powerpoint/2010/main" val="40084424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他にも様々なデータ構造が提案されています。しかし、今日では全てのレンダラといっていいほど、多くのレンダラが</a:t>
            </a:r>
            <a:r>
              <a:rPr kumimoji="1" lang="en-US" altLang="ja-JP" dirty="0"/>
              <a:t>BVH</a:t>
            </a:r>
            <a:r>
              <a:rPr kumimoji="1" lang="ja-JP" altLang="en-US" dirty="0"/>
              <a:t>を使用しています。</a:t>
            </a:r>
            <a:r>
              <a:rPr kumimoji="1" lang="en-US" altLang="ja-JP" dirty="0"/>
              <a:t>Intel</a:t>
            </a:r>
            <a:r>
              <a:rPr kumimoji="1" lang="ja-JP" altLang="en-US" dirty="0"/>
              <a:t>の</a:t>
            </a:r>
            <a:r>
              <a:rPr kumimoji="1" lang="en-US" altLang="ja-JP" dirty="0"/>
              <a:t>Embree</a:t>
            </a:r>
            <a:r>
              <a:rPr kumimoji="1" lang="ja-JP" altLang="en-US" dirty="0"/>
              <a:t>や</a:t>
            </a:r>
            <a:r>
              <a:rPr kumimoji="1" lang="en-US" altLang="ja-JP" dirty="0"/>
              <a:t>NVIDIA</a:t>
            </a:r>
            <a:r>
              <a:rPr kumimoji="1" lang="ja-JP" altLang="en-US" dirty="0"/>
              <a:t>の</a:t>
            </a:r>
            <a:r>
              <a:rPr kumimoji="1" lang="en-US" altLang="ja-JP" dirty="0"/>
              <a:t>OptiX</a:t>
            </a:r>
            <a:r>
              <a:rPr kumimoji="1" lang="ja-JP" altLang="en-US" dirty="0"/>
              <a:t>はともに</a:t>
            </a:r>
            <a:r>
              <a:rPr kumimoji="1" lang="en-US" altLang="ja-JP" dirty="0"/>
              <a:t>BVH</a:t>
            </a:r>
            <a:r>
              <a:rPr kumimoji="1" lang="ja-JP" altLang="en-US" dirty="0"/>
              <a:t>を使用します。当然ながら、この</a:t>
            </a:r>
            <a:r>
              <a:rPr kumimoji="1" lang="en-US" altLang="ja-JP" dirty="0"/>
              <a:t>2</a:t>
            </a:r>
            <a:r>
              <a:rPr kumimoji="1" lang="ja-JP" altLang="en-US" dirty="0"/>
              <a:t>つを利用したレンダラは</a:t>
            </a:r>
            <a:r>
              <a:rPr kumimoji="1" lang="en-US" altLang="ja-JP" dirty="0"/>
              <a:t>BVH</a:t>
            </a:r>
            <a:r>
              <a:rPr kumimoji="1" lang="ja-JP" altLang="en-US" dirty="0"/>
              <a:t>を使用していることになります。また自前のデータ構造を使用するプロダクションレンダラも自分が知る限りではほぼ全てが</a:t>
            </a:r>
            <a:r>
              <a:rPr kumimoji="1" lang="en-US" altLang="ja-JP" dirty="0"/>
              <a:t>BVH</a:t>
            </a:r>
            <a:r>
              <a:rPr kumimoji="1" lang="ja-JP" altLang="en-US" dirty="0"/>
              <a:t>を使用しています。</a:t>
            </a:r>
            <a:br>
              <a:rPr kumimoji="1" lang="en-US" altLang="ja-JP" dirty="0"/>
            </a:br>
            <a:br>
              <a:rPr kumimoji="1" lang="en-US" altLang="ja-JP" dirty="0"/>
            </a:br>
            <a:r>
              <a:rPr kumimoji="1" lang="ja-JP" altLang="en-US" dirty="0"/>
              <a:t>ですので、この発表では</a:t>
            </a:r>
            <a:r>
              <a:rPr kumimoji="1" lang="en-US" altLang="ja-JP" dirty="0"/>
              <a:t>BVH</a:t>
            </a:r>
            <a:r>
              <a:rPr kumimoji="1" lang="ja-JP" altLang="en-US" dirty="0"/>
              <a:t>の構築の仕方や最適化の方法を紹介していきます。</a:t>
            </a:r>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a:t>
            </a:fld>
            <a:endParaRPr kumimoji="1" lang="ja-JP" altLang="en-US"/>
          </a:p>
        </p:txBody>
      </p:sp>
    </p:spTree>
    <p:extLst>
      <p:ext uri="{BB962C8B-B14F-4D97-AF65-F5344CB8AC3E}">
        <p14:creationId xmlns:p14="http://schemas.microsoft.com/office/powerpoint/2010/main" val="325671319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回転より一般的なものに部分木の再構築を行う方法があります。</a:t>
            </a:r>
            <a:r>
              <a:rPr kumimoji="1" lang="en-US" altLang="ja-JP" dirty="0"/>
              <a:t>N</a:t>
            </a:r>
            <a:r>
              <a:rPr kumimoji="1" lang="ja-JP" altLang="en-US" dirty="0"/>
              <a:t>個のノードを含むツリーレットを選び、その末端部分をルーフとみなしてツリーレットを構築しなおします。その際、</a:t>
            </a:r>
            <a:r>
              <a:rPr kumimoji="1" lang="en-US" altLang="ja-JP" dirty="0"/>
              <a:t>BVH</a:t>
            </a:r>
            <a:r>
              <a:rPr kumimoji="1" lang="ja-JP" altLang="en-US" dirty="0"/>
              <a:t>構築の方法は何でも使用することが出来ます。例えば、オレンジの線で示した部分でツリーをカットし、このツリーレットを組み替えて</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60</a:t>
            </a:fld>
            <a:endParaRPr kumimoji="1" lang="ja-JP" altLang="en-US"/>
          </a:p>
        </p:txBody>
      </p:sp>
    </p:spTree>
    <p:extLst>
      <p:ext uri="{BB962C8B-B14F-4D97-AF65-F5344CB8AC3E}">
        <p14:creationId xmlns:p14="http://schemas.microsoft.com/office/powerpoint/2010/main" val="14362811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このようにした場合、ノードの数には変化がないことが分かります。ただし、ツリーが想定よりずっと深くなってしまうといったことが起こりえます。</a:t>
            </a:r>
            <a:endParaRPr kumimoji="1" lang="en-US" altLang="ja-JP" dirty="0"/>
          </a:p>
          <a:p>
            <a:endParaRPr kumimoji="1" lang="en-US" altLang="ja-JP" dirty="0"/>
          </a:p>
          <a:p>
            <a:r>
              <a:rPr kumimoji="1" lang="ja-JP" altLang="en-US" dirty="0"/>
              <a:t>このアルゴリズムを並列化する際には、ツリーレットのオーバーラップを考慮したり、一番効果がある組み換えを優先して採用したりと、実装が複雑になります。</a:t>
            </a:r>
            <a:endParaRPr kumimoji="1" lang="en-US" altLang="ja-JP" dirty="0"/>
          </a:p>
          <a:p>
            <a:endParaRPr kumimoji="1" lang="en-US" altLang="ja-JP" dirty="0"/>
          </a:p>
          <a:p>
            <a:r>
              <a:rPr kumimoji="1" lang="ja-JP" altLang="en-US" dirty="0"/>
              <a:t>距離行列をつかって近似の</a:t>
            </a:r>
            <a:r>
              <a:rPr kumimoji="1" lang="en-US" altLang="ja-JP" dirty="0"/>
              <a:t>Agglomerative</a:t>
            </a:r>
            <a:r>
              <a:rPr kumimoji="1" lang="ja-JP" altLang="en-US" dirty="0"/>
              <a:t> </a:t>
            </a:r>
            <a:r>
              <a:rPr kumimoji="1" lang="en-US" altLang="ja-JP" dirty="0"/>
              <a:t>Clustering</a:t>
            </a:r>
            <a:r>
              <a:rPr kumimoji="1" lang="ja-JP" altLang="en-US" dirty="0"/>
              <a:t>を行って</a:t>
            </a:r>
            <a:r>
              <a:rPr kumimoji="1" lang="en-US" altLang="ja-JP" dirty="0"/>
              <a:t>Restructuring</a:t>
            </a:r>
            <a:r>
              <a:rPr kumimoji="1" lang="ja-JP" altLang="en-US" dirty="0"/>
              <a:t>を行う方法が高速で簡単に実装できでお勧めですが、既存手法はどれも特許がとられています。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61</a:t>
            </a:fld>
            <a:endParaRPr kumimoji="1" lang="ja-JP" altLang="en-US"/>
          </a:p>
        </p:txBody>
      </p:sp>
    </p:spTree>
    <p:extLst>
      <p:ext uri="{BB962C8B-B14F-4D97-AF65-F5344CB8AC3E}">
        <p14:creationId xmlns:p14="http://schemas.microsoft.com/office/powerpoint/2010/main" val="375155915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Reinsertion</a:t>
            </a:r>
            <a:r>
              <a:rPr kumimoji="1" lang="ja-JP" altLang="en-US" dirty="0"/>
              <a:t>はノードを引き抜いて、</a:t>
            </a:r>
            <a:r>
              <a:rPr kumimoji="1" lang="en-US" altLang="ja-JP" dirty="0"/>
              <a:t>SAH</a:t>
            </a:r>
            <a:r>
              <a:rPr kumimoji="1" lang="ja-JP" altLang="en-US" dirty="0"/>
              <a:t>が小さくなる位置を探し、そこに挿入する手法です。例えば、この</a:t>
            </a:r>
            <a:r>
              <a:rPr kumimoji="1" lang="en-US" altLang="ja-JP" dirty="0"/>
              <a:t>BVH</a:t>
            </a:r>
            <a:r>
              <a:rPr kumimoji="1" lang="ja-JP" altLang="en-US" dirty="0"/>
              <a:t>からノード</a:t>
            </a:r>
            <a:r>
              <a:rPr kumimoji="1" lang="en-US" altLang="ja-JP" dirty="0"/>
              <a:t>a</a:t>
            </a:r>
            <a:r>
              <a:rPr kumimoji="1" lang="ja-JP" altLang="en-US" dirty="0"/>
              <a:t>と</a:t>
            </a:r>
            <a:r>
              <a:rPr kumimoji="1" lang="en-US" altLang="ja-JP" dirty="0"/>
              <a:t>b</a:t>
            </a:r>
            <a:r>
              <a:rPr kumimoji="1" lang="ja-JP" altLang="en-US" dirty="0"/>
              <a:t>を引き抜いてほかの位置に移すことを考えます。</a:t>
            </a:r>
            <a:r>
              <a:rPr kumimoji="1" lang="en-US" altLang="ja-JP" dirty="0"/>
              <a:t>a</a:t>
            </a:r>
            <a:r>
              <a:rPr kumimoji="1" lang="ja-JP" altLang="en-US" dirty="0"/>
              <a:t>と</a:t>
            </a:r>
            <a:r>
              <a:rPr kumimoji="1" lang="en-US" altLang="ja-JP" dirty="0"/>
              <a:t>b</a:t>
            </a:r>
            <a:r>
              <a:rPr kumimoji="1" lang="ja-JP" altLang="en-US" dirty="0"/>
              <a:t>を引き抜くとオレンジのノード２つは当然ながら存在価値を失います。この２つの空きノードを取っておいて、</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62</a:t>
            </a:fld>
            <a:endParaRPr kumimoji="1" lang="ja-JP" altLang="en-US"/>
          </a:p>
        </p:txBody>
      </p:sp>
    </p:spTree>
    <p:extLst>
      <p:ext uri="{BB962C8B-B14F-4D97-AF65-F5344CB8AC3E}">
        <p14:creationId xmlns:p14="http://schemas.microsoft.com/office/powerpoint/2010/main" val="45987805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挿入時にはこのように使用します。本来は逐次的に処理を行う方法ですが、並列化バージョンも存在し、実は並列化したほうが</a:t>
            </a:r>
            <a:r>
              <a:rPr kumimoji="1" lang="en-US" altLang="ja-JP" dirty="0"/>
              <a:t>BVH</a:t>
            </a:r>
            <a:r>
              <a:rPr kumimoji="1" lang="ja-JP" altLang="en-US" dirty="0"/>
              <a:t>の品質が上がります。これは並列化した場合の方が最適化問題を解くにあたって、より広い解の領域を探索できるようになるから、と考えることが出来ます。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63</a:t>
            </a:fld>
            <a:endParaRPr kumimoji="1" lang="ja-JP" altLang="en-US"/>
          </a:p>
        </p:txBody>
      </p:sp>
    </p:spTree>
    <p:extLst>
      <p:ext uri="{BB962C8B-B14F-4D97-AF65-F5344CB8AC3E}">
        <p14:creationId xmlns:p14="http://schemas.microsoft.com/office/powerpoint/2010/main" val="81701984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並べ替えを使うと子ノードの順序を変えることで、オクルージョンの計算を高速化することが出来ます。並べ替えにはなんらかのコスト関数を用いますが、オクルージョンの場合は、基本的にレイを多くブロックするものを前に持ってくる、という操作を行います。このときツリーのトポロジーは一切変化しないので、</a:t>
            </a:r>
            <a:r>
              <a:rPr kumimoji="1" lang="en-US" altLang="ja-JP" dirty="0"/>
              <a:t>First-Hit</a:t>
            </a:r>
            <a:r>
              <a:rPr kumimoji="1" lang="ja-JP" altLang="en-US" dirty="0"/>
              <a:t>トラバーサルのパフォーマンスは変化しない、という面白い性質があります。複雑なトラバーサルを行うアルゴリズムとの違いは、ソートは基本的に一回だけ行われるので、実行時にオーバーヘッドが発生しないということです。</a:t>
            </a:r>
            <a:br>
              <a:rPr kumimoji="1" lang="en-US" altLang="ja-JP" dirty="0"/>
            </a:br>
            <a:br>
              <a:rPr kumimoji="1" lang="en-US" altLang="ja-JP" dirty="0"/>
            </a:br>
            <a:r>
              <a:rPr kumimoji="1" lang="ja-JP" altLang="en-US" dirty="0"/>
              <a:t>ソースコードはここにあります。</a:t>
            </a:r>
            <a:r>
              <a:rPr kumimoji="1" lang="en-US" altLang="ja-JP" dirty="0"/>
              <a:t>Wide</a:t>
            </a:r>
            <a:r>
              <a:rPr kumimoji="1" lang="ja-JP" altLang="en-US" dirty="0"/>
              <a:t> </a:t>
            </a:r>
            <a:r>
              <a:rPr kumimoji="1" lang="en-US" altLang="ja-JP" dirty="0"/>
              <a:t>BVH</a:t>
            </a:r>
            <a:r>
              <a:rPr kumimoji="1" lang="ja-JP" altLang="en-US" dirty="0"/>
              <a:t>のトラバースも含まれていますが、当時のコードはそれほど最適化されていませんので、ご了承ください。</a:t>
            </a:r>
            <a:r>
              <a:rPr lang="en-US" altLang="ja-JP" dirty="0">
                <a:hlinkClick r:id="rId3"/>
              </a:rPr>
              <a:t>http://jcgt.org/published/0005/02/02/</a:t>
            </a:r>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64</a:t>
            </a:fld>
            <a:endParaRPr kumimoji="1" lang="ja-JP" altLang="en-US"/>
          </a:p>
        </p:txBody>
      </p:sp>
    </p:spTree>
    <p:extLst>
      <p:ext uri="{BB962C8B-B14F-4D97-AF65-F5344CB8AC3E}">
        <p14:creationId xmlns:p14="http://schemas.microsoft.com/office/powerpoint/2010/main" val="121178955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次は</a:t>
            </a:r>
            <a:r>
              <a:rPr kumimoji="1" lang="en-US" altLang="ja-JP" dirty="0"/>
              <a:t>Re-braiding</a:t>
            </a:r>
            <a:r>
              <a:rPr kumimoji="1" lang="ja-JP" altLang="en-US" dirty="0"/>
              <a:t>を紹介します。これは非常に実用的なアルゴリズムです。</a:t>
            </a:r>
            <a:endParaRPr kumimoji="1" lang="en-US" altLang="ja-JP" dirty="0"/>
          </a:p>
          <a:p>
            <a:endParaRPr kumimoji="1" lang="en-US" altLang="ja-JP" dirty="0"/>
          </a:p>
          <a:p>
            <a:r>
              <a:rPr kumimoji="1" lang="ja-JP" altLang="en-US" dirty="0"/>
              <a:t>さて、インタラクティブなシーンを扱うためには、</a:t>
            </a:r>
            <a:r>
              <a:rPr kumimoji="1" lang="en-US" altLang="ja-JP" dirty="0"/>
              <a:t>2</a:t>
            </a:r>
            <a:r>
              <a:rPr kumimoji="1" lang="ja-JP" altLang="en-US" dirty="0"/>
              <a:t>段階の</a:t>
            </a:r>
            <a:r>
              <a:rPr kumimoji="1" lang="en-US" altLang="ja-JP" dirty="0"/>
              <a:t>BVH</a:t>
            </a:r>
            <a:r>
              <a:rPr kumimoji="1" lang="ja-JP" altLang="en-US" dirty="0"/>
              <a:t>がよく用いられます。２段階の</a:t>
            </a:r>
            <a:r>
              <a:rPr kumimoji="1" lang="en-US" altLang="ja-JP" dirty="0"/>
              <a:t>BVH</a:t>
            </a:r>
            <a:r>
              <a:rPr kumimoji="1" lang="ja-JP" altLang="en-US" dirty="0"/>
              <a:t>を使う場合、まず各オブジェクトごとに</a:t>
            </a:r>
            <a:r>
              <a:rPr kumimoji="1" lang="en-US" altLang="ja-JP" dirty="0"/>
              <a:t>BVH</a:t>
            </a:r>
            <a:r>
              <a:rPr kumimoji="1" lang="ja-JP" altLang="en-US" dirty="0"/>
              <a:t>を構築します。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65</a:t>
            </a:fld>
            <a:endParaRPr kumimoji="1" lang="ja-JP" altLang="en-US"/>
          </a:p>
        </p:txBody>
      </p:sp>
    </p:spTree>
    <p:extLst>
      <p:ext uri="{BB962C8B-B14F-4D97-AF65-F5344CB8AC3E}">
        <p14:creationId xmlns:p14="http://schemas.microsoft.com/office/powerpoint/2010/main" val="281533619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そのあと、構築された各</a:t>
            </a:r>
            <a:r>
              <a:rPr kumimoji="1" lang="en-US" altLang="ja-JP" dirty="0"/>
              <a:t>BVH</a:t>
            </a:r>
            <a:r>
              <a:rPr kumimoji="1" lang="ja-JP" altLang="en-US" dirty="0"/>
              <a:t>のルートをリーフとみなして、さらに上位の</a:t>
            </a:r>
            <a:r>
              <a:rPr kumimoji="1" lang="en-US" altLang="ja-JP" dirty="0"/>
              <a:t>BVH</a:t>
            </a:r>
            <a:r>
              <a:rPr kumimoji="1" lang="ja-JP" altLang="en-US" dirty="0"/>
              <a:t>、</a:t>
            </a:r>
            <a:r>
              <a:rPr kumimoji="1" lang="en-US" altLang="ja-JP" dirty="0"/>
              <a:t>top level BVH</a:t>
            </a:r>
            <a:r>
              <a:rPr kumimoji="1" lang="ja-JP" altLang="en-US" dirty="0"/>
              <a:t>を構築します。こうすることによって、変化があったオブジェクトの</a:t>
            </a:r>
            <a:r>
              <a:rPr kumimoji="1" lang="en-US" altLang="ja-JP" dirty="0"/>
              <a:t>BVH</a:t>
            </a:r>
            <a:r>
              <a:rPr kumimoji="1" lang="ja-JP" altLang="en-US" dirty="0"/>
              <a:t>と上位の</a:t>
            </a:r>
            <a:r>
              <a:rPr kumimoji="1" lang="en-US" altLang="ja-JP" dirty="0"/>
              <a:t>BVH</a:t>
            </a:r>
            <a:r>
              <a:rPr kumimoji="1" lang="ja-JP" altLang="en-US" dirty="0"/>
              <a:t>だけを再構築すればよくなるので、すべてを再構築した場合に比べると応答が速くなります。変化したオブジェクトが複数ある場合は、オブジェクト単位で並列化できるので、実装をシンプルにしておくこともできます。</a:t>
            </a:r>
            <a:br>
              <a:rPr kumimoji="1" lang="en-US" altLang="ja-JP" dirty="0"/>
            </a:br>
            <a:br>
              <a:rPr kumimoji="1" lang="en-US" altLang="ja-JP" dirty="0"/>
            </a:br>
            <a:r>
              <a:rPr kumimoji="1" lang="ja-JP" altLang="en-US" dirty="0"/>
              <a:t>ここにある</a:t>
            </a:r>
            <a:r>
              <a:rPr kumimoji="1" lang="en-US" altLang="ja-JP" dirty="0" err="1"/>
              <a:t>Bref</a:t>
            </a:r>
            <a:r>
              <a:rPr kumimoji="1" lang="ja-JP" altLang="en-US" dirty="0"/>
              <a:t>というのは</a:t>
            </a:r>
            <a:r>
              <a:rPr lang="en-US" altLang="ja-JP" dirty="0"/>
              <a:t>BVH node build reference</a:t>
            </a:r>
            <a:r>
              <a:rPr lang="ja-JP" altLang="en-US" dirty="0"/>
              <a:t>の略で、文字通り</a:t>
            </a:r>
            <a:r>
              <a:rPr lang="en-US" altLang="ja-JP" dirty="0"/>
              <a:t>BVH</a:t>
            </a:r>
            <a:r>
              <a:rPr lang="ja-JP" altLang="en-US" dirty="0"/>
              <a:t>のノードへのリファレンスを表しています。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66</a:t>
            </a:fld>
            <a:endParaRPr kumimoji="1" lang="ja-JP" altLang="en-US"/>
          </a:p>
        </p:txBody>
      </p:sp>
    </p:spTree>
    <p:extLst>
      <p:ext uri="{BB962C8B-B14F-4D97-AF65-F5344CB8AC3E}">
        <p14:creationId xmlns:p14="http://schemas.microsoft.com/office/powerpoint/2010/main" val="13771316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ただし、オブジェクト同士が重なってしまった場合、レイトレーシングのパフォーマンスが落ちてしうという致命的な問題があります。この図のような状態は明らかによくありません。</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67</a:t>
            </a:fld>
            <a:endParaRPr kumimoji="1" lang="ja-JP" altLang="en-US"/>
          </a:p>
        </p:txBody>
      </p:sp>
    </p:spTree>
    <p:extLst>
      <p:ext uri="{BB962C8B-B14F-4D97-AF65-F5344CB8AC3E}">
        <p14:creationId xmlns:p14="http://schemas.microsoft.com/office/powerpoint/2010/main" val="426401930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Re-braiding</a:t>
            </a:r>
            <a:r>
              <a:rPr kumimoji="1" lang="ja-JP" altLang="en-US" dirty="0"/>
              <a:t>はそのような状況を改善するため、重なりが大きいノードを展開します。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68</a:t>
            </a:fld>
            <a:endParaRPr kumimoji="1" lang="ja-JP" altLang="en-US"/>
          </a:p>
        </p:txBody>
      </p:sp>
    </p:spTree>
    <p:extLst>
      <p:ext uri="{BB962C8B-B14F-4D97-AF65-F5344CB8AC3E}">
        <p14:creationId xmlns:p14="http://schemas.microsoft.com/office/powerpoint/2010/main" val="272324600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そして</a:t>
            </a:r>
            <a:r>
              <a:rPr kumimoji="1" lang="en-US" altLang="ja-JP" dirty="0"/>
              <a:t>top level BVH</a:t>
            </a:r>
            <a:r>
              <a:rPr kumimoji="1" lang="ja-JP" altLang="en-US" dirty="0"/>
              <a:t>の品質が改善するよう、</a:t>
            </a:r>
            <a:r>
              <a:rPr kumimoji="1" lang="en-US" altLang="ja-JP" dirty="0" err="1"/>
              <a:t>Brefs</a:t>
            </a:r>
            <a:r>
              <a:rPr kumimoji="1" lang="ja-JP" altLang="en-US" dirty="0"/>
              <a:t>を組み変えます。注意したいのは各オブジェクトごとに構築した</a:t>
            </a:r>
            <a:r>
              <a:rPr kumimoji="1" lang="en-US" altLang="ja-JP" dirty="0"/>
              <a:t>BVH</a:t>
            </a:r>
            <a:r>
              <a:rPr kumimoji="1" lang="ja-JP" altLang="en-US" dirty="0"/>
              <a:t>には手を入れないということです。</a:t>
            </a:r>
            <a:r>
              <a:rPr kumimoji="1" lang="en-US" altLang="ja-JP" dirty="0"/>
              <a:t>Bonsai</a:t>
            </a:r>
            <a:r>
              <a:rPr kumimoji="1" lang="ja-JP" altLang="en-US" dirty="0"/>
              <a:t>という発想の良く似たアルゴリズムがあり、そちらでは剪定されたルート付近のいらない部分が捨てられてしまいますが、</a:t>
            </a:r>
            <a:r>
              <a:rPr kumimoji="1" lang="en-US" altLang="ja-JP" dirty="0"/>
              <a:t>Re-braiding</a:t>
            </a:r>
            <a:r>
              <a:rPr kumimoji="1" lang="ja-JP" altLang="en-US" dirty="0"/>
              <a:t>はあくまでも補助のロープでつなぎ変えを行うという点で異なります。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br>
              <a:rPr kumimoji="1" lang="en-US" altLang="ja-JP" dirty="0"/>
            </a:br>
            <a:r>
              <a:rPr kumimoji="1" lang="ja-JP" altLang="en-US" dirty="0"/>
              <a:t>メモリと計算速度はトレードオフの関係にあります。</a:t>
            </a:r>
            <a:r>
              <a:rPr kumimoji="1" lang="en-US" altLang="ja-JP" dirty="0"/>
              <a:t>Wide</a:t>
            </a:r>
            <a:r>
              <a:rPr kumimoji="1" lang="ja-JP" altLang="en-US" dirty="0"/>
              <a:t> </a:t>
            </a:r>
            <a:r>
              <a:rPr kumimoji="1" lang="en-US" altLang="ja-JP" dirty="0"/>
              <a:t>BVH</a:t>
            </a:r>
            <a:r>
              <a:rPr kumimoji="1" lang="ja-JP" altLang="en-US" dirty="0"/>
              <a:t>だと</a:t>
            </a:r>
            <a:r>
              <a:rPr kumimoji="1" lang="en-US" altLang="ja-JP" dirty="0" err="1"/>
              <a:t>Brefs</a:t>
            </a:r>
            <a:r>
              <a:rPr kumimoji="1" lang="ja-JP" altLang="en-US" dirty="0"/>
              <a:t>が大量に生成される可能性があるので、あまり多くのノードを開くことはお勧めしませんが、開かれるノードは他のオブジェクトとオーバーラップするものだけであるので、そこまで心配する必要もありません。実際は、</a:t>
            </a:r>
            <a:r>
              <a:rPr kumimoji="1" lang="en-US" altLang="ja-JP" dirty="0"/>
              <a:t>Wide</a:t>
            </a:r>
            <a:r>
              <a:rPr kumimoji="1" lang="ja-JP" altLang="en-US" dirty="0"/>
              <a:t> </a:t>
            </a:r>
            <a:r>
              <a:rPr kumimoji="1" lang="en-US" altLang="ja-JP" dirty="0"/>
              <a:t>BVH</a:t>
            </a:r>
            <a:r>
              <a:rPr kumimoji="1" lang="ja-JP" altLang="en-US" dirty="0"/>
              <a:t>とくに幅が</a:t>
            </a:r>
            <a:r>
              <a:rPr kumimoji="1" lang="en-US" altLang="ja-JP" dirty="0"/>
              <a:t>8</a:t>
            </a:r>
            <a:r>
              <a:rPr kumimoji="1" lang="ja-JP" altLang="en-US" dirty="0"/>
              <a:t>や</a:t>
            </a:r>
            <a:r>
              <a:rPr kumimoji="1" lang="en-US" altLang="ja-JP" dirty="0"/>
              <a:t>16</a:t>
            </a:r>
            <a:r>
              <a:rPr kumimoji="1" lang="ja-JP" altLang="en-US" dirty="0"/>
              <a:t>等と広い場合、ルートノードの直下だけつなぎ変えてやるだけでも速度が改善しますのでそのように割り切っても良いかと思います。また、同じことは</a:t>
            </a:r>
            <a:r>
              <a:rPr kumimoji="1" lang="en-US" altLang="ja-JP" dirty="0" err="1"/>
              <a:t>Bref</a:t>
            </a:r>
            <a:r>
              <a:rPr kumimoji="1" lang="ja-JP" altLang="en-US" dirty="0"/>
              <a:t>を使わずトラバースのコードに手を入れることで実現できますが、その場合レイが複数のノードに同時に侵入することになり、コードが複雑化してしまいます。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69</a:t>
            </a:fld>
            <a:endParaRPr kumimoji="1" lang="ja-JP" altLang="en-US"/>
          </a:p>
        </p:txBody>
      </p:sp>
    </p:spTree>
    <p:extLst>
      <p:ext uri="{BB962C8B-B14F-4D97-AF65-F5344CB8AC3E}">
        <p14:creationId xmlns:p14="http://schemas.microsoft.com/office/powerpoint/2010/main" val="2071012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まずは予備知識です。みなさんレイトレーシングについては詳しいかと思いますが、基本からお話しします。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a:t>
            </a:fld>
            <a:endParaRPr kumimoji="1" lang="ja-JP" altLang="en-US"/>
          </a:p>
        </p:txBody>
      </p:sp>
    </p:spTree>
    <p:extLst>
      <p:ext uri="{BB962C8B-B14F-4D97-AF65-F5344CB8AC3E}">
        <p14:creationId xmlns:p14="http://schemas.microsoft.com/office/powerpoint/2010/main" val="149598800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当然ながら、</a:t>
            </a:r>
            <a:r>
              <a:rPr kumimoji="1" lang="en-US" altLang="ja-JP" dirty="0"/>
              <a:t>Re-braiding</a:t>
            </a:r>
            <a:r>
              <a:rPr kumimoji="1" lang="ja-JP" altLang="en-US" dirty="0"/>
              <a:t>は、インスタンスにも使用することが出来ます。余談ですが、２段階の</a:t>
            </a:r>
            <a:r>
              <a:rPr kumimoji="1" lang="en-US" altLang="ja-JP" dirty="0"/>
              <a:t>BVH</a:t>
            </a:r>
            <a:r>
              <a:rPr kumimoji="1" lang="ja-JP" altLang="en-US" dirty="0"/>
              <a:t>で十分だという記述をしている論文がありますが、私はこれには反対です。マルチレベルインスタンシングの方が、人工物また木など圧倒的に少ないメモリでレンダリングすることができます。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このシーンでは</a:t>
            </a:r>
            <a:r>
              <a:rPr kumimoji="1" lang="en-US" altLang="ja-JP" dirty="0"/>
              <a:t>Wide</a:t>
            </a:r>
            <a:r>
              <a:rPr kumimoji="1" lang="ja-JP" altLang="en-US" dirty="0"/>
              <a:t> </a:t>
            </a:r>
            <a:r>
              <a:rPr kumimoji="1" lang="en-US" altLang="ja-JP" dirty="0"/>
              <a:t>BVH</a:t>
            </a:r>
            <a:r>
              <a:rPr kumimoji="1" lang="ja-JP" altLang="en-US" dirty="0"/>
              <a:t>を使っていますがルートノードだけ開いた場合、</a:t>
            </a:r>
            <a:r>
              <a:rPr kumimoji="1" lang="en-US" altLang="ja-JP" dirty="0"/>
              <a:t>15</a:t>
            </a:r>
            <a:r>
              <a:rPr kumimoji="1" lang="ja-JP" altLang="en-US" dirty="0"/>
              <a:t>％程度高速になりました。</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70</a:t>
            </a:fld>
            <a:endParaRPr kumimoji="1" lang="ja-JP" altLang="en-US"/>
          </a:p>
        </p:txBody>
      </p:sp>
    </p:spTree>
    <p:extLst>
      <p:ext uri="{BB962C8B-B14F-4D97-AF65-F5344CB8AC3E}">
        <p14:creationId xmlns:p14="http://schemas.microsoft.com/office/powerpoint/2010/main" val="379220534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また、少し話はそれますが、階層の深さをうまく利用すれば、このように簡単に色のバリエーションを加えることが出来ます。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71</a:t>
            </a:fld>
            <a:endParaRPr kumimoji="1" lang="ja-JP" altLang="en-US"/>
          </a:p>
        </p:txBody>
      </p:sp>
    </p:spTree>
    <p:extLst>
      <p:ext uri="{BB962C8B-B14F-4D97-AF65-F5344CB8AC3E}">
        <p14:creationId xmlns:p14="http://schemas.microsoft.com/office/powerpoint/2010/main" val="17794328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Re-</a:t>
            </a:r>
            <a:r>
              <a:rPr kumimoji="1" lang="ja-JP" altLang="en-US" dirty="0"/>
              <a:t>なんとかというのが</a:t>
            </a:r>
            <a:r>
              <a:rPr kumimoji="1" lang="en-US" altLang="ja-JP" dirty="0"/>
              <a:t>4</a:t>
            </a:r>
            <a:r>
              <a:rPr kumimoji="1" lang="ja-JP" altLang="en-US" dirty="0"/>
              <a:t>つほど続きました。</a:t>
            </a:r>
            <a:endParaRPr kumimoji="1" lang="en-US" altLang="ja-JP" dirty="0"/>
          </a:p>
          <a:p>
            <a:endParaRPr kumimoji="1" lang="en-US" altLang="ja-JP" dirty="0"/>
          </a:p>
          <a:p>
            <a:r>
              <a:rPr kumimoji="1" lang="ja-JP" altLang="en-US" dirty="0"/>
              <a:t>さて、コントラクションというのは、</a:t>
            </a:r>
            <a:r>
              <a:rPr kumimoji="1" lang="en-US" altLang="ja-JP" dirty="0"/>
              <a:t>2</a:t>
            </a:r>
            <a:r>
              <a:rPr kumimoji="1" lang="ja-JP" altLang="en-US" dirty="0"/>
              <a:t>分木を</a:t>
            </a:r>
            <a:r>
              <a:rPr kumimoji="1" lang="en-US" altLang="ja-JP" dirty="0"/>
              <a:t>Wide</a:t>
            </a:r>
            <a:r>
              <a:rPr kumimoji="1" lang="ja-JP" altLang="en-US" dirty="0"/>
              <a:t> </a:t>
            </a:r>
            <a:r>
              <a:rPr kumimoji="1" lang="en-US" altLang="ja-JP" dirty="0"/>
              <a:t>BVH</a:t>
            </a:r>
            <a:r>
              <a:rPr kumimoji="1" lang="ja-JP" altLang="en-US" dirty="0"/>
              <a:t>に変換することをいいます。</a:t>
            </a:r>
            <a:r>
              <a:rPr kumimoji="1" lang="en-US" altLang="ja-JP" dirty="0"/>
              <a:t>Collapse</a:t>
            </a:r>
            <a:r>
              <a:rPr kumimoji="1" lang="ja-JP" altLang="en-US" dirty="0"/>
              <a:t>と呼ばれることもあります。通常は</a:t>
            </a:r>
            <a:r>
              <a:rPr kumimoji="1" lang="en-US" altLang="ja-JP" dirty="0"/>
              <a:t>Contraction</a:t>
            </a:r>
            <a:r>
              <a:rPr kumimoji="1" lang="ja-JP" altLang="en-US" dirty="0"/>
              <a:t>を行う際に、表面積の大きいノードから引っ張り上げて</a:t>
            </a:r>
            <a:r>
              <a:rPr kumimoji="1" lang="en-US" altLang="ja-JP" dirty="0"/>
              <a:t>Collapse</a:t>
            </a:r>
            <a:r>
              <a:rPr kumimoji="1" lang="ja-JP" altLang="en-US" dirty="0"/>
              <a:t>させます。これを</a:t>
            </a:r>
            <a:r>
              <a:rPr kumimoji="1" lang="en-US" altLang="ja-JP" dirty="0"/>
              <a:t>Surface</a:t>
            </a:r>
            <a:r>
              <a:rPr kumimoji="1" lang="ja-JP" altLang="en-US" dirty="0"/>
              <a:t> </a:t>
            </a:r>
            <a:r>
              <a:rPr kumimoji="1" lang="en-US" altLang="ja-JP" dirty="0"/>
              <a:t>Area</a:t>
            </a:r>
            <a:r>
              <a:rPr kumimoji="1" lang="ja-JP" altLang="en-US" dirty="0"/>
              <a:t> </a:t>
            </a:r>
            <a:r>
              <a:rPr kumimoji="1" lang="en-US" altLang="ja-JP" dirty="0"/>
              <a:t>Guided</a:t>
            </a:r>
            <a:r>
              <a:rPr kumimoji="1" lang="ja-JP" altLang="en-US" dirty="0"/>
              <a:t> </a:t>
            </a:r>
            <a:r>
              <a:rPr kumimoji="1" lang="en-US" altLang="ja-JP" dirty="0"/>
              <a:t>Contraction</a:t>
            </a:r>
            <a:r>
              <a:rPr kumimoji="1" lang="ja-JP" altLang="en-US" dirty="0"/>
              <a:t>といいます。実際には</a:t>
            </a:r>
            <a:r>
              <a:rPr kumimoji="1" lang="en-US" altLang="ja-JP" dirty="0"/>
              <a:t>Binary</a:t>
            </a:r>
            <a:r>
              <a:rPr kumimoji="1" lang="ja-JP" altLang="en-US" dirty="0"/>
              <a:t> </a:t>
            </a:r>
            <a:r>
              <a:rPr kumimoji="1" lang="en-US" altLang="ja-JP" dirty="0"/>
              <a:t>BVH</a:t>
            </a:r>
            <a:r>
              <a:rPr kumimoji="1" lang="ja-JP" altLang="en-US" dirty="0"/>
              <a:t>を構築してから</a:t>
            </a:r>
            <a:r>
              <a:rPr kumimoji="1" lang="en-US" altLang="ja-JP" dirty="0"/>
              <a:t>Contraction</a:t>
            </a:r>
            <a:r>
              <a:rPr kumimoji="1" lang="ja-JP" altLang="en-US" dirty="0"/>
              <a:t>するのではなくて直接</a:t>
            </a:r>
            <a:r>
              <a:rPr kumimoji="1" lang="en-US" altLang="ja-JP" dirty="0"/>
              <a:t>Wide</a:t>
            </a:r>
            <a:r>
              <a:rPr kumimoji="1" lang="ja-JP" altLang="en-US" dirty="0"/>
              <a:t> </a:t>
            </a:r>
            <a:r>
              <a:rPr kumimoji="1" lang="en-US" altLang="ja-JP" dirty="0"/>
              <a:t>BVH</a:t>
            </a:r>
            <a:r>
              <a:rPr kumimoji="1" lang="ja-JP" altLang="en-US" dirty="0"/>
              <a:t>を構築します。これは余計な計算時間や、重複したメモリの使用を避けるためです。しかし、明示的にこのプロセスを独立させておくと、</a:t>
            </a:r>
            <a:r>
              <a:rPr lang="en-US" altLang="ja-JP" dirty="0"/>
              <a:t>Ray-Distribution Guided Contraction</a:t>
            </a:r>
            <a:r>
              <a:rPr kumimoji="1" lang="ja-JP" altLang="en-US" dirty="0"/>
              <a:t>のように面白いアルゴリズムを使うことが出来ます。この方法は、まず</a:t>
            </a:r>
            <a:r>
              <a:rPr kumimoji="1" lang="en-US" altLang="ja-JP" dirty="0"/>
              <a:t>Binary</a:t>
            </a:r>
            <a:r>
              <a:rPr kumimoji="1" lang="ja-JP" altLang="en-US" dirty="0"/>
              <a:t> </a:t>
            </a:r>
            <a:r>
              <a:rPr kumimoji="1" lang="en-US" altLang="ja-JP" dirty="0"/>
              <a:t>BVH</a:t>
            </a:r>
            <a:r>
              <a:rPr kumimoji="1" lang="ja-JP" altLang="en-US" dirty="0"/>
              <a:t>を構築し、ある程度のレイを使ってレンダリングを行います。その際、ノードに訪れたレイの数を記録しておきます。これらのレイは</a:t>
            </a:r>
            <a:r>
              <a:rPr kumimoji="1" lang="en-US" altLang="ja-JP" dirty="0"/>
              <a:t>Representative</a:t>
            </a:r>
            <a:r>
              <a:rPr kumimoji="1" lang="ja-JP" altLang="en-US" dirty="0"/>
              <a:t> </a:t>
            </a:r>
            <a:r>
              <a:rPr kumimoji="1" lang="en-US" altLang="ja-JP" dirty="0"/>
              <a:t>Rays</a:t>
            </a:r>
            <a:r>
              <a:rPr kumimoji="1" lang="ja-JP" altLang="en-US" dirty="0"/>
              <a:t>といいます。次に</a:t>
            </a:r>
            <a:r>
              <a:rPr kumimoji="1" lang="en-US" altLang="ja-JP" dirty="0"/>
              <a:t>Contraction</a:t>
            </a:r>
            <a:r>
              <a:rPr kumimoji="1" lang="ja-JP" altLang="en-US" dirty="0"/>
              <a:t>を行いますが、そのとき</a:t>
            </a:r>
            <a:r>
              <a:rPr kumimoji="1" lang="en-US" altLang="ja-JP" dirty="0"/>
              <a:t>Surface</a:t>
            </a:r>
            <a:r>
              <a:rPr kumimoji="1" lang="ja-JP" altLang="en-US" dirty="0"/>
              <a:t> </a:t>
            </a:r>
            <a:r>
              <a:rPr kumimoji="1" lang="en-US" altLang="ja-JP" dirty="0"/>
              <a:t>Area</a:t>
            </a:r>
            <a:r>
              <a:rPr kumimoji="1" lang="ja-JP" altLang="en-US" dirty="0"/>
              <a:t>が大きいノードではなく、たくさんのレイが当たったノードから優先に</a:t>
            </a:r>
            <a:r>
              <a:rPr kumimoji="1" lang="en-US" altLang="ja-JP" dirty="0"/>
              <a:t>Collapse</a:t>
            </a:r>
            <a:r>
              <a:rPr kumimoji="1" lang="ja-JP" altLang="en-US" dirty="0"/>
              <a:t>していきます。そうすることで大幅な高速化を達成できます。</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72</a:t>
            </a:fld>
            <a:endParaRPr kumimoji="1" lang="ja-JP" altLang="en-US"/>
          </a:p>
        </p:txBody>
      </p:sp>
    </p:spTree>
    <p:extLst>
      <p:ext uri="{BB962C8B-B14F-4D97-AF65-F5344CB8AC3E}">
        <p14:creationId xmlns:p14="http://schemas.microsoft.com/office/powerpoint/2010/main" val="1954993714"/>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Wide BVH</a:t>
            </a:r>
            <a:r>
              <a:rPr kumimoji="1" lang="ja-JP" altLang="en-US" dirty="0"/>
              <a:t>のリーフノードには空きスロットが発生することが多々あります。リーフノードが</a:t>
            </a:r>
            <a:r>
              <a:rPr kumimoji="1" lang="en-US" altLang="ja-JP" dirty="0"/>
              <a:t>4</a:t>
            </a:r>
            <a:r>
              <a:rPr kumimoji="1" lang="ja-JP" altLang="en-US" dirty="0"/>
              <a:t>や</a:t>
            </a:r>
            <a:r>
              <a:rPr kumimoji="1" lang="en-US" altLang="ja-JP" dirty="0"/>
              <a:t>8</a:t>
            </a:r>
            <a:r>
              <a:rPr kumimoji="1" lang="ja-JP" altLang="en-US" dirty="0"/>
              <a:t>の倍数となりやすいよう修正した</a:t>
            </a:r>
            <a:r>
              <a:rPr kumimoji="1" lang="en-US" altLang="ja-JP" dirty="0"/>
              <a:t>SAH</a:t>
            </a:r>
            <a:r>
              <a:rPr kumimoji="1" lang="ja-JP" altLang="en-US" dirty="0"/>
              <a:t>を使用しても完全に防ぐことはできません。空きがあるノード同士はマージすることで、メモリの消費を大きく抑えることが出来ます。</a:t>
            </a:r>
            <a:r>
              <a:rPr kumimoji="1" lang="en-US" altLang="ja-JP" sz="1200" b="0" i="0" kern="1200" dirty="0">
                <a:solidFill>
                  <a:schemeClr val="tx1"/>
                </a:solidFill>
                <a:effectLst/>
                <a:latin typeface="+mn-lt"/>
                <a:ea typeface="+mn-ea"/>
                <a:cs typeface="+mn-cs"/>
              </a:rPr>
              <a:t>LPDDR3</a:t>
            </a:r>
            <a:r>
              <a:rPr kumimoji="1" lang="ja-JP" altLang="en-US" sz="1200" b="0" i="0" kern="1200" dirty="0">
                <a:solidFill>
                  <a:schemeClr val="tx1"/>
                </a:solidFill>
                <a:effectLst/>
                <a:latin typeface="+mn-lt"/>
                <a:ea typeface="+mn-ea"/>
                <a:cs typeface="+mn-cs"/>
              </a:rPr>
              <a:t>の</a:t>
            </a:r>
            <a:r>
              <a:rPr kumimoji="1" lang="en-US" altLang="ja-JP" sz="1200" b="0" i="0" kern="1200" dirty="0">
                <a:solidFill>
                  <a:schemeClr val="tx1"/>
                </a:solidFill>
                <a:effectLst/>
                <a:latin typeface="+mn-lt"/>
                <a:ea typeface="+mn-ea"/>
                <a:cs typeface="+mn-cs"/>
              </a:rPr>
              <a:t>1867MHz</a:t>
            </a:r>
            <a:r>
              <a:rPr kumimoji="1" lang="ja-JP" altLang="en-US" sz="1200" b="0" i="0" kern="1200" dirty="0">
                <a:solidFill>
                  <a:schemeClr val="tx1"/>
                </a:solidFill>
                <a:effectLst/>
                <a:latin typeface="+mn-lt"/>
                <a:ea typeface="+mn-ea"/>
                <a:cs typeface="+mn-cs"/>
              </a:rPr>
              <a:t>を使っているこのラップトップで試した所、マージ有りでは</a:t>
            </a:r>
            <a:r>
              <a:rPr kumimoji="1" lang="en-US" altLang="ja-JP" sz="1200" b="0" i="0" kern="1200" dirty="0">
                <a:solidFill>
                  <a:schemeClr val="tx1"/>
                </a:solidFill>
                <a:effectLst/>
                <a:latin typeface="+mn-lt"/>
                <a:ea typeface="+mn-ea"/>
                <a:cs typeface="+mn-cs"/>
              </a:rPr>
              <a:t>5-10</a:t>
            </a:r>
            <a:r>
              <a:rPr kumimoji="1" lang="ja-JP" altLang="en-US" sz="1200" b="0" i="0" kern="1200" dirty="0">
                <a:solidFill>
                  <a:schemeClr val="tx1"/>
                </a:solidFill>
                <a:effectLst/>
                <a:latin typeface="+mn-lt"/>
                <a:ea typeface="+mn-ea"/>
                <a:cs typeface="+mn-cs"/>
              </a:rPr>
              <a:t>％ほどレンダリングが高速になりました。</a:t>
            </a:r>
            <a:r>
              <a:rPr kumimoji="1" lang="ja-JP" altLang="en-US" dirty="0"/>
              <a:t>メモリが遅い環境ほど、効果が高いのではないかと思います。</a:t>
            </a:r>
            <a:r>
              <a:rPr kumimoji="1" lang="en-US" altLang="ja-JP" dirty="0"/>
              <a:t>Wide</a:t>
            </a:r>
            <a:r>
              <a:rPr kumimoji="1" lang="ja-JP" altLang="en-US" dirty="0"/>
              <a:t> </a:t>
            </a:r>
            <a:r>
              <a:rPr kumimoji="1" lang="en-US" altLang="ja-JP" dirty="0"/>
              <a:t>BVH</a:t>
            </a:r>
            <a:r>
              <a:rPr kumimoji="1" lang="ja-JP" altLang="en-US" dirty="0"/>
              <a:t>は空きができるから使えないよ、ということはなくなります。</a:t>
            </a:r>
            <a:r>
              <a:rPr kumimoji="1" lang="en-US" altLang="ja-JP" dirty="0"/>
              <a:t>(https://github.com/shinjiogaki/about/blob/master/Fragmentation-Aware%20BVH%20Construction.pdf)</a:t>
            </a:r>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73</a:t>
            </a:fld>
            <a:endParaRPr kumimoji="1" lang="ja-JP" altLang="en-US"/>
          </a:p>
        </p:txBody>
      </p:sp>
    </p:spTree>
    <p:extLst>
      <p:ext uri="{BB962C8B-B14F-4D97-AF65-F5344CB8AC3E}">
        <p14:creationId xmlns:p14="http://schemas.microsoft.com/office/powerpoint/2010/main" val="341999590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最後に最近流行っているメニーライトについて少し触れたいと思います。実験するなどして気づいたことをざっと並べたものなので、参考程度に聞いてください。</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74</a:t>
            </a:fld>
            <a:endParaRPr kumimoji="1" lang="ja-JP" altLang="en-US"/>
          </a:p>
        </p:txBody>
      </p:sp>
    </p:spTree>
    <p:extLst>
      <p:ext uri="{BB962C8B-B14F-4D97-AF65-F5344CB8AC3E}">
        <p14:creationId xmlns:p14="http://schemas.microsoft.com/office/powerpoint/2010/main" val="284529773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どうして</a:t>
            </a:r>
            <a:r>
              <a:rPr kumimoji="1" lang="en-US" altLang="ja-JP" dirty="0"/>
              <a:t>BVH</a:t>
            </a:r>
            <a:r>
              <a:rPr kumimoji="1" lang="ja-JP" altLang="en-US" dirty="0"/>
              <a:t>の話なのにメニーライトなのかと思うかもしれませんが、最近メニーライトを扱った論文では</a:t>
            </a:r>
            <a:r>
              <a:rPr kumimoji="1" lang="en-US" altLang="ja-JP" dirty="0"/>
              <a:t>BVH</a:t>
            </a:r>
            <a:r>
              <a:rPr kumimoji="1" lang="ja-JP" altLang="en-US" dirty="0"/>
              <a:t>が使用されています。ですので、それらの論文で紹介された手法には</a:t>
            </a:r>
            <a:r>
              <a:rPr kumimoji="1" lang="en-US" altLang="ja-JP" dirty="0"/>
              <a:t>BVH</a:t>
            </a:r>
            <a:r>
              <a:rPr kumimoji="1" lang="ja-JP" altLang="en-US" dirty="0"/>
              <a:t>の最適化をそのまま生かすことが出来ます。</a:t>
            </a:r>
            <a:r>
              <a:rPr lang="en-US" altLang="ja-JP" dirty="0"/>
              <a:t>Dynamic Many-Light Sampling for Real-Time Ray Tracing</a:t>
            </a:r>
            <a:r>
              <a:rPr kumimoji="1" lang="ja-JP" altLang="en-US" dirty="0"/>
              <a:t>がその典型例で、２レベルの</a:t>
            </a:r>
            <a:r>
              <a:rPr kumimoji="1" lang="en-US" altLang="ja-JP" dirty="0"/>
              <a:t>BVH</a:t>
            </a:r>
            <a:r>
              <a:rPr kumimoji="1" lang="ja-JP" altLang="en-US" dirty="0"/>
              <a:t>を用いて</a:t>
            </a:r>
            <a:r>
              <a:rPr kumimoji="1" lang="en-US" altLang="ja-JP" dirty="0"/>
              <a:t>Adaptive</a:t>
            </a:r>
            <a:r>
              <a:rPr kumimoji="1" lang="ja-JP" altLang="en-US" dirty="0"/>
              <a:t> </a:t>
            </a:r>
            <a:r>
              <a:rPr kumimoji="1" lang="en-US" altLang="ja-JP" dirty="0"/>
              <a:t>Tree</a:t>
            </a:r>
            <a:r>
              <a:rPr kumimoji="1" lang="ja-JP" altLang="en-US" dirty="0"/>
              <a:t> </a:t>
            </a:r>
            <a:r>
              <a:rPr kumimoji="1" lang="en-US" altLang="ja-JP" dirty="0"/>
              <a:t>Splitting</a:t>
            </a:r>
            <a:r>
              <a:rPr kumimoji="1" lang="ja-JP" altLang="en-US" dirty="0"/>
              <a:t>をダイナミックなシーンで利用可能にしています。</a:t>
            </a:r>
            <a:endParaRPr kumimoji="1" lang="en-US" altLang="ja-JP" dirty="0"/>
          </a:p>
          <a:p>
            <a:endParaRPr kumimoji="1" lang="en-US" altLang="ja-JP" dirty="0"/>
          </a:p>
          <a:p>
            <a:r>
              <a:rPr kumimoji="1" lang="ja-JP" altLang="en-US" dirty="0"/>
              <a:t>それから、</a:t>
            </a:r>
            <a:r>
              <a:rPr kumimoji="1" lang="en-US" altLang="ja-JP" dirty="0"/>
              <a:t>Stochastic</a:t>
            </a:r>
            <a:r>
              <a:rPr kumimoji="1" lang="ja-JP" altLang="en-US" dirty="0"/>
              <a:t> </a:t>
            </a:r>
            <a:r>
              <a:rPr kumimoji="1" lang="en-US" altLang="ja-JP" dirty="0"/>
              <a:t>Lightcuts</a:t>
            </a:r>
            <a:r>
              <a:rPr kumimoji="1" lang="ja-JP" altLang="en-US" dirty="0"/>
              <a:t>はバイアスドな方法ですが、提案されているメトリックは</a:t>
            </a:r>
            <a:r>
              <a:rPr kumimoji="1" lang="en-US" altLang="ja-JP" dirty="0"/>
              <a:t>Adaptive</a:t>
            </a:r>
            <a:r>
              <a:rPr kumimoji="1" lang="ja-JP" altLang="en-US" dirty="0"/>
              <a:t> </a:t>
            </a:r>
            <a:r>
              <a:rPr kumimoji="1" lang="en-US" altLang="ja-JP" dirty="0"/>
              <a:t>Tree</a:t>
            </a:r>
            <a:r>
              <a:rPr kumimoji="1" lang="ja-JP" altLang="en-US" dirty="0"/>
              <a:t> </a:t>
            </a:r>
            <a:r>
              <a:rPr kumimoji="1" lang="en-US" altLang="ja-JP" dirty="0"/>
              <a:t>Splitting</a:t>
            </a:r>
            <a:r>
              <a:rPr kumimoji="1" lang="ja-JP" altLang="en-US" dirty="0"/>
              <a:t>でもそのまま使用可能なものなので一読の価値ありです。</a:t>
            </a:r>
            <a:endParaRPr kumimoji="1" lang="en-US" altLang="ja-JP" dirty="0"/>
          </a:p>
          <a:p>
            <a:endParaRPr kumimoji="1" lang="en-US" altLang="ja-JP" dirty="0"/>
          </a:p>
          <a:p>
            <a:r>
              <a:rPr kumimoji="1" lang="en-US" altLang="ja-JP" dirty="0"/>
              <a:t>Stochastic</a:t>
            </a:r>
            <a:r>
              <a:rPr kumimoji="1" lang="ja-JP" altLang="en-US" dirty="0"/>
              <a:t> </a:t>
            </a:r>
            <a:r>
              <a:rPr kumimoji="1" lang="en-US" altLang="ja-JP" dirty="0"/>
              <a:t>Light</a:t>
            </a:r>
            <a:r>
              <a:rPr kumimoji="1" lang="ja-JP" altLang="en-US" dirty="0"/>
              <a:t> </a:t>
            </a:r>
            <a:r>
              <a:rPr kumimoji="1" lang="en-US" altLang="ja-JP" dirty="0"/>
              <a:t>Culling</a:t>
            </a:r>
            <a:r>
              <a:rPr kumimoji="1" lang="ja-JP" altLang="en-US" dirty="0"/>
              <a:t>は</a:t>
            </a:r>
            <a:r>
              <a:rPr kumimoji="1" lang="en-US" altLang="ja-JP" dirty="0"/>
              <a:t>CEDEC</a:t>
            </a:r>
            <a:r>
              <a:rPr kumimoji="1" lang="ja-JP" altLang="en-US" dirty="0"/>
              <a:t>でも過去に徳吉さんと原田さんによるセッションがあったと思いますので、ここに来てくださった皆さんは詳しいかもしれません。</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75</a:t>
            </a:fld>
            <a:endParaRPr kumimoji="1" lang="ja-JP" altLang="en-US"/>
          </a:p>
        </p:txBody>
      </p:sp>
    </p:spTree>
    <p:extLst>
      <p:ext uri="{BB962C8B-B14F-4D97-AF65-F5344CB8AC3E}">
        <p14:creationId xmlns:p14="http://schemas.microsoft.com/office/powerpoint/2010/main" val="3558154632"/>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a:t>
            </a:r>
            <a:r>
              <a:rPr kumimoji="1" lang="en-US" altLang="ja-JP" dirty="0"/>
              <a:t>Adaptive</a:t>
            </a:r>
            <a:r>
              <a:rPr kumimoji="1" lang="ja-JP" altLang="en-US" dirty="0"/>
              <a:t> </a:t>
            </a:r>
            <a:r>
              <a:rPr kumimoji="1" lang="en-US" altLang="ja-JP" dirty="0"/>
              <a:t>Tree</a:t>
            </a:r>
            <a:r>
              <a:rPr kumimoji="1" lang="ja-JP" altLang="en-US" dirty="0"/>
              <a:t> </a:t>
            </a:r>
            <a:r>
              <a:rPr kumimoji="1" lang="en-US" altLang="ja-JP" dirty="0"/>
              <a:t>Splitting</a:t>
            </a:r>
            <a:r>
              <a:rPr kumimoji="1" lang="ja-JP" altLang="en-US" dirty="0"/>
              <a:t>から紹介します。</a:t>
            </a:r>
            <a:endParaRPr kumimoji="1" lang="en-US" altLang="ja-JP" dirty="0"/>
          </a:p>
          <a:p>
            <a:endParaRPr kumimoji="1" lang="en-US" altLang="ja-JP" dirty="0"/>
          </a:p>
          <a:p>
            <a:r>
              <a:rPr kumimoji="1" lang="ja-JP" altLang="en-US" dirty="0"/>
              <a:t>膨大な数のライトがあったとき、各シェーディングポイントでそれら全ての影響を計算することはできません。ですので、基本的には確率的にどれか一つ、あるいは、数個を選ぶようにして計算を端折ります。もちろん、完全にランダムに選んだのではノイズが多くなってしまうので、なるべく寄与の大きいライトを選ぶようにするのですが、その際</a:t>
            </a:r>
            <a:r>
              <a:rPr kumimoji="1" lang="en-US" altLang="ja-JP" dirty="0"/>
              <a:t>BVH</a:t>
            </a:r>
            <a:r>
              <a:rPr kumimoji="1" lang="ja-JP" altLang="en-US" dirty="0"/>
              <a:t>を利用します。各リーフノードにはご覧のようにライトが含まれます。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76</a:t>
            </a:fld>
            <a:endParaRPr kumimoji="1" lang="ja-JP" altLang="en-US"/>
          </a:p>
        </p:txBody>
      </p:sp>
    </p:spTree>
    <p:extLst>
      <p:ext uri="{BB962C8B-B14F-4D97-AF65-F5344CB8AC3E}">
        <p14:creationId xmlns:p14="http://schemas.microsoft.com/office/powerpoint/2010/main" val="165224826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ライトのサンプリングは</a:t>
            </a:r>
            <a:r>
              <a:rPr kumimoji="1" lang="en-US" altLang="ja-JP" dirty="0"/>
              <a:t>BVH</a:t>
            </a:r>
            <a:r>
              <a:rPr kumimoji="1" lang="ja-JP" altLang="en-US" dirty="0"/>
              <a:t>をトラバースしながら行います。ふわっとした説明になってしまいますが、子ノードを大きなライトとみなし、際遮を無視した明るさと幾何項を用い、それぞれの寄与を計算し、どちらの子ノードをたどるかを確率的に決定し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77</a:t>
            </a:fld>
            <a:endParaRPr kumimoji="1" lang="ja-JP" altLang="en-US"/>
          </a:p>
        </p:txBody>
      </p:sp>
    </p:spTree>
    <p:extLst>
      <p:ext uri="{BB962C8B-B14F-4D97-AF65-F5344CB8AC3E}">
        <p14:creationId xmlns:p14="http://schemas.microsoft.com/office/powerpoint/2010/main" val="178063332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順々にたどっていって</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78</a:t>
            </a:fld>
            <a:endParaRPr kumimoji="1" lang="ja-JP" altLang="en-US"/>
          </a:p>
        </p:txBody>
      </p:sp>
    </p:spTree>
    <p:extLst>
      <p:ext uri="{BB962C8B-B14F-4D97-AF65-F5344CB8AC3E}">
        <p14:creationId xmlns:p14="http://schemas.microsoft.com/office/powerpoint/2010/main" val="370077740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リーフノードまでたどり着くと、そこに含まれるライトの寄与を計算します。各ノードを訪れるたび子ノードが選ばれる確率をかけていくことで、選ばれたライトの</a:t>
            </a:r>
            <a:r>
              <a:rPr kumimoji="1" lang="en-US" altLang="ja-JP" dirty="0"/>
              <a:t>PDF</a:t>
            </a:r>
            <a:r>
              <a:rPr kumimoji="1" lang="ja-JP" altLang="en-US" dirty="0"/>
              <a:t>が求まります。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79</a:t>
            </a:fld>
            <a:endParaRPr kumimoji="1" lang="ja-JP" altLang="en-US"/>
          </a:p>
        </p:txBody>
      </p:sp>
    </p:spTree>
    <p:extLst>
      <p:ext uri="{BB962C8B-B14F-4D97-AF65-F5344CB8AC3E}">
        <p14:creationId xmlns:p14="http://schemas.microsoft.com/office/powerpoint/2010/main" val="38552924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レイトレーシングで用いられるテストは大きく分けて</a:t>
            </a:r>
            <a:r>
              <a:rPr kumimoji="1" lang="en-US" altLang="ja-JP" dirty="0"/>
              <a:t>3</a:t>
            </a:r>
            <a:r>
              <a:rPr kumimoji="1" lang="ja-JP" altLang="en-US" dirty="0"/>
              <a:t>つあります。最もよく使われるのはレイと交差する一番近いオブジェクトを見つける</a:t>
            </a:r>
            <a:r>
              <a:rPr kumimoji="1" lang="en-US" altLang="ja-JP" dirty="0"/>
              <a:t>First</a:t>
            </a:r>
            <a:r>
              <a:rPr kumimoji="1" lang="ja-JP" altLang="en-US" dirty="0"/>
              <a:t> </a:t>
            </a:r>
            <a:r>
              <a:rPr kumimoji="1" lang="en-US" altLang="ja-JP" dirty="0"/>
              <a:t>hit</a:t>
            </a:r>
            <a:r>
              <a:rPr kumimoji="1" lang="ja-JP" altLang="en-US" dirty="0"/>
              <a:t>。これは輝度の計算などに使われます。次に何かがレイと当たるかどうかだけを調べる</a:t>
            </a:r>
            <a:r>
              <a:rPr kumimoji="1" lang="en-US" altLang="ja-JP" dirty="0"/>
              <a:t>Any</a:t>
            </a:r>
            <a:r>
              <a:rPr kumimoji="1" lang="ja-JP" altLang="en-US" dirty="0"/>
              <a:t> </a:t>
            </a:r>
            <a:r>
              <a:rPr kumimoji="1" lang="en-US" altLang="ja-JP" dirty="0"/>
              <a:t>hit</a:t>
            </a:r>
            <a:r>
              <a:rPr kumimoji="1" lang="ja-JP" altLang="en-US" dirty="0"/>
              <a:t>。これは</a:t>
            </a:r>
            <a:r>
              <a:rPr kumimoji="1" lang="en-US" altLang="ja-JP" dirty="0"/>
              <a:t>Ambient Occlusion</a:t>
            </a:r>
            <a:r>
              <a:rPr kumimoji="1" lang="ja-JP" altLang="en-US" dirty="0"/>
              <a:t>や影の計算に使われます。最後に</a:t>
            </a:r>
            <a:r>
              <a:rPr kumimoji="1" lang="en-US" altLang="ja-JP" dirty="0"/>
              <a:t>Multi hit</a:t>
            </a:r>
            <a:r>
              <a:rPr kumimoji="1" lang="ja-JP" altLang="en-US" dirty="0"/>
              <a:t>はレイの原点から近い順に</a:t>
            </a:r>
            <a:r>
              <a:rPr kumimoji="1" lang="en-US" altLang="ja-JP" dirty="0"/>
              <a:t>1</a:t>
            </a:r>
            <a:r>
              <a:rPr kumimoji="1" lang="ja-JP" altLang="en-US" dirty="0"/>
              <a:t>つより多くのレイと交差するオブジェクトを見つけるもので、透明なオブジェクトのレンダリングなどに使用されます。</a:t>
            </a:r>
            <a:endParaRPr kumimoji="1" lang="en-US" altLang="ja-JP" dirty="0"/>
          </a:p>
          <a:p>
            <a:endParaRPr kumimoji="1" lang="en-US" altLang="ja-JP" dirty="0"/>
          </a:p>
          <a:p>
            <a:r>
              <a:rPr kumimoji="1" lang="en-US" altLang="ja-JP" dirty="0"/>
              <a:t>Multi</a:t>
            </a:r>
            <a:r>
              <a:rPr kumimoji="1" lang="ja-JP" altLang="en-US" dirty="0"/>
              <a:t> </a:t>
            </a:r>
            <a:r>
              <a:rPr kumimoji="1" lang="en-US" altLang="ja-JP" dirty="0"/>
              <a:t>hit</a:t>
            </a:r>
            <a:r>
              <a:rPr kumimoji="1" lang="ja-JP" altLang="en-US" dirty="0"/>
              <a:t>を用いて先に交点を全部リストアップしてから、あとで一気にまとめてクリップや透明度を計算するためのシェーダを実行することもあります。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a:t>
            </a:fld>
            <a:endParaRPr kumimoji="1" lang="ja-JP" altLang="en-US"/>
          </a:p>
        </p:txBody>
      </p:sp>
    </p:spTree>
    <p:extLst>
      <p:ext uri="{BB962C8B-B14F-4D97-AF65-F5344CB8AC3E}">
        <p14:creationId xmlns:p14="http://schemas.microsoft.com/office/powerpoint/2010/main" val="642356058"/>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Multiple</a:t>
            </a:r>
            <a:r>
              <a:rPr kumimoji="1" lang="ja-JP" altLang="en-US" dirty="0"/>
              <a:t> </a:t>
            </a:r>
            <a:r>
              <a:rPr kumimoji="1" lang="en-US" altLang="ja-JP" dirty="0"/>
              <a:t>Importance</a:t>
            </a:r>
            <a:r>
              <a:rPr kumimoji="1" lang="ja-JP" altLang="en-US" dirty="0"/>
              <a:t> </a:t>
            </a:r>
            <a:r>
              <a:rPr kumimoji="1" lang="en-US" altLang="ja-JP" dirty="0"/>
              <a:t>Sampling</a:t>
            </a:r>
            <a:r>
              <a:rPr kumimoji="1" lang="ja-JP" altLang="en-US" dirty="0"/>
              <a:t>を使用する場合、他のサンプリング手法で生成されたレイが当たったライトの</a:t>
            </a:r>
            <a:r>
              <a:rPr kumimoji="1" lang="en-US" altLang="ja-JP" dirty="0"/>
              <a:t>PDF</a:t>
            </a:r>
            <a:r>
              <a:rPr kumimoji="1" lang="ja-JP" altLang="en-US" dirty="0"/>
              <a:t>を計算する必要があります。</a:t>
            </a:r>
            <a:br>
              <a:rPr kumimoji="1" lang="en-US" altLang="ja-JP" dirty="0"/>
            </a:br>
            <a:br>
              <a:rPr kumimoji="1" lang="en-US" altLang="ja-JP" dirty="0"/>
            </a:br>
            <a:r>
              <a:rPr kumimoji="1" lang="en-US" altLang="ja-JP" dirty="0"/>
              <a:t>BVH</a:t>
            </a:r>
            <a:r>
              <a:rPr kumimoji="1" lang="ja-JP" altLang="en-US" dirty="0"/>
              <a:t>を作る段階で、各リーフノードに、左の子を</a:t>
            </a:r>
            <a:r>
              <a:rPr kumimoji="1" lang="en-US" altLang="ja-JP" dirty="0"/>
              <a:t>0</a:t>
            </a:r>
            <a:r>
              <a:rPr kumimoji="1" lang="ja-JP" altLang="en-US" dirty="0"/>
              <a:t>右の子を</a:t>
            </a:r>
            <a:r>
              <a:rPr kumimoji="1" lang="en-US" altLang="ja-JP" dirty="0"/>
              <a:t>1</a:t>
            </a:r>
            <a:r>
              <a:rPr kumimoji="1" lang="ja-JP" altLang="en-US" dirty="0"/>
              <a:t>とした、ビット列を入れておくと、サンプリングの場合と同じ要領で</a:t>
            </a:r>
            <a:r>
              <a:rPr kumimoji="1" lang="en-US" altLang="ja-JP" dirty="0"/>
              <a:t>PDF</a:t>
            </a:r>
            <a:r>
              <a:rPr kumimoji="1" lang="ja-JP" altLang="en-US" dirty="0"/>
              <a:t>を計算することが出来ます。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80</a:t>
            </a:fld>
            <a:endParaRPr kumimoji="1" lang="ja-JP" altLang="en-US"/>
          </a:p>
        </p:txBody>
      </p:sp>
    </p:spTree>
    <p:extLst>
      <p:ext uri="{BB962C8B-B14F-4D97-AF65-F5344CB8AC3E}">
        <p14:creationId xmlns:p14="http://schemas.microsoft.com/office/powerpoint/2010/main" val="4117918996"/>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BVH</a:t>
            </a:r>
            <a:r>
              <a:rPr kumimoji="1" lang="ja-JP" altLang="en-US" dirty="0"/>
              <a:t>は</a:t>
            </a:r>
            <a:r>
              <a:rPr kumimoji="1" lang="en-US" altLang="ja-JP" dirty="0"/>
              <a:t>SAOH</a:t>
            </a:r>
            <a:r>
              <a:rPr kumimoji="1" lang="ja-JP" altLang="en-US" dirty="0"/>
              <a:t>というメトリックを用いて構築します。</a:t>
            </a:r>
            <a:r>
              <a:rPr kumimoji="1" lang="en-US" altLang="ja-JP" dirty="0"/>
              <a:t>SAH</a:t>
            </a:r>
            <a:r>
              <a:rPr kumimoji="1" lang="ja-JP" altLang="en-US" dirty="0"/>
              <a:t>とそれほど変わりませんが、面の向きが近いものをグルーピングすという点が異なります。当然ながら、光源がシェーディングポイントを向いていないと意味がないので、そういったジオメトリをまとめて棄却するために面の向きをコスト関数に取り入れます。</a:t>
            </a:r>
            <a:endParaRPr kumimoji="1" lang="en-US" altLang="ja-JP" dirty="0"/>
          </a:p>
          <a:p>
            <a:endParaRPr kumimoji="1" lang="en-US" altLang="ja-JP" dirty="0"/>
          </a:p>
          <a:p>
            <a:r>
              <a:rPr kumimoji="1" lang="ja-JP" altLang="en-US" dirty="0"/>
              <a:t>この式の</a:t>
            </a:r>
            <a:r>
              <a:rPr kumimoji="1" lang="en-US" altLang="ja-JP" dirty="0"/>
              <a:t>E</a:t>
            </a:r>
            <a:r>
              <a:rPr kumimoji="1" lang="ja-JP" altLang="en-US" dirty="0"/>
              <a:t>は光源の明るさ、</a:t>
            </a:r>
            <a:r>
              <a:rPr kumimoji="1" lang="en-US" altLang="ja-JP" dirty="0"/>
              <a:t>MA</a:t>
            </a:r>
            <a:r>
              <a:rPr kumimoji="1" lang="ja-JP" altLang="en-US" dirty="0"/>
              <a:t>は</a:t>
            </a:r>
            <a:r>
              <a:rPr kumimoji="1" lang="en-US" altLang="ja-JP" dirty="0"/>
              <a:t>AABB</a:t>
            </a:r>
            <a:r>
              <a:rPr kumimoji="1" lang="ja-JP" altLang="en-US" dirty="0"/>
              <a:t>の表面積であり、</a:t>
            </a:r>
            <a:r>
              <a:rPr kumimoji="1" lang="en-US" altLang="ja-JP" dirty="0"/>
              <a:t>M</a:t>
            </a:r>
            <a:r>
              <a:rPr kumimoji="1" lang="el-GR" altLang="ja-JP" dirty="0"/>
              <a:t>ω</a:t>
            </a:r>
            <a:r>
              <a:rPr kumimoji="1" lang="ja-JP" altLang="en-US" dirty="0"/>
              <a:t>は</a:t>
            </a:r>
            <a:r>
              <a:rPr lang="en-US" altLang="ja-JP" dirty="0"/>
              <a:t>Orientation Bounds Area Measure</a:t>
            </a:r>
            <a:r>
              <a:rPr lang="ja-JP" altLang="en-US" dirty="0"/>
              <a:t>とよばれ光源の向きと光の広がり具合を表したものになっています。</a:t>
            </a:r>
            <a:r>
              <a:rPr kumimoji="1" lang="en-US" altLang="ja-JP" dirty="0"/>
              <a:t>M</a:t>
            </a:r>
            <a:r>
              <a:rPr kumimoji="1" lang="el-GR" altLang="ja-JP" dirty="0"/>
              <a:t>ω</a:t>
            </a:r>
            <a:r>
              <a:rPr kumimoji="1" lang="ja-JP" altLang="en-US" dirty="0"/>
              <a:t>を計算する過程でコーンをまとめる処理などが入ってきます。ライトの向きは逆向きの場合もあり、当然単純に平均をとることが出来ません。このコーンをまとめる処理は実装は大変ではありませんがやや面倒です。</a:t>
            </a:r>
            <a:br>
              <a:rPr kumimoji="1" lang="en-US" altLang="ja-JP" dirty="0"/>
            </a:br>
            <a:br>
              <a:rPr kumimoji="1" lang="en-US" altLang="ja-JP" dirty="0"/>
            </a:br>
            <a:r>
              <a:rPr kumimoji="1" lang="ja-JP" altLang="en-US" dirty="0"/>
              <a:t>代わりに、入力された面を最初に向きによってグループ分けしても良いかと思ます。</a:t>
            </a:r>
            <a:r>
              <a:rPr kumimoji="1" lang="en-US" altLang="ja-JP" dirty="0"/>
              <a:t>AVX</a:t>
            </a:r>
            <a:r>
              <a:rPr kumimoji="1" lang="ja-JP" altLang="en-US" dirty="0"/>
              <a:t>を使って</a:t>
            </a:r>
            <a:r>
              <a:rPr kumimoji="1" lang="en-US" altLang="ja-JP" dirty="0"/>
              <a:t>OBVH</a:t>
            </a:r>
            <a:r>
              <a:rPr kumimoji="1" lang="ja-JP" altLang="en-US" dirty="0"/>
              <a:t>を構築する場合にはルートノードで面を</a:t>
            </a:r>
            <a:r>
              <a:rPr kumimoji="1" lang="en-US" altLang="ja-JP" dirty="0"/>
              <a:t>8</a:t>
            </a:r>
            <a:r>
              <a:rPr kumimoji="1" lang="ja-JP" altLang="en-US" dirty="0"/>
              <a:t>方向</a:t>
            </a:r>
            <a:r>
              <a:rPr kumimoji="1" lang="en-US" altLang="ja-JP" dirty="0"/>
              <a:t>(+-X,+-Y,+-Z)</a:t>
            </a:r>
            <a:r>
              <a:rPr kumimoji="1" lang="ja-JP" altLang="en-US" dirty="0"/>
              <a:t>に分類することが出来ます。結果は割と良好であったので、実装をシンプルにしたい人は試してみてください。</a:t>
            </a:r>
            <a:endParaRPr kumimoji="1" lang="en-US" altLang="ja-JP" dirty="0"/>
          </a:p>
          <a:p>
            <a:endParaRPr kumimoji="1" lang="en-US" altLang="ja-JP" dirty="0"/>
          </a:p>
          <a:p>
            <a:r>
              <a:rPr kumimoji="1" lang="ja-JP" altLang="en-US" dirty="0"/>
              <a:t>幾何項はトラバースの段階ではノードの</a:t>
            </a:r>
            <a:r>
              <a:rPr kumimoji="1" lang="en-US" altLang="ja-JP" dirty="0"/>
              <a:t>AABB</a:t>
            </a:r>
            <a:r>
              <a:rPr kumimoji="1" lang="ja-JP" altLang="en-US" dirty="0"/>
              <a:t>を使って計算する必要があるので、</a:t>
            </a:r>
            <a:r>
              <a:rPr kumimoji="1" lang="en-US" altLang="ja-JP" dirty="0"/>
              <a:t>AABB</a:t>
            </a:r>
            <a:r>
              <a:rPr kumimoji="1" lang="ja-JP" altLang="en-US" dirty="0"/>
              <a:t>と同じ程度の大きな球状のライトを想定するなどして、保守的な計算を行いますが、このとき使われる</a:t>
            </a:r>
            <a:r>
              <a:rPr kumimoji="1" lang="en-US" altLang="ja-JP" dirty="0"/>
              <a:t>Geometric</a:t>
            </a:r>
            <a:r>
              <a:rPr kumimoji="1" lang="ja-JP" altLang="en-US" dirty="0"/>
              <a:t> </a:t>
            </a:r>
            <a:r>
              <a:rPr kumimoji="1" lang="en-US" altLang="ja-JP" dirty="0"/>
              <a:t>Term</a:t>
            </a:r>
            <a:r>
              <a:rPr kumimoji="1" lang="ja-JP" altLang="en-US" dirty="0"/>
              <a:t>を</a:t>
            </a:r>
            <a:r>
              <a:rPr kumimoji="1" lang="en-US" altLang="ja-JP" dirty="0"/>
              <a:t>Conservative</a:t>
            </a:r>
            <a:r>
              <a:rPr kumimoji="1" lang="ja-JP" altLang="en-US" dirty="0"/>
              <a:t> </a:t>
            </a:r>
            <a:r>
              <a:rPr kumimoji="1" lang="en-US" altLang="ja-JP" dirty="0"/>
              <a:t>Geometric</a:t>
            </a:r>
            <a:r>
              <a:rPr kumimoji="1" lang="ja-JP" altLang="en-US" dirty="0"/>
              <a:t> </a:t>
            </a:r>
            <a:r>
              <a:rPr kumimoji="1" lang="en-US" altLang="ja-JP" dirty="0"/>
              <a:t>Term</a:t>
            </a:r>
            <a:r>
              <a:rPr kumimoji="1" lang="ja-JP" altLang="en-US" dirty="0"/>
              <a:t>と呼びます。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81</a:t>
            </a:fld>
            <a:endParaRPr kumimoji="1" lang="ja-JP" altLang="en-US"/>
          </a:p>
        </p:txBody>
      </p:sp>
    </p:spTree>
    <p:extLst>
      <p:ext uri="{BB962C8B-B14F-4D97-AF65-F5344CB8AC3E}">
        <p14:creationId xmlns:p14="http://schemas.microsoft.com/office/powerpoint/2010/main" val="3724300089"/>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Wide BVH</a:t>
            </a:r>
            <a:r>
              <a:rPr kumimoji="1" lang="ja-JP" altLang="en-US" dirty="0"/>
              <a:t>の使用は大幅に速度を改善します。これはメモリの節約、アクセスパターンによるもの、それから</a:t>
            </a:r>
            <a:r>
              <a:rPr kumimoji="1" lang="en-US" altLang="ja-JP" dirty="0"/>
              <a:t>SIMD</a:t>
            </a:r>
            <a:r>
              <a:rPr kumimoji="1" lang="ja-JP" altLang="en-US" dirty="0"/>
              <a:t>の使用による影響も大きいですが、それ以外にも</a:t>
            </a:r>
            <a:r>
              <a:rPr kumimoji="1" lang="en-US" altLang="ja-JP" dirty="0"/>
              <a:t>Wide</a:t>
            </a:r>
            <a:r>
              <a:rPr kumimoji="1" lang="ja-JP" altLang="en-US" dirty="0"/>
              <a:t> </a:t>
            </a:r>
            <a:r>
              <a:rPr kumimoji="1" lang="en-US" altLang="ja-JP" dirty="0"/>
              <a:t>BVH</a:t>
            </a:r>
            <a:r>
              <a:rPr kumimoji="1" lang="ja-JP" altLang="en-US" dirty="0"/>
              <a:t>は理論的に誤差を減らす副作用的な効果をもたらすと考えられます。まず、ルートノードの近くは保守的な幾何項による近似の誤差が大きくなる傾向があります。したがって、</a:t>
            </a:r>
            <a:r>
              <a:rPr kumimoji="1" lang="en-US" altLang="ja-JP" dirty="0"/>
              <a:t>Wide</a:t>
            </a:r>
            <a:r>
              <a:rPr kumimoji="1" lang="ja-JP" altLang="en-US" dirty="0"/>
              <a:t> </a:t>
            </a:r>
            <a:r>
              <a:rPr kumimoji="1" lang="en-US" altLang="ja-JP" dirty="0"/>
              <a:t>BVH</a:t>
            </a:r>
            <a:r>
              <a:rPr kumimoji="1" lang="ja-JP" altLang="en-US" dirty="0"/>
              <a:t>を使うということはルートに近い大きな誤差を含んだノードをある程度除去する役割を持ちます。また、複数の子ノードから一番良いものを選ぶことが出来るため、影響の大きい子ノードをより効率よく選択出来るようになります。（この選択部分に</a:t>
            </a:r>
            <a:r>
              <a:rPr kumimoji="1" lang="en-US" altLang="ja-JP" dirty="0"/>
              <a:t>SIMD</a:t>
            </a:r>
            <a:r>
              <a:rPr kumimoji="1" lang="ja-JP" altLang="en-US" dirty="0"/>
              <a:t>を利用します。）ただ、遮蔽を考慮していないので、どんなシーンでも絶対によくなるというわけではありません。</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82</a:t>
            </a:fld>
            <a:endParaRPr kumimoji="1" lang="ja-JP" altLang="en-US"/>
          </a:p>
        </p:txBody>
      </p:sp>
    </p:spTree>
    <p:extLst>
      <p:ext uri="{BB962C8B-B14F-4D97-AF65-F5344CB8AC3E}">
        <p14:creationId xmlns:p14="http://schemas.microsoft.com/office/powerpoint/2010/main" val="393669510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少し比較を見てみましょう。これは完全にランダムに光源をサンプリングした場合。</a:t>
            </a:r>
            <a:r>
              <a:rPr kumimoji="1" lang="en-US" altLang="ja-JP" dirty="0" err="1"/>
              <a:t>FullHD</a:t>
            </a:r>
            <a:r>
              <a:rPr kumimoji="1" lang="en-US" altLang="ja-JP" dirty="0"/>
              <a:t> 32SPP</a:t>
            </a:r>
            <a:r>
              <a:rPr kumimoji="1" lang="ja-JP" altLang="en-US" dirty="0"/>
              <a:t>でレンダリングは</a:t>
            </a:r>
            <a:r>
              <a:rPr kumimoji="1" lang="en-US" altLang="ja-JP" dirty="0"/>
              <a:t>19</a:t>
            </a:r>
            <a:r>
              <a:rPr kumimoji="1" lang="ja-JP" altLang="en-US" dirty="0"/>
              <a:t>秒。</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83</a:t>
            </a:fld>
            <a:endParaRPr kumimoji="1" lang="ja-JP" altLang="en-US"/>
          </a:p>
        </p:txBody>
      </p:sp>
    </p:spTree>
    <p:extLst>
      <p:ext uri="{BB962C8B-B14F-4D97-AF65-F5344CB8AC3E}">
        <p14:creationId xmlns:p14="http://schemas.microsoft.com/office/powerpoint/2010/main" val="171846617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Binary</a:t>
            </a:r>
            <a:r>
              <a:rPr kumimoji="1" lang="ja-JP" altLang="en-US" dirty="0"/>
              <a:t> </a:t>
            </a:r>
            <a:r>
              <a:rPr kumimoji="1" lang="en-US" altLang="ja-JP" dirty="0"/>
              <a:t>BVH</a:t>
            </a:r>
            <a:r>
              <a:rPr kumimoji="1" lang="ja-JP" altLang="en-US" dirty="0"/>
              <a:t>を使った場合。</a:t>
            </a:r>
            <a:r>
              <a:rPr kumimoji="1" lang="en-US" altLang="ja-JP" dirty="0"/>
              <a:t>32SPP</a:t>
            </a:r>
            <a:r>
              <a:rPr kumimoji="1" lang="ja-JP" altLang="en-US" dirty="0"/>
              <a:t>でレンダリングは</a:t>
            </a:r>
            <a:r>
              <a:rPr kumimoji="1" lang="en-US" altLang="ja-JP" dirty="0"/>
              <a:t>31</a:t>
            </a:r>
            <a:r>
              <a:rPr kumimoji="1" lang="ja-JP" altLang="en-US" dirty="0"/>
              <a:t>秒。</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84</a:t>
            </a:fld>
            <a:endParaRPr kumimoji="1" lang="ja-JP" altLang="en-US"/>
          </a:p>
        </p:txBody>
      </p:sp>
    </p:spTree>
    <p:extLst>
      <p:ext uri="{BB962C8B-B14F-4D97-AF65-F5344CB8AC3E}">
        <p14:creationId xmlns:p14="http://schemas.microsoft.com/office/powerpoint/2010/main" val="98936197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Wide</a:t>
            </a:r>
            <a:r>
              <a:rPr kumimoji="1" lang="ja-JP" altLang="en-US" dirty="0"/>
              <a:t> </a:t>
            </a:r>
            <a:r>
              <a:rPr kumimoji="1" lang="en-US" altLang="ja-JP" dirty="0"/>
              <a:t>BVH</a:t>
            </a:r>
            <a:r>
              <a:rPr kumimoji="1" lang="ja-JP" altLang="en-US" dirty="0"/>
              <a:t>を使った場合。</a:t>
            </a:r>
            <a:r>
              <a:rPr kumimoji="1" lang="en-US" altLang="ja-JP" dirty="0"/>
              <a:t>32SPP</a:t>
            </a:r>
            <a:r>
              <a:rPr kumimoji="1" lang="ja-JP" altLang="en-US" dirty="0"/>
              <a:t>でレンダリングは</a:t>
            </a:r>
            <a:r>
              <a:rPr kumimoji="1" lang="en-US" altLang="ja-JP" dirty="0"/>
              <a:t>22</a:t>
            </a:r>
            <a:r>
              <a:rPr kumimoji="1" lang="ja-JP" altLang="en-US" dirty="0"/>
              <a:t>秒。</a:t>
            </a:r>
            <a:r>
              <a:rPr kumimoji="1" lang="en-US" altLang="ja-JP" dirty="0"/>
              <a:t>Binary BVH</a:t>
            </a:r>
            <a:r>
              <a:rPr kumimoji="1" lang="ja-JP" altLang="en-US" dirty="0"/>
              <a:t>より高速でノイズが大きく減った場所があることが分かります。逆に少し増えているように見える部分もありますが、全体としてはこちらの方がきれいになっています。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85</a:t>
            </a:fld>
            <a:endParaRPr kumimoji="1" lang="ja-JP" altLang="en-US"/>
          </a:p>
        </p:txBody>
      </p:sp>
    </p:spTree>
    <p:extLst>
      <p:ext uri="{BB962C8B-B14F-4D97-AF65-F5344CB8AC3E}">
        <p14:creationId xmlns:p14="http://schemas.microsoft.com/office/powerpoint/2010/main" val="2165659848"/>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上側は二分探索、下は</a:t>
            </a:r>
            <a:r>
              <a:rPr kumimoji="1" lang="en-US" altLang="ja-JP" dirty="0"/>
              <a:t>8</a:t>
            </a:r>
            <a:r>
              <a:rPr kumimoji="1" lang="ja-JP" altLang="en-US" dirty="0"/>
              <a:t>個のノードから直接１つを選びます。各中間ノードは誤差を含むため、</a:t>
            </a:r>
            <a:r>
              <a:rPr kumimoji="1" lang="en-US" altLang="ja-JP" dirty="0"/>
              <a:t>Wide</a:t>
            </a:r>
            <a:r>
              <a:rPr kumimoji="1" lang="ja-JP" altLang="en-US" dirty="0"/>
              <a:t> </a:t>
            </a:r>
            <a:r>
              <a:rPr kumimoji="1" lang="en-US" altLang="ja-JP" dirty="0"/>
              <a:t>BVH</a:t>
            </a:r>
            <a:r>
              <a:rPr kumimoji="1" lang="ja-JP" altLang="en-US" dirty="0"/>
              <a:t>の方がより正確な結果をもたらすと考えられます。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86</a:t>
            </a:fld>
            <a:endParaRPr kumimoji="1" lang="ja-JP" altLang="en-US"/>
          </a:p>
        </p:txBody>
      </p:sp>
    </p:spTree>
    <p:extLst>
      <p:ext uri="{BB962C8B-B14F-4D97-AF65-F5344CB8AC3E}">
        <p14:creationId xmlns:p14="http://schemas.microsoft.com/office/powerpoint/2010/main" val="1718466170"/>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Stochastic</a:t>
            </a:r>
            <a:r>
              <a:rPr kumimoji="1" lang="ja-JP" altLang="en-US" dirty="0"/>
              <a:t> </a:t>
            </a:r>
            <a:r>
              <a:rPr kumimoji="1" lang="en-US" altLang="ja-JP" dirty="0"/>
              <a:t>Lightcuts</a:t>
            </a:r>
            <a:r>
              <a:rPr kumimoji="1" lang="ja-JP" altLang="en-US" dirty="0"/>
              <a:t>は</a:t>
            </a:r>
            <a:r>
              <a:rPr kumimoji="1" lang="en-US" altLang="ja-JP" dirty="0"/>
              <a:t>Adaptive</a:t>
            </a:r>
            <a:r>
              <a:rPr kumimoji="1" lang="ja-JP" altLang="en-US" dirty="0"/>
              <a:t> </a:t>
            </a:r>
            <a:r>
              <a:rPr kumimoji="1" lang="en-US" altLang="ja-JP" dirty="0"/>
              <a:t>Tree</a:t>
            </a:r>
            <a:r>
              <a:rPr kumimoji="1" lang="ja-JP" altLang="en-US" dirty="0"/>
              <a:t> </a:t>
            </a:r>
            <a:r>
              <a:rPr kumimoji="1" lang="en-US" altLang="ja-JP" dirty="0"/>
              <a:t>Splitting</a:t>
            </a:r>
            <a:r>
              <a:rPr kumimoji="1" lang="ja-JP" altLang="en-US" dirty="0"/>
              <a:t>と非常に似ていますのでさらっと紹介します。</a:t>
            </a:r>
            <a:br>
              <a:rPr kumimoji="1" lang="en-US" altLang="ja-JP" dirty="0"/>
            </a:br>
            <a:br>
              <a:rPr kumimoji="1" lang="en-US" altLang="ja-JP" dirty="0"/>
            </a:br>
            <a:r>
              <a:rPr kumimoji="1" lang="ja-JP" altLang="en-US" dirty="0"/>
              <a:t>確率的にライトを含む</a:t>
            </a:r>
            <a:r>
              <a:rPr kumimoji="1" lang="en-US" altLang="ja-JP" dirty="0"/>
              <a:t>BVH</a:t>
            </a:r>
            <a:r>
              <a:rPr kumimoji="1" lang="ja-JP" altLang="en-US" dirty="0"/>
              <a:t>のどちらのノードを訪れるかを決めるため、クラシックな</a:t>
            </a:r>
            <a:r>
              <a:rPr kumimoji="1" lang="en-US" altLang="ja-JP" dirty="0" err="1"/>
              <a:t>Lightcut</a:t>
            </a:r>
            <a:r>
              <a:rPr kumimoji="1" lang="ja-JP" altLang="en-US" dirty="0"/>
              <a:t>であったような低周波のノイズが出ません。また、近似手法であり、ある程度誤差が小さくなるとトラバースを終えるため、非常に高速です。</a:t>
            </a:r>
            <a:r>
              <a:rPr kumimoji="1" lang="en-US" altLang="ja-JP" dirty="0"/>
              <a:t>SAOH</a:t>
            </a:r>
            <a:r>
              <a:rPr kumimoji="1" lang="ja-JP" altLang="en-US" dirty="0"/>
              <a:t>で用いられていたより、さらに保守的な</a:t>
            </a:r>
            <a:r>
              <a:rPr kumimoji="1" lang="en-US" altLang="ja-JP" dirty="0"/>
              <a:t>Geometric</a:t>
            </a:r>
            <a:r>
              <a:rPr kumimoji="1" lang="ja-JP" altLang="en-US" dirty="0"/>
              <a:t> </a:t>
            </a:r>
            <a:r>
              <a:rPr kumimoji="1" lang="en-US" altLang="ja-JP" dirty="0"/>
              <a:t>Term</a:t>
            </a:r>
            <a:r>
              <a:rPr kumimoji="1" lang="ja-JP" altLang="en-US" dirty="0"/>
              <a:t>を使用します。式はスライドに乗せなかったので、興味のある方は論文を参照してみてください。</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87</a:t>
            </a:fld>
            <a:endParaRPr kumimoji="1" lang="ja-JP" altLang="en-US"/>
          </a:p>
        </p:txBody>
      </p:sp>
    </p:spTree>
    <p:extLst>
      <p:ext uri="{BB962C8B-B14F-4D97-AF65-F5344CB8AC3E}">
        <p14:creationId xmlns:p14="http://schemas.microsoft.com/office/powerpoint/2010/main" val="4057316305"/>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先述のように</a:t>
            </a:r>
            <a:r>
              <a:rPr kumimoji="1" lang="en-US" altLang="ja-JP" dirty="0"/>
              <a:t>Stochastic</a:t>
            </a:r>
            <a:r>
              <a:rPr kumimoji="1" lang="ja-JP" altLang="en-US" dirty="0"/>
              <a:t> </a:t>
            </a:r>
            <a:r>
              <a:rPr kumimoji="1" lang="en-US" altLang="ja-JP" dirty="0"/>
              <a:t>Lightcuts</a:t>
            </a:r>
            <a:r>
              <a:rPr kumimoji="1" lang="ja-JP" altLang="en-US" dirty="0"/>
              <a:t>ではより保守的な幾何項を導入していますが、それでも完全ではなく、コーナーケースが存在します。ここに示したようなライトの配置では右のノードを訪れる確率を上げたほうが良いにもかかわらず、左のノードを優先して訪れてしま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88</a:t>
            </a:fld>
            <a:endParaRPr kumimoji="1" lang="ja-JP" altLang="en-US"/>
          </a:p>
        </p:txBody>
      </p:sp>
    </p:spTree>
    <p:extLst>
      <p:ext uri="{BB962C8B-B14F-4D97-AF65-F5344CB8AC3E}">
        <p14:creationId xmlns:p14="http://schemas.microsoft.com/office/powerpoint/2010/main" val="335923789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Stochastic</a:t>
            </a:r>
            <a:r>
              <a:rPr kumimoji="1" lang="ja-JP" altLang="en-US" dirty="0"/>
              <a:t> </a:t>
            </a:r>
            <a:r>
              <a:rPr kumimoji="1" lang="en-US" altLang="ja-JP" dirty="0"/>
              <a:t>Lightcuts</a:t>
            </a:r>
            <a:r>
              <a:rPr kumimoji="1" lang="ja-JP" altLang="en-US" dirty="0"/>
              <a:t>の論文では</a:t>
            </a:r>
            <a:r>
              <a:rPr kumimoji="1" lang="en-US" altLang="ja-JP" dirty="0"/>
              <a:t>Dead</a:t>
            </a:r>
            <a:r>
              <a:rPr kumimoji="1" lang="ja-JP" altLang="en-US" dirty="0"/>
              <a:t> </a:t>
            </a:r>
            <a:r>
              <a:rPr kumimoji="1" lang="en-US" altLang="ja-JP" dirty="0"/>
              <a:t>Branch</a:t>
            </a:r>
            <a:r>
              <a:rPr kumimoji="1" lang="ja-JP" altLang="en-US" dirty="0"/>
              <a:t>という用語が出てきます。</a:t>
            </a:r>
            <a:r>
              <a:rPr kumimoji="1" lang="en-US" altLang="ja-JP" dirty="0"/>
              <a:t>Dead</a:t>
            </a:r>
            <a:r>
              <a:rPr kumimoji="1" lang="ja-JP" altLang="en-US" dirty="0"/>
              <a:t> </a:t>
            </a:r>
            <a:r>
              <a:rPr kumimoji="1" lang="en-US" altLang="ja-JP" dirty="0"/>
              <a:t>Branch</a:t>
            </a:r>
            <a:r>
              <a:rPr kumimoji="1" lang="ja-JP" altLang="en-US" dirty="0"/>
              <a:t>は、訪れることに何の価値もない部分木のことを指します。これは、シェーディングポイントとその法線から求まる接平面より、完全に下になっているノードで、単純な計算で見つけることが出来ます。このテクニックはいろいろな場所で使えると思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89</a:t>
            </a:fld>
            <a:endParaRPr kumimoji="1" lang="ja-JP" altLang="en-US"/>
          </a:p>
        </p:txBody>
      </p:sp>
    </p:spTree>
    <p:extLst>
      <p:ext uri="{BB962C8B-B14F-4D97-AF65-F5344CB8AC3E}">
        <p14:creationId xmlns:p14="http://schemas.microsoft.com/office/powerpoint/2010/main" val="26223708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BVH</a:t>
            </a:r>
            <a:r>
              <a:rPr kumimoji="1" lang="ja-JP" altLang="en-US" dirty="0"/>
              <a:t>では左のような分割があった場合に、右のような木の構造で表します。ここに来てくださっている皆さんにはもう当たり前のことと思います。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a:t>
            </a:fld>
            <a:endParaRPr kumimoji="1" lang="ja-JP" altLang="en-US"/>
          </a:p>
        </p:txBody>
      </p:sp>
    </p:spTree>
    <p:extLst>
      <p:ext uri="{BB962C8B-B14F-4D97-AF65-F5344CB8AC3E}">
        <p14:creationId xmlns:p14="http://schemas.microsoft.com/office/powerpoint/2010/main" val="348597057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最後に</a:t>
            </a:r>
            <a:r>
              <a:rPr lang="en-US" altLang="ja-JP" dirty="0"/>
              <a:t>Hierarchical Russian Roulette</a:t>
            </a:r>
            <a:r>
              <a:rPr lang="ja-JP" altLang="en-US" dirty="0"/>
              <a:t>について少し触れたいと思います。</a:t>
            </a:r>
            <a:endParaRPr lang="en-US" altLang="ja-JP" dirty="0"/>
          </a:p>
          <a:p>
            <a:endParaRPr kumimoji="1" lang="en-US" altLang="ja-JP" dirty="0"/>
          </a:p>
          <a:p>
            <a:r>
              <a:rPr kumimoji="1" lang="en-US" altLang="ja-JP" dirty="0"/>
              <a:t>HRR</a:t>
            </a:r>
            <a:r>
              <a:rPr kumimoji="1" lang="ja-JP" altLang="en-US" dirty="0"/>
              <a:t>は</a:t>
            </a:r>
            <a:r>
              <a:rPr kumimoji="1" lang="en-US" altLang="ja-JP" dirty="0"/>
              <a:t>Stochastic</a:t>
            </a:r>
            <a:r>
              <a:rPr kumimoji="1" lang="ja-JP" altLang="en-US" dirty="0"/>
              <a:t> </a:t>
            </a:r>
            <a:r>
              <a:rPr kumimoji="1" lang="en-US" altLang="ja-JP" dirty="0"/>
              <a:t>Light</a:t>
            </a:r>
            <a:r>
              <a:rPr kumimoji="1" lang="ja-JP" altLang="en-US" dirty="0"/>
              <a:t> </a:t>
            </a:r>
            <a:r>
              <a:rPr kumimoji="1" lang="en-US" altLang="ja-JP" dirty="0"/>
              <a:t>Culling</a:t>
            </a:r>
            <a:r>
              <a:rPr kumimoji="1" lang="ja-JP" altLang="en-US" dirty="0"/>
              <a:t>を改良するものと捉えられると思います。論文では、シャープなローブが使われているシーンでの品質の改善が扱われていると思いますが、使おうと思えば、一般的な</a:t>
            </a:r>
            <a:r>
              <a:rPr kumimoji="1" lang="en-US" altLang="ja-JP" dirty="0"/>
              <a:t>Many</a:t>
            </a:r>
            <a:r>
              <a:rPr kumimoji="1" lang="ja-JP" altLang="en-US" dirty="0"/>
              <a:t> </a:t>
            </a:r>
            <a:r>
              <a:rPr kumimoji="1" lang="en-US" altLang="ja-JP" dirty="0"/>
              <a:t>Lights</a:t>
            </a:r>
            <a:r>
              <a:rPr kumimoji="1" lang="ja-JP" altLang="en-US" dirty="0"/>
              <a:t>の計算にも使用できます。</a:t>
            </a:r>
            <a:endParaRPr kumimoji="1" lang="en-US" altLang="ja-JP" dirty="0"/>
          </a:p>
          <a:p>
            <a:endParaRPr kumimoji="1" lang="en-US" altLang="ja-JP" dirty="0"/>
          </a:p>
          <a:p>
            <a:r>
              <a:rPr kumimoji="1" lang="ja-JP" altLang="en-US" dirty="0"/>
              <a:t>もともとの</a:t>
            </a:r>
            <a:r>
              <a:rPr kumimoji="1" lang="en-US" altLang="ja-JP" dirty="0"/>
              <a:t>Stochastic</a:t>
            </a:r>
            <a:r>
              <a:rPr kumimoji="1" lang="ja-JP" altLang="en-US" dirty="0"/>
              <a:t> </a:t>
            </a:r>
            <a:r>
              <a:rPr kumimoji="1" lang="en-US" altLang="ja-JP" dirty="0"/>
              <a:t>Light</a:t>
            </a:r>
            <a:r>
              <a:rPr kumimoji="1" lang="ja-JP" altLang="en-US" dirty="0"/>
              <a:t> </a:t>
            </a:r>
            <a:r>
              <a:rPr kumimoji="1" lang="en-US" altLang="ja-JP" dirty="0"/>
              <a:t>Culling</a:t>
            </a:r>
            <a:r>
              <a:rPr kumimoji="1" lang="ja-JP" altLang="en-US" dirty="0"/>
              <a:t>の論文では</a:t>
            </a:r>
            <a:r>
              <a:rPr kumimoji="1" lang="en-US" altLang="ja-JP" dirty="0"/>
              <a:t>Bounding Sphere Tree</a:t>
            </a:r>
            <a:r>
              <a:rPr kumimoji="1" lang="ja-JP" altLang="en-US" dirty="0"/>
              <a:t>の使用が提案されています。</a:t>
            </a:r>
            <a:r>
              <a:rPr kumimoji="1" lang="en-US" altLang="ja-JP" dirty="0"/>
              <a:t>Stochastic</a:t>
            </a:r>
            <a:r>
              <a:rPr kumimoji="1" lang="ja-JP" altLang="en-US" dirty="0"/>
              <a:t> </a:t>
            </a:r>
            <a:r>
              <a:rPr kumimoji="1" lang="en-US" altLang="ja-JP" dirty="0"/>
              <a:t>Light</a:t>
            </a:r>
            <a:r>
              <a:rPr kumimoji="1" lang="ja-JP" altLang="en-US" dirty="0"/>
              <a:t> </a:t>
            </a:r>
            <a:r>
              <a:rPr kumimoji="1" lang="en-US" altLang="ja-JP" dirty="0"/>
              <a:t>Culling</a:t>
            </a:r>
            <a:r>
              <a:rPr kumimoji="1" lang="ja-JP" altLang="en-US" dirty="0"/>
              <a:t>では確率的にライトの影響範囲を変える手法です。明るさは距離の</a:t>
            </a:r>
            <a:r>
              <a:rPr kumimoji="1" lang="en-US" altLang="ja-JP" dirty="0"/>
              <a:t>2</a:t>
            </a:r>
            <a:r>
              <a:rPr kumimoji="1" lang="ja-JP" altLang="en-US" dirty="0"/>
              <a:t>乗に反比例しますが、それに従うようにライトの影響範囲の球を大きくしたり小さくしたりして、シェーディングポイントがその外にあった場合はその光源からの寄与を計算しません。</a:t>
            </a:r>
            <a:endParaRPr kumimoji="1" lang="en-US" altLang="ja-JP" dirty="0"/>
          </a:p>
          <a:p>
            <a:endParaRPr kumimoji="1" lang="en-US" altLang="ja-JP" dirty="0"/>
          </a:p>
          <a:p>
            <a:r>
              <a:rPr kumimoji="1" lang="ja-JP" altLang="en-US" dirty="0"/>
              <a:t>高速化のため、ライトに対し</a:t>
            </a:r>
            <a:r>
              <a:rPr kumimoji="1" lang="en-US" altLang="ja-JP" dirty="0"/>
              <a:t>BVH</a:t>
            </a:r>
            <a:r>
              <a:rPr kumimoji="1" lang="ja-JP" altLang="en-US" dirty="0"/>
              <a:t>を構築した場合、影響範囲の変わる度に</a:t>
            </a:r>
            <a:r>
              <a:rPr kumimoji="1" lang="en-US" altLang="ja-JP" dirty="0"/>
              <a:t>BVH</a:t>
            </a:r>
            <a:r>
              <a:rPr kumimoji="1" lang="ja-JP" altLang="en-US" dirty="0"/>
              <a:t>をリフィットさせるわけにはいきません。また、光源の影響範囲を大きくしたり小さくしたりするだけではシェーディングポイントでの</a:t>
            </a:r>
            <a:r>
              <a:rPr kumimoji="1" lang="en-US" altLang="ja-JP" dirty="0"/>
              <a:t>BSDF</a:t>
            </a:r>
            <a:r>
              <a:rPr kumimoji="1" lang="ja-JP" altLang="en-US" dirty="0"/>
              <a:t>のローブの形状を反映させることが出来ません。</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90</a:t>
            </a:fld>
            <a:endParaRPr kumimoji="1" lang="ja-JP" altLang="en-US"/>
          </a:p>
        </p:txBody>
      </p:sp>
    </p:spTree>
    <p:extLst>
      <p:ext uri="{BB962C8B-B14F-4D97-AF65-F5344CB8AC3E}">
        <p14:creationId xmlns:p14="http://schemas.microsoft.com/office/powerpoint/2010/main" val="1797319506"/>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代わりに、</a:t>
            </a:r>
            <a:r>
              <a:rPr kumimoji="1" lang="en-US" altLang="ja-JP" dirty="0"/>
              <a:t>BVH</a:t>
            </a:r>
            <a:r>
              <a:rPr kumimoji="1" lang="ja-JP" altLang="en-US" dirty="0"/>
              <a:t>を固定し、シェーディングポイントを起点とするローブを確率的に大きくしたり、小さくしたりすることで、ライトの影響範囲を変えるのと同じ効果を得つつ、様々なローブの形状をサポートすることが出来ます。</a:t>
            </a:r>
            <a:endParaRPr kumimoji="1" lang="en-US" altLang="ja-JP" dirty="0"/>
          </a:p>
          <a:p>
            <a:endParaRPr kumimoji="1" lang="en-US" altLang="ja-JP" dirty="0"/>
          </a:p>
          <a:p>
            <a:r>
              <a:rPr lang="en-US" altLang="ja-JP" dirty="0"/>
              <a:t>HRR</a:t>
            </a:r>
            <a:r>
              <a:rPr lang="ja-JP" altLang="en-US" dirty="0"/>
              <a:t>の論文では</a:t>
            </a:r>
            <a:r>
              <a:rPr lang="en-US" altLang="ja-JP" dirty="0"/>
              <a:t>Squared Ellipsoidal Lobe</a:t>
            </a:r>
            <a:r>
              <a:rPr lang="ja-JP" altLang="en-US" dirty="0"/>
              <a:t>という関数を導入していてそのお陰で、</a:t>
            </a:r>
            <a:r>
              <a:rPr lang="en-US" altLang="ja-JP" dirty="0"/>
              <a:t>Roughness</a:t>
            </a:r>
            <a:r>
              <a:rPr lang="ja-JP" altLang="en-US" dirty="0"/>
              <a:t>の非常に小さい面を効率よく扱うことが出来ます。</a:t>
            </a:r>
            <a:br>
              <a:rPr kumimoji="1" lang="en-US" altLang="ja-JP" dirty="0"/>
            </a:br>
            <a:br>
              <a:rPr kumimoji="1" lang="en-US" altLang="ja-JP" dirty="0"/>
            </a:br>
            <a:r>
              <a:rPr kumimoji="1" lang="ja-JP" altLang="en-US" dirty="0"/>
              <a:t>ライト自身も</a:t>
            </a:r>
            <a:r>
              <a:rPr kumimoji="1" lang="en-US" altLang="ja-JP" dirty="0"/>
              <a:t>IES</a:t>
            </a:r>
            <a:r>
              <a:rPr kumimoji="1" lang="ja-JP" altLang="en-US" dirty="0"/>
              <a:t>などを使えば複雑なローブの形状を持つので、難しいところだと思いますが、そのうち解決してくれるでしょう。</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91</a:t>
            </a:fld>
            <a:endParaRPr kumimoji="1" lang="ja-JP" altLang="en-US"/>
          </a:p>
        </p:txBody>
      </p:sp>
    </p:spTree>
    <p:extLst>
      <p:ext uri="{BB962C8B-B14F-4D97-AF65-F5344CB8AC3E}">
        <p14:creationId xmlns:p14="http://schemas.microsoft.com/office/powerpoint/2010/main" val="790536696"/>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繰り返しますが</a:t>
            </a:r>
            <a:r>
              <a:rPr kumimoji="1" lang="en-US" altLang="ja-JP" dirty="0"/>
              <a:t>HRR</a:t>
            </a:r>
            <a:r>
              <a:rPr kumimoji="1" lang="ja-JP" altLang="en-US" dirty="0"/>
              <a:t>は</a:t>
            </a:r>
            <a:r>
              <a:rPr kumimoji="1" lang="en-US" altLang="ja-JP" dirty="0"/>
              <a:t>Glossy</a:t>
            </a:r>
            <a:r>
              <a:rPr kumimoji="1" lang="ja-JP" altLang="en-US" dirty="0"/>
              <a:t> </a:t>
            </a:r>
            <a:r>
              <a:rPr kumimoji="1" lang="en-US" altLang="ja-JP" dirty="0"/>
              <a:t>Surface</a:t>
            </a:r>
            <a:r>
              <a:rPr kumimoji="1" lang="ja-JP" altLang="en-US" dirty="0"/>
              <a:t>向けの方法で、ローブが太いといいますか、大きい場合には、ライトが密集しているとき、右の図のように陰的なノードのオーバーラップ大きくなり過ぎて、あまり実用的ではありません。この問題は</a:t>
            </a:r>
            <a:r>
              <a:rPr kumimoji="1" lang="en-US" altLang="ja-JP" dirty="0"/>
              <a:t>Adaptive</a:t>
            </a:r>
            <a:r>
              <a:rPr kumimoji="1" lang="ja-JP" altLang="en-US" dirty="0"/>
              <a:t> </a:t>
            </a:r>
            <a:r>
              <a:rPr kumimoji="1" lang="en-US" altLang="ja-JP" dirty="0"/>
              <a:t>Tree</a:t>
            </a:r>
            <a:r>
              <a:rPr kumimoji="1" lang="ja-JP" altLang="en-US" dirty="0"/>
              <a:t> </a:t>
            </a:r>
            <a:r>
              <a:rPr kumimoji="1" lang="en-US" altLang="ja-JP" dirty="0"/>
              <a:t>Splitting</a:t>
            </a:r>
            <a:r>
              <a:rPr kumimoji="1" lang="ja-JP" altLang="en-US" dirty="0"/>
              <a:t>の論文でも言及されています。特に解像度の高いメッシュが発光している場合などは負荷が大きくなります。</a:t>
            </a:r>
            <a:br>
              <a:rPr kumimoji="1" lang="en-US" altLang="ja-JP" dirty="0"/>
            </a:b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92</a:t>
            </a:fld>
            <a:endParaRPr kumimoji="1" lang="ja-JP" altLang="en-US"/>
          </a:p>
        </p:txBody>
      </p:sp>
    </p:spTree>
    <p:extLst>
      <p:ext uri="{BB962C8B-B14F-4D97-AF65-F5344CB8AC3E}">
        <p14:creationId xmlns:p14="http://schemas.microsoft.com/office/powerpoint/2010/main" val="927540317"/>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さて、不向きというのは承知なのですが、ランバートの扱いを考えてみましょう。</a:t>
            </a:r>
            <a:endParaRPr kumimoji="1" lang="en-US" altLang="ja-JP" dirty="0"/>
          </a:p>
          <a:p>
            <a:endParaRPr kumimoji="1" lang="en-US" altLang="ja-JP" dirty="0"/>
          </a:p>
          <a:p>
            <a:r>
              <a:rPr kumimoji="1" lang="ja-JP" altLang="en-US" dirty="0"/>
              <a:t>少しでも効率を上げるためには、単純にシェーディングポイントを中心に全方向に広がる球の半径を大きくしたり、小さくしたりするのはお勧めしません。シェーディング面の裏側のノードは極力省きたいですし、コサインの重みづけを行った方が良いからで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93</a:t>
            </a:fld>
            <a:endParaRPr kumimoji="1" lang="ja-JP" altLang="en-US"/>
          </a:p>
        </p:txBody>
      </p:sp>
    </p:spTree>
    <p:extLst>
      <p:ext uri="{BB962C8B-B14F-4D97-AF65-F5344CB8AC3E}">
        <p14:creationId xmlns:p14="http://schemas.microsoft.com/office/powerpoint/2010/main" val="2373895326"/>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この場合のより良いローブは</a:t>
            </a:r>
            <a:r>
              <a:rPr kumimoji="1" lang="en-US" altLang="ja-JP" dirty="0"/>
              <a:t>”Splatting Indirect Illumination”</a:t>
            </a:r>
            <a:r>
              <a:rPr kumimoji="1" lang="ja-JP" altLang="en-US" dirty="0"/>
              <a:t>に記載されています。接平面の下に少し</a:t>
            </a:r>
            <a:r>
              <a:rPr kumimoji="1" lang="en-US" altLang="ja-JP" dirty="0"/>
              <a:t>Bounding</a:t>
            </a:r>
            <a:r>
              <a:rPr kumimoji="1" lang="ja-JP" altLang="en-US" dirty="0"/>
              <a:t> </a:t>
            </a:r>
            <a:r>
              <a:rPr kumimoji="1" lang="en-US" altLang="ja-JP" dirty="0"/>
              <a:t>Sphere</a:t>
            </a:r>
            <a:r>
              <a:rPr kumimoji="1" lang="ja-JP" altLang="en-US" dirty="0"/>
              <a:t>がはみ出してしまいますが、それは先程あった</a:t>
            </a:r>
            <a:r>
              <a:rPr kumimoji="1" lang="en-US" altLang="ja-JP" dirty="0"/>
              <a:t>Dead</a:t>
            </a:r>
            <a:r>
              <a:rPr kumimoji="1" lang="ja-JP" altLang="en-US" dirty="0"/>
              <a:t> </a:t>
            </a:r>
            <a:r>
              <a:rPr kumimoji="1" lang="en-US" altLang="ja-JP" dirty="0"/>
              <a:t>Branch</a:t>
            </a:r>
            <a:r>
              <a:rPr kumimoji="1" lang="ja-JP" altLang="en-US" dirty="0"/>
              <a:t>の除去と同じ要領で避けることが出来ます。</a:t>
            </a:r>
            <a:endParaRPr kumimoji="1" lang="en-US" altLang="ja-JP" dirty="0"/>
          </a:p>
          <a:p>
            <a:br>
              <a:rPr kumimoji="1" lang="en-US" altLang="ja-JP" dirty="0"/>
            </a:br>
            <a:r>
              <a:rPr kumimoji="1" lang="ja-JP" altLang="en-US" dirty="0"/>
              <a:t>また、単純にシェーディング接平面に接する球でも、最適なコサインの重みづけではなくなりますが、計算を行うことが出来ます。同じサンプル当たりのノイズは増えますが、接平面の下のノードを考える必要はなくなりますし、球と</a:t>
            </a:r>
            <a:r>
              <a:rPr kumimoji="1" lang="en-US" altLang="ja-JP" dirty="0"/>
              <a:t>AABB</a:t>
            </a:r>
            <a:r>
              <a:rPr kumimoji="1" lang="ja-JP" altLang="en-US" dirty="0"/>
              <a:t>の交差判定は非常に単純です。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94</a:t>
            </a:fld>
            <a:endParaRPr kumimoji="1" lang="ja-JP" altLang="en-US"/>
          </a:p>
        </p:txBody>
      </p:sp>
    </p:spTree>
    <p:extLst>
      <p:ext uri="{BB962C8B-B14F-4D97-AF65-F5344CB8AC3E}">
        <p14:creationId xmlns:p14="http://schemas.microsoft.com/office/powerpoint/2010/main" val="1749750237"/>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HRR</a:t>
            </a:r>
            <a:r>
              <a:rPr kumimoji="1" lang="ja-JP" altLang="en-US" dirty="0"/>
              <a:t>は大変面白いアルゴリズムです。</a:t>
            </a:r>
            <a:endParaRPr kumimoji="1" lang="en-US" altLang="ja-JP" dirty="0"/>
          </a:p>
          <a:p>
            <a:endParaRPr kumimoji="1" lang="en-US" altLang="ja-JP" dirty="0"/>
          </a:p>
          <a:p>
            <a:r>
              <a:rPr kumimoji="1" lang="ja-JP" altLang="en-US" dirty="0"/>
              <a:t>他のアルゴリズム同様、ライトを全てシェーディングポイントとつないでしまうと計算時間がいくらあっても足りませんので</a:t>
            </a:r>
            <a:r>
              <a:rPr kumimoji="1" lang="en-US" altLang="ja-JP" dirty="0"/>
              <a:t>BVH</a:t>
            </a:r>
            <a:r>
              <a:rPr kumimoji="1" lang="ja-JP" altLang="en-US" dirty="0"/>
              <a:t>を使用して、いらない部分の計算をまとめて省きます。このとき、肝になるのはサブツリーの中で一番小さい乱数の値を見つける、という処理です。詳細は論文を参照してください。</a:t>
            </a:r>
            <a:endParaRPr kumimoji="1" lang="en-US" altLang="ja-JP" dirty="0"/>
          </a:p>
          <a:p>
            <a:endParaRPr kumimoji="1" lang="en-US" altLang="ja-JP" dirty="0"/>
          </a:p>
          <a:p>
            <a:r>
              <a:rPr kumimoji="1" lang="en-US" altLang="ja-JP" dirty="0"/>
              <a:t>HRR</a:t>
            </a:r>
            <a:r>
              <a:rPr kumimoji="1" lang="ja-JP" altLang="en-US" dirty="0"/>
              <a:t>は乱数が小さいとローブが大きくなるようデザインされていて、大きなローブがサブツリーと交差するときは、その瞬間、そのサブツリーが影響範囲の大きいライトを含んでいる、と言い換えることが出来ます。</a:t>
            </a:r>
            <a:endParaRPr kumimoji="1" lang="en-US" altLang="ja-JP" dirty="0"/>
          </a:p>
          <a:p>
            <a:endParaRPr kumimoji="1" lang="en-US" altLang="ja-JP" dirty="0"/>
          </a:p>
          <a:p>
            <a:r>
              <a:rPr kumimoji="1" lang="ja-JP" altLang="en-US" dirty="0"/>
              <a:t>私は面倒くさがりで、論文で提案されてたシンプルなアルゴリズムすら実装が面倒です。なので、怠け者向けのアルゴリズムを紹介したいと思います。まず、ツリーが完全二分木であるという制約を設けます。これは大胆なように思われるかもしれませんが、若干データを重複させたり、サンプル数を調整したりするだけでよいので、実用上そこまで問題にならないでしょう。（</a:t>
            </a:r>
            <a:r>
              <a:rPr kumimoji="1" lang="en-US" altLang="ja-JP" dirty="0"/>
              <a:t>Light</a:t>
            </a:r>
            <a:r>
              <a:rPr kumimoji="1" lang="ja-JP" altLang="en-US" dirty="0"/>
              <a:t> </a:t>
            </a:r>
            <a:r>
              <a:rPr kumimoji="1" lang="en-US" altLang="ja-JP" dirty="0"/>
              <a:t>Vertex</a:t>
            </a:r>
            <a:r>
              <a:rPr kumimoji="1" lang="ja-JP" altLang="en-US" dirty="0"/>
              <a:t>の場合は数の調整がそれほど難しくありませんし、メッシュライトの場合はテクスチャが張られているとポリゴンを分割したり、表面に点光源を生成したりすることで容易に調整が可能です。サンプル数が大きければ少し捨てたりしても結果にそれほど影響はありません。）</a:t>
            </a:r>
            <a:endParaRPr kumimoji="1" lang="en-US" altLang="ja-JP" dirty="0"/>
          </a:p>
          <a:p>
            <a:br>
              <a:rPr kumimoji="1" lang="en-US" altLang="ja-JP" dirty="0"/>
            </a:br>
            <a:r>
              <a:rPr kumimoji="1" lang="ja-JP" altLang="en-US" dirty="0"/>
              <a:t>まず、何もしない状態ではこの左側のようにリーフに</a:t>
            </a:r>
            <a:r>
              <a:rPr kumimoji="1" lang="en-US" altLang="ja-JP" dirty="0"/>
              <a:t>0</a:t>
            </a:r>
            <a:r>
              <a:rPr kumimoji="1" lang="ja-JP" altLang="en-US" dirty="0"/>
              <a:t>から</a:t>
            </a:r>
            <a:r>
              <a:rPr kumimoji="1" lang="en-US" altLang="ja-JP" dirty="0"/>
              <a:t>7</a:t>
            </a:r>
            <a:r>
              <a:rPr kumimoji="1" lang="ja-JP" altLang="en-US" dirty="0"/>
              <a:t>までの数字がアサインされているとしましょう。実際は、アサインする数値は</a:t>
            </a:r>
            <a:r>
              <a:rPr kumimoji="1" lang="en-US" altLang="ja-JP" dirty="0"/>
              <a:t>0</a:t>
            </a:r>
            <a:r>
              <a:rPr kumimoji="1" lang="ja-JP" altLang="en-US" dirty="0"/>
              <a:t>から１でなければならないので、各数値に一様乱数を足して</a:t>
            </a:r>
            <a:r>
              <a:rPr kumimoji="1" lang="en-US" altLang="ja-JP" dirty="0"/>
              <a:t>8</a:t>
            </a:r>
            <a:r>
              <a:rPr kumimoji="1" lang="ja-JP" altLang="en-US" dirty="0"/>
              <a:t>で割ったものを割り当てます。</a:t>
            </a:r>
          </a:p>
          <a:p>
            <a:endParaRPr kumimoji="1" lang="en-US" altLang="ja-JP" dirty="0"/>
          </a:p>
          <a:p>
            <a:r>
              <a:rPr kumimoji="1" lang="ja-JP" altLang="en-US" dirty="0"/>
              <a:t>さて、割り当てた数字をランダマイズする方法ですが、ここに挙げた例では、ルートを省いたツリーの深さが</a:t>
            </a:r>
            <a:r>
              <a:rPr kumimoji="1" lang="en-US" altLang="ja-JP" dirty="0"/>
              <a:t>3</a:t>
            </a:r>
            <a:r>
              <a:rPr kumimoji="1" lang="ja-JP" altLang="en-US" dirty="0"/>
              <a:t>なので</a:t>
            </a:r>
            <a:r>
              <a:rPr kumimoji="1" lang="en-US" altLang="ja-JP" dirty="0"/>
              <a:t>3</a:t>
            </a:r>
            <a:r>
              <a:rPr kumimoji="1" lang="ja-JP" altLang="en-US" dirty="0"/>
              <a:t>ビットの乱数を使用します。例えば乱数の最上位ビットが</a:t>
            </a:r>
            <a:r>
              <a:rPr kumimoji="1" lang="en-US" altLang="ja-JP" dirty="0"/>
              <a:t>1</a:t>
            </a:r>
            <a:r>
              <a:rPr kumimoji="1" lang="ja-JP" altLang="en-US" dirty="0"/>
              <a:t>の時、深さ</a:t>
            </a:r>
            <a:r>
              <a:rPr kumimoji="1" lang="en-US" altLang="ja-JP" dirty="0"/>
              <a:t>1</a:t>
            </a:r>
            <a:r>
              <a:rPr kumimoji="1" lang="ja-JP" altLang="en-US" dirty="0"/>
              <a:t>でアサインする数値を入れ替えます。</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95</a:t>
            </a:fld>
            <a:endParaRPr kumimoji="1" lang="ja-JP" altLang="en-US"/>
          </a:p>
        </p:txBody>
      </p:sp>
    </p:spTree>
    <p:extLst>
      <p:ext uri="{BB962C8B-B14F-4D97-AF65-F5344CB8AC3E}">
        <p14:creationId xmlns:p14="http://schemas.microsoft.com/office/powerpoint/2010/main" val="972495760"/>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最上位ビットと次のビットが</a:t>
            </a:r>
            <a:r>
              <a:rPr kumimoji="1" lang="en-US" altLang="ja-JP" dirty="0"/>
              <a:t>1</a:t>
            </a:r>
            <a:r>
              <a:rPr kumimoji="1" lang="ja-JP" altLang="en-US" dirty="0"/>
              <a:t>の時には、深さ</a:t>
            </a:r>
            <a:r>
              <a:rPr kumimoji="1" lang="en-US" altLang="ja-JP" dirty="0"/>
              <a:t>1</a:t>
            </a:r>
            <a:r>
              <a:rPr kumimoji="1" lang="ja-JP" altLang="en-US" dirty="0"/>
              <a:t>と</a:t>
            </a:r>
            <a:r>
              <a:rPr kumimoji="1" lang="en-US" altLang="ja-JP" dirty="0"/>
              <a:t>2</a:t>
            </a:r>
            <a:r>
              <a:rPr kumimoji="1" lang="ja-JP" altLang="en-US" dirty="0"/>
              <a:t>で数値を入れ替えます。</a:t>
            </a:r>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96</a:t>
            </a:fld>
            <a:endParaRPr kumimoji="1" lang="ja-JP" altLang="en-US"/>
          </a:p>
        </p:txBody>
      </p:sp>
    </p:spTree>
    <p:extLst>
      <p:ext uri="{BB962C8B-B14F-4D97-AF65-F5344CB8AC3E}">
        <p14:creationId xmlns:p14="http://schemas.microsoft.com/office/powerpoint/2010/main" val="2531604602"/>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最上位ビットと最下位のビットが</a:t>
            </a:r>
            <a:r>
              <a:rPr kumimoji="1" lang="en-US" altLang="ja-JP" dirty="0"/>
              <a:t>1</a:t>
            </a:r>
            <a:r>
              <a:rPr kumimoji="1" lang="ja-JP" altLang="en-US" dirty="0"/>
              <a:t>の時には、深さ</a:t>
            </a:r>
            <a:r>
              <a:rPr kumimoji="1" lang="en-US" altLang="ja-JP" dirty="0"/>
              <a:t>1</a:t>
            </a:r>
            <a:r>
              <a:rPr kumimoji="1" lang="ja-JP" altLang="en-US" dirty="0"/>
              <a:t>と</a:t>
            </a:r>
            <a:r>
              <a:rPr kumimoji="1" lang="en-US" altLang="ja-JP" dirty="0"/>
              <a:t>3</a:t>
            </a:r>
            <a:r>
              <a:rPr kumimoji="1" lang="ja-JP" altLang="en-US" dirty="0"/>
              <a:t>で数値を入れ替えます。</a:t>
            </a:r>
            <a:r>
              <a:rPr kumimoji="1" lang="en-US" altLang="ja-JP" dirty="0"/>
              <a:t>3</a:t>
            </a:r>
            <a:r>
              <a:rPr kumimoji="1" lang="ja-JP" altLang="en-US" dirty="0"/>
              <a:t>ビットの乱数が均等に分布しているとき、すなわち３ビットの乱数が</a:t>
            </a:r>
            <a:r>
              <a:rPr kumimoji="1" lang="en-US" altLang="ja-JP" dirty="0"/>
              <a:t>0</a:t>
            </a:r>
            <a:r>
              <a:rPr kumimoji="1" lang="ja-JP" altLang="en-US" dirty="0"/>
              <a:t>～</a:t>
            </a:r>
            <a:r>
              <a:rPr kumimoji="1" lang="en-US" altLang="ja-JP" dirty="0"/>
              <a:t>7</a:t>
            </a:r>
            <a:r>
              <a:rPr kumimoji="1" lang="ja-JP" altLang="en-US" dirty="0"/>
              <a:t>までの値を均等にとるとき、リーフにアサインされる各数字は当然ながら同じ回数出現します。このようにすると、乱数は一つしか使用しないため、各深さで乱数を振りなおす必要がなくなります。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こんなことをして何がうれしいかというと、各サブツリーのノードでの最小値を非常に簡単に知ることが出来るようになるということです。それから、</a:t>
            </a:r>
            <a:r>
              <a:rPr kumimoji="1" lang="en-US" altLang="ja-JP" dirty="0"/>
              <a:t>HRR</a:t>
            </a:r>
            <a:r>
              <a:rPr kumimoji="1" lang="ja-JP" altLang="en-US" dirty="0"/>
              <a:t>の本質的な問題は「陰なノード同士の重なり」です。このような数値のアサインを行えば、例えばライトが一直線上にきれいに並んでいると、右のノードが大きくなる時、左のノードは小さくなり、「陰なノード同士の重なり」は小さくなります。実際、ライトの配置はアセット次第ですが、完全二分木の時に限らず、乱数の並び順をうまく工夫することで、「陰なノード同士の重なり」は小さくすることが出来るはずですので、最適な方法を探してみるのも面白いかと思い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日本人発案の方法ですので、後続研究が出て、いろいろなケースで実用的になって欲しいと思います。</a:t>
            </a:r>
          </a:p>
          <a:p>
            <a:endParaRPr kumimoji="1" lang="ja-JP" altLang="en-US"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97</a:t>
            </a:fld>
            <a:endParaRPr kumimoji="1" lang="ja-JP" altLang="en-US"/>
          </a:p>
        </p:txBody>
      </p:sp>
    </p:spTree>
    <p:extLst>
      <p:ext uri="{BB962C8B-B14F-4D97-AF65-F5344CB8AC3E}">
        <p14:creationId xmlns:p14="http://schemas.microsoft.com/office/powerpoint/2010/main" val="366702588"/>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まだまだ盛り込みたかったのですが、今日用意したものはここまでです。</a:t>
            </a:r>
            <a:endParaRPr kumimoji="1" lang="en-US" altLang="ja-JP" dirty="0"/>
          </a:p>
          <a:p>
            <a:endParaRPr kumimoji="1" lang="en-US" altLang="ja-JP" dirty="0"/>
          </a:p>
          <a:p>
            <a:r>
              <a:rPr kumimoji="1" lang="ja-JP" altLang="en-US" dirty="0"/>
              <a:t>いくつか標準的な</a:t>
            </a:r>
            <a:r>
              <a:rPr kumimoji="1" lang="en-US" altLang="ja-JP" dirty="0"/>
              <a:t>BVH</a:t>
            </a:r>
            <a:r>
              <a:rPr kumimoji="1" lang="ja-JP" altLang="en-US" dirty="0"/>
              <a:t>の構築方法と、最適化手法を紹介しました。また最近の</a:t>
            </a:r>
            <a:r>
              <a:rPr kumimoji="1" lang="en-US" altLang="ja-JP" dirty="0"/>
              <a:t>Many</a:t>
            </a:r>
            <a:r>
              <a:rPr kumimoji="1" lang="ja-JP" altLang="en-US" dirty="0"/>
              <a:t> </a:t>
            </a:r>
            <a:r>
              <a:rPr kumimoji="1" lang="en-US" altLang="ja-JP" dirty="0"/>
              <a:t>Lights</a:t>
            </a:r>
            <a:r>
              <a:rPr kumimoji="1" lang="ja-JP" altLang="en-US" dirty="0"/>
              <a:t>向けのアルゴリズムに触れましたが、それらは</a:t>
            </a:r>
            <a:r>
              <a:rPr kumimoji="1" lang="en-US" altLang="ja-JP" dirty="0"/>
              <a:t>BVH</a:t>
            </a:r>
            <a:r>
              <a:rPr kumimoji="1" lang="ja-JP" altLang="en-US" dirty="0"/>
              <a:t>を用いているものばかりなので、紹介した</a:t>
            </a:r>
            <a:r>
              <a:rPr kumimoji="1" lang="en-US" altLang="ja-JP" dirty="0"/>
              <a:t>BVH</a:t>
            </a:r>
            <a:r>
              <a:rPr kumimoji="1" lang="ja-JP" altLang="en-US" dirty="0"/>
              <a:t>の最適化手法ですぐに改善することが可能です。もっとほかの論文などについて知りたい方はここに紹介したリンク先に行ってみてください。</a:t>
            </a:r>
            <a:endParaRPr kumimoji="1" lang="en-US" altLang="ja-JP" dirty="0"/>
          </a:p>
          <a:p>
            <a:endParaRPr kumimoji="1" lang="en-US" altLang="ja-JP" dirty="0"/>
          </a:p>
          <a:p>
            <a:r>
              <a:rPr kumimoji="1" lang="ja-JP" altLang="en-US" dirty="0"/>
              <a:t>さて、紹介した技術はまだまだほんの一握りで、ハードウェアについて書かれた論文などについては一切触れることが出来ませんでした。というわけで、「極める」という公約は守れていませんが、今日、皆さんが何か一つでも得るものがあったなら嬉しく思います。簡単に見えるテーマでも大変な広がりをもつこと、データ構造は本当に面白いと思います。</a:t>
            </a:r>
            <a:br>
              <a:rPr kumimoji="1" lang="en-US" altLang="ja-JP" dirty="0"/>
            </a:br>
            <a:br>
              <a:rPr kumimoji="1" lang="en-US" altLang="ja-JP" dirty="0"/>
            </a:br>
            <a:r>
              <a:rPr kumimoji="1" lang="ja-JP" altLang="en-US" dirty="0"/>
              <a:t>レイトレーシングのハードウェアもレンダラーも海外製品ばかりなので日本から面白いものが出てくるとよいなと思います。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98</a:t>
            </a:fld>
            <a:endParaRPr kumimoji="1" lang="ja-JP" altLang="en-US"/>
          </a:p>
        </p:txBody>
      </p:sp>
    </p:spTree>
    <p:extLst>
      <p:ext uri="{BB962C8B-B14F-4D97-AF65-F5344CB8AC3E}">
        <p14:creationId xmlns:p14="http://schemas.microsoft.com/office/powerpoint/2010/main" val="3305151189"/>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以上です。</a:t>
            </a:r>
            <a:endParaRPr kumimoji="1" lang="en-US" altLang="ja-JP" dirty="0"/>
          </a:p>
          <a:p>
            <a:endParaRPr kumimoji="1" lang="en-US" altLang="ja-JP" dirty="0"/>
          </a:p>
          <a:p>
            <a:r>
              <a:rPr kumimoji="1" lang="ja-JP" altLang="en-US" dirty="0"/>
              <a:t>会場をうろうろしていますので、気になった方は話しかけてください。</a:t>
            </a:r>
            <a:endParaRPr kumimoji="1" lang="en-US" altLang="ja-JP" dirty="0"/>
          </a:p>
          <a:p>
            <a:endParaRPr kumimoji="1" lang="en-US" altLang="ja-JP" dirty="0"/>
          </a:p>
          <a:p>
            <a:r>
              <a:rPr kumimoji="1" lang="ja-JP" altLang="en-US" dirty="0"/>
              <a:t>ご清聴ありがとうございました。</a:t>
            </a:r>
            <a:endParaRPr kumimoji="1" lang="en-US" altLang="ja-JP" dirty="0"/>
          </a:p>
        </p:txBody>
      </p:sp>
      <p:sp>
        <p:nvSpPr>
          <p:cNvPr id="4" name="スライド番号プレースホルダー 3"/>
          <p:cNvSpPr>
            <a:spLocks noGrp="1"/>
          </p:cNvSpPr>
          <p:nvPr>
            <p:ph type="sldNum" sz="quarter" idx="5"/>
          </p:nvPr>
        </p:nvSpPr>
        <p:spPr/>
        <p:txBody>
          <a:bodyPr/>
          <a:lstStyle/>
          <a:p>
            <a:fld id="{7E30D15E-D56A-4506-B9CC-BFB658BE9819}" type="slidenum">
              <a:rPr kumimoji="1" lang="ja-JP" altLang="en-US" smtClean="0"/>
              <a:t>99</a:t>
            </a:fld>
            <a:endParaRPr kumimoji="1" lang="ja-JP" altLang="en-US"/>
          </a:p>
        </p:txBody>
      </p:sp>
    </p:spTree>
    <p:extLst>
      <p:ext uri="{BB962C8B-B14F-4D97-AF65-F5344CB8AC3E}">
        <p14:creationId xmlns:p14="http://schemas.microsoft.com/office/powerpoint/2010/main" val="22077753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D8CC8254-CA1F-48C7-B5BE-2817A2106EE9}" type="datetimeFigureOut">
              <a:rPr kumimoji="1" lang="ja-JP" altLang="en-US" smtClean="0"/>
              <a:t>2020/7/10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24987046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D8CC8254-CA1F-48C7-B5BE-2817A2106EE9}" type="datetimeFigureOut">
              <a:rPr kumimoji="1" lang="ja-JP" altLang="en-US" smtClean="0"/>
              <a:t>2020/7/10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10178159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D8CC8254-CA1F-48C7-B5BE-2817A2106EE9}" type="datetimeFigureOut">
              <a:rPr kumimoji="1" lang="ja-JP" altLang="en-US" smtClean="0"/>
              <a:t>2020/7/10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19344973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D8CC8254-CA1F-48C7-B5BE-2817A2106EE9}" type="datetimeFigureOut">
              <a:rPr kumimoji="1" lang="ja-JP" altLang="en-US" smtClean="0"/>
              <a:t>2020/7/10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26495533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D8CC8254-CA1F-48C7-B5BE-2817A2106EE9}" type="datetimeFigureOut">
              <a:rPr kumimoji="1" lang="ja-JP" altLang="en-US" smtClean="0"/>
              <a:t>2020/7/10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40142083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D8CC8254-CA1F-48C7-B5BE-2817A2106EE9}" type="datetimeFigureOut">
              <a:rPr kumimoji="1" lang="ja-JP" altLang="en-US" smtClean="0"/>
              <a:t>2020/7/10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984333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839788" y="2505075"/>
            <a:ext cx="5157787"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72200" y="2505075"/>
            <a:ext cx="5183188"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D8CC8254-CA1F-48C7-B5BE-2817A2106EE9}" type="datetimeFigureOut">
              <a:rPr kumimoji="1" lang="ja-JP" altLang="en-US" smtClean="0"/>
              <a:t>2020/7/10</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17977300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D8CC8254-CA1F-48C7-B5BE-2817A2106EE9}" type="datetimeFigureOut">
              <a:rPr kumimoji="1" lang="ja-JP" altLang="en-US" smtClean="0"/>
              <a:t>2020/7/10</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2624671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CC8254-CA1F-48C7-B5BE-2817A2106EE9}" type="datetimeFigureOut">
              <a:rPr kumimoji="1" lang="ja-JP" altLang="en-US" smtClean="0"/>
              <a:t>2020/7/10</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1576540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D8CC8254-CA1F-48C7-B5BE-2817A2106EE9}" type="datetimeFigureOut">
              <a:rPr kumimoji="1" lang="ja-JP" altLang="en-US" smtClean="0"/>
              <a:t>2020/7/10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4237512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D8CC8254-CA1F-48C7-B5BE-2817A2106EE9}" type="datetimeFigureOut">
              <a:rPr kumimoji="1" lang="ja-JP" altLang="en-US" smtClean="0"/>
              <a:t>2020/7/10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1971258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CC8254-CA1F-48C7-B5BE-2817A2106EE9}" type="datetimeFigureOut">
              <a:rPr kumimoji="1" lang="ja-JP" altLang="en-US" smtClean="0"/>
              <a:t>2020/7/10</a:t>
            </a:fld>
            <a:endParaRPr kumimoji="1" lang="ja-JP"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1FBB5C-C3E8-45DD-A2D2-D77E16F626DF}" type="slidenum">
              <a:rPr kumimoji="1" lang="ja-JP" altLang="en-US" smtClean="0"/>
              <a:t>‹#›</a:t>
            </a:fld>
            <a:endParaRPr kumimoji="1" lang="ja-JP" altLang="en-US"/>
          </a:p>
        </p:txBody>
      </p:sp>
    </p:spTree>
    <p:extLst>
      <p:ext uri="{BB962C8B-B14F-4D97-AF65-F5344CB8AC3E}">
        <p14:creationId xmlns:p14="http://schemas.microsoft.com/office/powerpoint/2010/main" val="2414055212"/>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shinjiogaki/bvh/blob/master/taskqueue.cpp"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https://en.wikipedia.org/wiki/Ilie_Oan%C4%83_Stadium" TargetMode="External"/><Relationship Id="rId4" Type="http://schemas.microsoft.com/office/2007/relationships/hdphoto" Target="../media/hdphoto1.wdp"/></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https://en.wikipedia.org/wiki/Ilie_Oan%C4%83_Stadium" TargetMode="External"/><Relationship Id="rId4" Type="http://schemas.microsoft.com/office/2007/relationships/hdphoto" Target="../media/hdphoto1.wdp"/></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github.com/shinjiogaki/bvh/blob/master/bvh_binary.h" TargetMode="External"/><Relationship Id="rId2" Type="http://schemas.openxmlformats.org/officeDocument/2006/relationships/notesSlide" Target="../notesSlides/notesSlide56.xml"/><Relationship Id="rId1" Type="http://schemas.openxmlformats.org/officeDocument/2006/relationships/slideLayout" Target="../slideLayouts/slideLayout2.xml"/><Relationship Id="rId4" Type="http://schemas.openxmlformats.org/officeDocument/2006/relationships/hyperlink" Target="https://github.com/shinjiogaki/bvh/blob/master/bvh_binary.cpp" TargetMode="Externa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hyperlink" Target="http://jcgt.org/published/0005/02/02/code.zip" TargetMode="External"/><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hyperlink" Target="https://github.com/shinjiogaki/bvh" TargetMode="External"/><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68E65AAB-890F-47AB-A860-93924F8F27F2}"/>
              </a:ext>
            </a:extLst>
          </p:cNvPr>
          <p:cNvSpPr>
            <a:spLocks noGrp="1"/>
          </p:cNvSpPr>
          <p:nvPr>
            <p:ph type="ctrTitle"/>
          </p:nvPr>
        </p:nvSpPr>
        <p:spPr/>
        <p:txBody>
          <a:bodyPr>
            <a:normAutofit/>
          </a:bodyPr>
          <a:lstStyle/>
          <a:p>
            <a:r>
              <a:rPr lang="en-US" altLang="ja-JP" sz="4000" dirty="0"/>
              <a:t>Acceleration Data Structures for Ray Tracing</a:t>
            </a:r>
            <a:endParaRPr kumimoji="1" lang="ja-JP" altLang="en-US" sz="4000" dirty="0"/>
          </a:p>
        </p:txBody>
      </p:sp>
      <p:sp>
        <p:nvSpPr>
          <p:cNvPr id="5" name="字幕 4">
            <a:extLst>
              <a:ext uri="{FF2B5EF4-FFF2-40B4-BE49-F238E27FC236}">
                <a16:creationId xmlns:a16="http://schemas.microsoft.com/office/drawing/2014/main" id="{7F5267B8-B436-46DE-B389-5D3B875758F7}"/>
              </a:ext>
            </a:extLst>
          </p:cNvPr>
          <p:cNvSpPr>
            <a:spLocks noGrp="1"/>
          </p:cNvSpPr>
          <p:nvPr>
            <p:ph type="subTitle" idx="1"/>
          </p:nvPr>
        </p:nvSpPr>
        <p:spPr/>
        <p:txBody>
          <a:bodyPr/>
          <a:lstStyle/>
          <a:p>
            <a:r>
              <a:rPr lang="en-US" altLang="ja-JP" dirty="0"/>
              <a:t>Shinji</a:t>
            </a:r>
            <a:r>
              <a:rPr lang="ja-JP" altLang="en-US" dirty="0"/>
              <a:t> </a:t>
            </a:r>
            <a:r>
              <a:rPr lang="en-US" altLang="ja-JP" dirty="0"/>
              <a:t>Ogaki</a:t>
            </a:r>
            <a:endParaRPr kumimoji="1" lang="ja-JP" altLang="en-US" dirty="0"/>
          </a:p>
        </p:txBody>
      </p:sp>
    </p:spTree>
    <p:extLst>
      <p:ext uri="{BB962C8B-B14F-4D97-AF65-F5344CB8AC3E}">
        <p14:creationId xmlns:p14="http://schemas.microsoft.com/office/powerpoint/2010/main" val="25694629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988F073-61FB-483E-84F1-35490B1095B9}"/>
              </a:ext>
            </a:extLst>
          </p:cNvPr>
          <p:cNvSpPr>
            <a:spLocks noGrp="1"/>
          </p:cNvSpPr>
          <p:nvPr>
            <p:ph type="title"/>
          </p:nvPr>
        </p:nvSpPr>
        <p:spPr/>
        <p:txBody>
          <a:bodyPr/>
          <a:lstStyle/>
          <a:p>
            <a:r>
              <a:rPr kumimoji="1" lang="en-US" altLang="ja-JP" dirty="0"/>
              <a:t>Wide BVH</a:t>
            </a:r>
            <a:endParaRPr kumimoji="1" lang="ja-JP" altLang="en-US" dirty="0"/>
          </a:p>
        </p:txBody>
      </p:sp>
      <p:sp>
        <p:nvSpPr>
          <p:cNvPr id="3" name="コンテンツ プレースホルダー 2">
            <a:extLst>
              <a:ext uri="{FF2B5EF4-FFF2-40B4-BE49-F238E27FC236}">
                <a16:creationId xmlns:a16="http://schemas.microsoft.com/office/drawing/2014/main" id="{3AB983D6-54B6-435A-955A-C82594035D3C}"/>
              </a:ext>
            </a:extLst>
          </p:cNvPr>
          <p:cNvSpPr>
            <a:spLocks noGrp="1"/>
          </p:cNvSpPr>
          <p:nvPr>
            <p:ph idx="1"/>
          </p:nvPr>
        </p:nvSpPr>
        <p:spPr>
          <a:xfrm>
            <a:off x="838200" y="1825625"/>
            <a:ext cx="10515600" cy="4351338"/>
          </a:xfrm>
        </p:spPr>
        <p:txBody>
          <a:bodyPr/>
          <a:lstStyle/>
          <a:p>
            <a:r>
              <a:rPr kumimoji="1" lang="en-US" altLang="ja-JP" dirty="0"/>
              <a:t>The standard (binary) BVH node has two children per node</a:t>
            </a:r>
          </a:p>
          <a:p>
            <a:r>
              <a:rPr lang="en-US" altLang="ja-JP" dirty="0"/>
              <a:t>Wide BVH node has more children (e.g. 4, 8, 16, …)</a:t>
            </a:r>
          </a:p>
          <a:p>
            <a:r>
              <a:rPr lang="en-US" altLang="ja-JP" dirty="0"/>
              <a:t>Less redundant data </a:t>
            </a:r>
          </a:p>
          <a:p>
            <a:r>
              <a:rPr lang="en-US" altLang="ja-JP" dirty="0"/>
              <a:t>Better SIMD utilization</a:t>
            </a:r>
          </a:p>
          <a:p>
            <a:pPr lvl="1"/>
            <a:r>
              <a:rPr lang="en-US" altLang="ja-JP" dirty="0"/>
              <a:t>SSE, AVX, AVX512</a:t>
            </a:r>
          </a:p>
        </p:txBody>
      </p:sp>
      <p:sp>
        <p:nvSpPr>
          <p:cNvPr id="4" name="正方形/長方形 3">
            <a:extLst>
              <a:ext uri="{FF2B5EF4-FFF2-40B4-BE49-F238E27FC236}">
                <a16:creationId xmlns:a16="http://schemas.microsoft.com/office/drawing/2014/main" id="{C2CB5222-10D0-4A84-8F07-A8C1AB10CD59}"/>
              </a:ext>
            </a:extLst>
          </p:cNvPr>
          <p:cNvSpPr/>
          <p:nvPr/>
        </p:nvSpPr>
        <p:spPr>
          <a:xfrm>
            <a:off x="1199672" y="4755637"/>
            <a:ext cx="1739438" cy="1712407"/>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5" name="正方形/長方形 4">
            <a:extLst>
              <a:ext uri="{FF2B5EF4-FFF2-40B4-BE49-F238E27FC236}">
                <a16:creationId xmlns:a16="http://schemas.microsoft.com/office/drawing/2014/main" id="{30A6CC4D-A36E-497C-B4DB-0E6B0CECD3B2}"/>
              </a:ext>
            </a:extLst>
          </p:cNvPr>
          <p:cNvSpPr/>
          <p:nvPr/>
        </p:nvSpPr>
        <p:spPr>
          <a:xfrm>
            <a:off x="1199672" y="4755637"/>
            <a:ext cx="938985" cy="856845"/>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6" name="正方形/長方形 5">
            <a:extLst>
              <a:ext uri="{FF2B5EF4-FFF2-40B4-BE49-F238E27FC236}">
                <a16:creationId xmlns:a16="http://schemas.microsoft.com/office/drawing/2014/main" id="{173C7AD8-685D-4A69-9AC2-FF5BF928811E}"/>
              </a:ext>
            </a:extLst>
          </p:cNvPr>
          <p:cNvSpPr/>
          <p:nvPr/>
        </p:nvSpPr>
        <p:spPr>
          <a:xfrm>
            <a:off x="1507284" y="5403091"/>
            <a:ext cx="1431826" cy="1064954"/>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 name="正方形/長方形 6">
            <a:extLst>
              <a:ext uri="{FF2B5EF4-FFF2-40B4-BE49-F238E27FC236}">
                <a16:creationId xmlns:a16="http://schemas.microsoft.com/office/drawing/2014/main" id="{A56B8B1A-E6AA-4016-8749-901AA2D816A2}"/>
              </a:ext>
            </a:extLst>
          </p:cNvPr>
          <p:cNvSpPr/>
          <p:nvPr/>
        </p:nvSpPr>
        <p:spPr>
          <a:xfrm>
            <a:off x="6386032" y="4749206"/>
            <a:ext cx="1739438" cy="1712407"/>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 name="正方形/長方形 8">
            <a:extLst>
              <a:ext uri="{FF2B5EF4-FFF2-40B4-BE49-F238E27FC236}">
                <a16:creationId xmlns:a16="http://schemas.microsoft.com/office/drawing/2014/main" id="{98817C61-6A11-40A2-94D1-28AA0BDB2DC8}"/>
              </a:ext>
            </a:extLst>
          </p:cNvPr>
          <p:cNvSpPr/>
          <p:nvPr/>
        </p:nvSpPr>
        <p:spPr>
          <a:xfrm>
            <a:off x="1507284" y="5904630"/>
            <a:ext cx="753800" cy="556983"/>
          </a:xfrm>
          <a:prstGeom prst="rect">
            <a:avLst/>
          </a:prstGeom>
          <a:noFill/>
          <a:ln w="63500">
            <a:solidFill>
              <a:schemeClr val="accent2">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3" name="正方形/長方形 12">
            <a:extLst>
              <a:ext uri="{FF2B5EF4-FFF2-40B4-BE49-F238E27FC236}">
                <a16:creationId xmlns:a16="http://schemas.microsoft.com/office/drawing/2014/main" id="{D189FF78-7E5C-434A-8BB7-3DC7CD6F827D}"/>
              </a:ext>
            </a:extLst>
          </p:cNvPr>
          <p:cNvSpPr/>
          <p:nvPr/>
        </p:nvSpPr>
        <p:spPr>
          <a:xfrm flipH="1" flipV="1">
            <a:off x="2446269" y="5403090"/>
            <a:ext cx="486323" cy="378134"/>
          </a:xfrm>
          <a:prstGeom prst="rect">
            <a:avLst/>
          </a:prstGeom>
          <a:noFill/>
          <a:ln w="63500">
            <a:solidFill>
              <a:schemeClr val="accent2">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4" name="正方形/長方形 13">
            <a:extLst>
              <a:ext uri="{FF2B5EF4-FFF2-40B4-BE49-F238E27FC236}">
                <a16:creationId xmlns:a16="http://schemas.microsoft.com/office/drawing/2014/main" id="{23B36818-EB65-4C34-8D1D-CD505B976D29}"/>
              </a:ext>
            </a:extLst>
          </p:cNvPr>
          <p:cNvSpPr/>
          <p:nvPr/>
        </p:nvSpPr>
        <p:spPr>
          <a:xfrm>
            <a:off x="1652334" y="4755636"/>
            <a:ext cx="486323" cy="378134"/>
          </a:xfrm>
          <a:prstGeom prst="rect">
            <a:avLst/>
          </a:prstGeom>
          <a:noFill/>
          <a:ln w="63500">
            <a:solidFill>
              <a:schemeClr val="accent1">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正方形/長方形 14">
            <a:extLst>
              <a:ext uri="{FF2B5EF4-FFF2-40B4-BE49-F238E27FC236}">
                <a16:creationId xmlns:a16="http://schemas.microsoft.com/office/drawing/2014/main" id="{E77C3C6D-0C8D-4A78-9E5C-67CC444C0E43}"/>
              </a:ext>
            </a:extLst>
          </p:cNvPr>
          <p:cNvSpPr/>
          <p:nvPr/>
        </p:nvSpPr>
        <p:spPr>
          <a:xfrm flipH="1">
            <a:off x="1199672" y="5110301"/>
            <a:ext cx="373946" cy="501539"/>
          </a:xfrm>
          <a:prstGeom prst="rect">
            <a:avLst/>
          </a:prstGeom>
          <a:noFill/>
          <a:ln w="63500">
            <a:solidFill>
              <a:schemeClr val="accent1">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6" name="正方形/長方形 15">
            <a:extLst>
              <a:ext uri="{FF2B5EF4-FFF2-40B4-BE49-F238E27FC236}">
                <a16:creationId xmlns:a16="http://schemas.microsoft.com/office/drawing/2014/main" id="{CB96023E-D729-4659-9D01-06769D52F96F}"/>
              </a:ext>
            </a:extLst>
          </p:cNvPr>
          <p:cNvSpPr/>
          <p:nvPr/>
        </p:nvSpPr>
        <p:spPr>
          <a:xfrm>
            <a:off x="6837640" y="4749206"/>
            <a:ext cx="486323" cy="37813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7" name="正方形/長方形 16">
            <a:extLst>
              <a:ext uri="{FF2B5EF4-FFF2-40B4-BE49-F238E27FC236}">
                <a16:creationId xmlns:a16="http://schemas.microsoft.com/office/drawing/2014/main" id="{BC9DBCF4-3DFC-4C20-BDDB-F6FD939EC98C}"/>
              </a:ext>
            </a:extLst>
          </p:cNvPr>
          <p:cNvSpPr/>
          <p:nvPr/>
        </p:nvSpPr>
        <p:spPr>
          <a:xfrm flipH="1">
            <a:off x="6384978" y="5103871"/>
            <a:ext cx="373946" cy="501539"/>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8" name="正方形/長方形 17">
            <a:extLst>
              <a:ext uri="{FF2B5EF4-FFF2-40B4-BE49-F238E27FC236}">
                <a16:creationId xmlns:a16="http://schemas.microsoft.com/office/drawing/2014/main" id="{C74E98FB-071D-43D0-AD47-580BBB57003F}"/>
              </a:ext>
            </a:extLst>
          </p:cNvPr>
          <p:cNvSpPr/>
          <p:nvPr/>
        </p:nvSpPr>
        <p:spPr>
          <a:xfrm>
            <a:off x="6700162" y="5901540"/>
            <a:ext cx="753800" cy="556983"/>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9" name="正方形/長方形 18">
            <a:extLst>
              <a:ext uri="{FF2B5EF4-FFF2-40B4-BE49-F238E27FC236}">
                <a16:creationId xmlns:a16="http://schemas.microsoft.com/office/drawing/2014/main" id="{886949A7-FF56-4A6B-AD1E-CFDE9CBFDEA4}"/>
              </a:ext>
            </a:extLst>
          </p:cNvPr>
          <p:cNvSpPr/>
          <p:nvPr/>
        </p:nvSpPr>
        <p:spPr>
          <a:xfrm flipH="1" flipV="1">
            <a:off x="7639147" y="5400000"/>
            <a:ext cx="486323" cy="378134"/>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0" name="楕円 19">
            <a:extLst>
              <a:ext uri="{FF2B5EF4-FFF2-40B4-BE49-F238E27FC236}">
                <a16:creationId xmlns:a16="http://schemas.microsoft.com/office/drawing/2014/main" id="{9AD61E82-3414-4B23-AA54-97485EA3B997}"/>
              </a:ext>
            </a:extLst>
          </p:cNvPr>
          <p:cNvSpPr/>
          <p:nvPr/>
        </p:nvSpPr>
        <p:spPr>
          <a:xfrm>
            <a:off x="4909204" y="5224664"/>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1" name="直線コネクタ 20">
            <a:extLst>
              <a:ext uri="{FF2B5EF4-FFF2-40B4-BE49-F238E27FC236}">
                <a16:creationId xmlns:a16="http://schemas.microsoft.com/office/drawing/2014/main" id="{512C89F0-B5E7-4151-8E64-A71ACAED2CEA}"/>
              </a:ext>
            </a:extLst>
          </p:cNvPr>
          <p:cNvCxnSpPr>
            <a:cxnSpLocks/>
            <a:stCxn id="25" idx="3"/>
            <a:endCxn id="26" idx="0"/>
          </p:cNvCxnSpPr>
          <p:nvPr/>
        </p:nvCxnSpPr>
        <p:spPr>
          <a:xfrm flipH="1">
            <a:off x="4161155" y="4749089"/>
            <a:ext cx="342195" cy="4778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CB601D27-3625-469D-8808-A76B31E0FB31}"/>
              </a:ext>
            </a:extLst>
          </p:cNvPr>
          <p:cNvCxnSpPr>
            <a:cxnSpLocks/>
            <a:stCxn id="25" idx="5"/>
            <a:endCxn id="20" idx="0"/>
          </p:cNvCxnSpPr>
          <p:nvPr/>
        </p:nvCxnSpPr>
        <p:spPr>
          <a:xfrm>
            <a:off x="4839570" y="4749089"/>
            <a:ext cx="307378" cy="47557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線コネクタ 22">
            <a:extLst>
              <a:ext uri="{FF2B5EF4-FFF2-40B4-BE49-F238E27FC236}">
                <a16:creationId xmlns:a16="http://schemas.microsoft.com/office/drawing/2014/main" id="{20FC70F5-AD68-4391-A8BD-205B65B0A503}"/>
              </a:ext>
            </a:extLst>
          </p:cNvPr>
          <p:cNvCxnSpPr>
            <a:cxnSpLocks/>
            <a:stCxn id="20" idx="3"/>
            <a:endCxn id="28" idx="0"/>
          </p:cNvCxnSpPr>
          <p:nvPr/>
        </p:nvCxnSpPr>
        <p:spPr>
          <a:xfrm>
            <a:off x="4978838" y="5630518"/>
            <a:ext cx="14421" cy="54969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7178B05B-0817-4782-85E9-88F8CFE32D65}"/>
              </a:ext>
            </a:extLst>
          </p:cNvPr>
          <p:cNvCxnSpPr>
            <a:cxnSpLocks/>
            <a:stCxn id="20" idx="5"/>
            <a:endCxn id="27" idx="0"/>
          </p:cNvCxnSpPr>
          <p:nvPr/>
        </p:nvCxnSpPr>
        <p:spPr>
          <a:xfrm>
            <a:off x="5315058" y="5630518"/>
            <a:ext cx="307378" cy="54969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0089CCE0-49E3-4E54-854F-E190DA8757D5}"/>
              </a:ext>
            </a:extLst>
          </p:cNvPr>
          <p:cNvSpPr/>
          <p:nvPr/>
        </p:nvSpPr>
        <p:spPr>
          <a:xfrm>
            <a:off x="4433716" y="434323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6" name="楕円 25">
            <a:extLst>
              <a:ext uri="{FF2B5EF4-FFF2-40B4-BE49-F238E27FC236}">
                <a16:creationId xmlns:a16="http://schemas.microsoft.com/office/drawing/2014/main" id="{A7A6F76F-0546-432D-8FB2-4AA2F98AA27D}"/>
              </a:ext>
            </a:extLst>
          </p:cNvPr>
          <p:cNvSpPr/>
          <p:nvPr/>
        </p:nvSpPr>
        <p:spPr>
          <a:xfrm>
            <a:off x="3923411" y="5226978"/>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楕円 26">
            <a:extLst>
              <a:ext uri="{FF2B5EF4-FFF2-40B4-BE49-F238E27FC236}">
                <a16:creationId xmlns:a16="http://schemas.microsoft.com/office/drawing/2014/main" id="{36E91E5C-B3E7-43D3-BB5D-FE1E07A4BDC9}"/>
              </a:ext>
            </a:extLst>
          </p:cNvPr>
          <p:cNvSpPr/>
          <p:nvPr/>
        </p:nvSpPr>
        <p:spPr>
          <a:xfrm>
            <a:off x="5384692" y="6180217"/>
            <a:ext cx="475488" cy="475488"/>
          </a:xfrm>
          <a:prstGeom prst="ellipse">
            <a:avLst/>
          </a:prstGeom>
          <a:noFill/>
          <a:ln w="6350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楕円 27">
            <a:extLst>
              <a:ext uri="{FF2B5EF4-FFF2-40B4-BE49-F238E27FC236}">
                <a16:creationId xmlns:a16="http://schemas.microsoft.com/office/drawing/2014/main" id="{BF954ECE-F6B1-4B09-B181-5680EAF21882}"/>
              </a:ext>
            </a:extLst>
          </p:cNvPr>
          <p:cNvSpPr/>
          <p:nvPr/>
        </p:nvSpPr>
        <p:spPr>
          <a:xfrm>
            <a:off x="4755515" y="6180217"/>
            <a:ext cx="475488" cy="475488"/>
          </a:xfrm>
          <a:prstGeom prst="ellipse">
            <a:avLst/>
          </a:prstGeom>
          <a:noFill/>
          <a:ln w="6350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EF2AE239-E7DC-4192-92FA-705D5C58748A}"/>
              </a:ext>
            </a:extLst>
          </p:cNvPr>
          <p:cNvSpPr/>
          <p:nvPr/>
        </p:nvSpPr>
        <p:spPr>
          <a:xfrm>
            <a:off x="4092165" y="6180217"/>
            <a:ext cx="475488" cy="475488"/>
          </a:xfrm>
          <a:prstGeom prst="ellipse">
            <a:avLst/>
          </a:prstGeom>
          <a:noFill/>
          <a:ln w="6350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0" name="直線コネクタ 29">
            <a:extLst>
              <a:ext uri="{FF2B5EF4-FFF2-40B4-BE49-F238E27FC236}">
                <a16:creationId xmlns:a16="http://schemas.microsoft.com/office/drawing/2014/main" id="{BAD5B95C-3C7C-4DF5-9359-C97434546ADC}"/>
              </a:ext>
            </a:extLst>
          </p:cNvPr>
          <p:cNvCxnSpPr>
            <a:cxnSpLocks/>
            <a:stCxn id="26" idx="5"/>
            <a:endCxn id="29" idx="0"/>
          </p:cNvCxnSpPr>
          <p:nvPr/>
        </p:nvCxnSpPr>
        <p:spPr>
          <a:xfrm>
            <a:off x="4329265" y="5632832"/>
            <a:ext cx="644" cy="54738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楕円 30">
            <a:extLst>
              <a:ext uri="{FF2B5EF4-FFF2-40B4-BE49-F238E27FC236}">
                <a16:creationId xmlns:a16="http://schemas.microsoft.com/office/drawing/2014/main" id="{367354C3-0660-4D8B-9BA5-3B8753F8F377}"/>
              </a:ext>
            </a:extLst>
          </p:cNvPr>
          <p:cNvSpPr/>
          <p:nvPr/>
        </p:nvSpPr>
        <p:spPr>
          <a:xfrm>
            <a:off x="3467499" y="6180217"/>
            <a:ext cx="475488" cy="475488"/>
          </a:xfrm>
          <a:prstGeom prst="ellipse">
            <a:avLst/>
          </a:prstGeom>
          <a:noFill/>
          <a:ln w="6350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2" name="直線コネクタ 31">
            <a:extLst>
              <a:ext uri="{FF2B5EF4-FFF2-40B4-BE49-F238E27FC236}">
                <a16:creationId xmlns:a16="http://schemas.microsoft.com/office/drawing/2014/main" id="{B4BAE8C6-24F4-41C1-95D3-A758B0FEF9AE}"/>
              </a:ext>
            </a:extLst>
          </p:cNvPr>
          <p:cNvCxnSpPr>
            <a:cxnSpLocks/>
            <a:stCxn id="26" idx="3"/>
            <a:endCxn id="31" idx="0"/>
          </p:cNvCxnSpPr>
          <p:nvPr/>
        </p:nvCxnSpPr>
        <p:spPr>
          <a:xfrm flipH="1">
            <a:off x="3705243" y="5632832"/>
            <a:ext cx="287802" cy="54738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6C8F07C5-6578-46F5-A793-A991785DF35B}"/>
              </a:ext>
            </a:extLst>
          </p:cNvPr>
          <p:cNvCxnSpPr>
            <a:cxnSpLocks/>
            <a:stCxn id="38" idx="5"/>
            <a:endCxn id="41" idx="0"/>
          </p:cNvCxnSpPr>
          <p:nvPr/>
        </p:nvCxnSpPr>
        <p:spPr>
          <a:xfrm>
            <a:off x="10048454" y="4753713"/>
            <a:ext cx="170742" cy="1426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6B33770F-C179-49BC-ABD5-ADB0843C9BA3}"/>
              </a:ext>
            </a:extLst>
          </p:cNvPr>
          <p:cNvCxnSpPr>
            <a:cxnSpLocks/>
            <a:stCxn id="38" idx="6"/>
            <a:endCxn id="40" idx="0"/>
          </p:cNvCxnSpPr>
          <p:nvPr/>
        </p:nvCxnSpPr>
        <p:spPr>
          <a:xfrm>
            <a:off x="10118088" y="4585603"/>
            <a:ext cx="730285" cy="159461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楕円 37">
            <a:extLst>
              <a:ext uri="{FF2B5EF4-FFF2-40B4-BE49-F238E27FC236}">
                <a16:creationId xmlns:a16="http://schemas.microsoft.com/office/drawing/2014/main" id="{1F7E5DDF-30C9-4772-A249-9D6EE6BA2460}"/>
              </a:ext>
            </a:extLst>
          </p:cNvPr>
          <p:cNvSpPr/>
          <p:nvPr/>
        </p:nvSpPr>
        <p:spPr>
          <a:xfrm>
            <a:off x="9642600" y="434785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40" name="楕円 39">
            <a:extLst>
              <a:ext uri="{FF2B5EF4-FFF2-40B4-BE49-F238E27FC236}">
                <a16:creationId xmlns:a16="http://schemas.microsoft.com/office/drawing/2014/main" id="{8DEFFC5D-0921-4E48-90F8-8615B3BBEADF}"/>
              </a:ext>
            </a:extLst>
          </p:cNvPr>
          <p:cNvSpPr/>
          <p:nvPr/>
        </p:nvSpPr>
        <p:spPr>
          <a:xfrm>
            <a:off x="10610629" y="6180217"/>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楕円 40">
            <a:extLst>
              <a:ext uri="{FF2B5EF4-FFF2-40B4-BE49-F238E27FC236}">
                <a16:creationId xmlns:a16="http://schemas.microsoft.com/office/drawing/2014/main" id="{2F48093F-0450-4079-97A5-D1C0BF382E13}"/>
              </a:ext>
            </a:extLst>
          </p:cNvPr>
          <p:cNvSpPr/>
          <p:nvPr/>
        </p:nvSpPr>
        <p:spPr>
          <a:xfrm>
            <a:off x="9981452" y="6180217"/>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楕円 41">
            <a:extLst>
              <a:ext uri="{FF2B5EF4-FFF2-40B4-BE49-F238E27FC236}">
                <a16:creationId xmlns:a16="http://schemas.microsoft.com/office/drawing/2014/main" id="{6641954F-8BF0-431B-B550-479D57E0EF4E}"/>
              </a:ext>
            </a:extLst>
          </p:cNvPr>
          <p:cNvSpPr/>
          <p:nvPr/>
        </p:nvSpPr>
        <p:spPr>
          <a:xfrm>
            <a:off x="9318102" y="618021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3" name="直線コネクタ 42">
            <a:extLst>
              <a:ext uri="{FF2B5EF4-FFF2-40B4-BE49-F238E27FC236}">
                <a16:creationId xmlns:a16="http://schemas.microsoft.com/office/drawing/2014/main" id="{010AC3DE-F285-480A-872A-16D23EA0D97D}"/>
              </a:ext>
            </a:extLst>
          </p:cNvPr>
          <p:cNvCxnSpPr>
            <a:cxnSpLocks/>
            <a:stCxn id="38" idx="3"/>
            <a:endCxn id="42" idx="0"/>
          </p:cNvCxnSpPr>
          <p:nvPr/>
        </p:nvCxnSpPr>
        <p:spPr>
          <a:xfrm flipH="1">
            <a:off x="9555846" y="4753713"/>
            <a:ext cx="156388" cy="1426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楕円 43">
            <a:extLst>
              <a:ext uri="{FF2B5EF4-FFF2-40B4-BE49-F238E27FC236}">
                <a16:creationId xmlns:a16="http://schemas.microsoft.com/office/drawing/2014/main" id="{32EBFD2C-59B0-4FA8-8719-518BDEC31D0C}"/>
              </a:ext>
            </a:extLst>
          </p:cNvPr>
          <p:cNvSpPr/>
          <p:nvPr/>
        </p:nvSpPr>
        <p:spPr>
          <a:xfrm>
            <a:off x="8693436" y="618021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5" name="直線コネクタ 44">
            <a:extLst>
              <a:ext uri="{FF2B5EF4-FFF2-40B4-BE49-F238E27FC236}">
                <a16:creationId xmlns:a16="http://schemas.microsoft.com/office/drawing/2014/main" id="{7FF47E95-3FE8-40F1-AF93-330A87C6C82C}"/>
              </a:ext>
            </a:extLst>
          </p:cNvPr>
          <p:cNvCxnSpPr>
            <a:cxnSpLocks/>
            <a:stCxn id="38" idx="2"/>
            <a:endCxn id="44" idx="0"/>
          </p:cNvCxnSpPr>
          <p:nvPr/>
        </p:nvCxnSpPr>
        <p:spPr>
          <a:xfrm flipH="1">
            <a:off x="8931180" y="4585603"/>
            <a:ext cx="711420" cy="159461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596634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AB1582-B253-4617-BF9A-8D1C39C47461}"/>
              </a:ext>
            </a:extLst>
          </p:cNvPr>
          <p:cNvSpPr>
            <a:spLocks noGrp="1"/>
          </p:cNvSpPr>
          <p:nvPr>
            <p:ph type="title"/>
          </p:nvPr>
        </p:nvSpPr>
        <p:spPr/>
        <p:txBody>
          <a:bodyPr/>
          <a:lstStyle/>
          <a:p>
            <a:r>
              <a:rPr kumimoji="1" lang="en-US" altLang="ja-JP" dirty="0"/>
              <a:t>Other Interesting</a:t>
            </a:r>
            <a:r>
              <a:rPr lang="ja-JP" altLang="en-US" dirty="0"/>
              <a:t> </a:t>
            </a:r>
            <a:r>
              <a:rPr lang="en-US" altLang="ja-JP" dirty="0"/>
              <a:t>Papers</a:t>
            </a:r>
            <a:endParaRPr kumimoji="1" lang="ja-JP" altLang="en-US" dirty="0"/>
          </a:p>
        </p:txBody>
      </p:sp>
      <p:sp>
        <p:nvSpPr>
          <p:cNvPr id="3" name="コンテンツ プレースホルダー 2">
            <a:extLst>
              <a:ext uri="{FF2B5EF4-FFF2-40B4-BE49-F238E27FC236}">
                <a16:creationId xmlns:a16="http://schemas.microsoft.com/office/drawing/2014/main" id="{824D484A-34AE-4921-BC3E-77B96E213B49}"/>
              </a:ext>
            </a:extLst>
          </p:cNvPr>
          <p:cNvSpPr>
            <a:spLocks noGrp="1"/>
          </p:cNvSpPr>
          <p:nvPr>
            <p:ph idx="1"/>
          </p:nvPr>
        </p:nvSpPr>
        <p:spPr/>
        <p:txBody>
          <a:bodyPr/>
          <a:lstStyle/>
          <a:p>
            <a:r>
              <a:rPr lang="en-US" altLang="ja-JP" dirty="0"/>
              <a:t>Dual-Split Trees</a:t>
            </a:r>
          </a:p>
          <a:p>
            <a:r>
              <a:rPr lang="en-US" altLang="ja-JP" dirty="0"/>
              <a:t>RTX Beyond Ray Tracing - Exploring the Use of Hardware Ray Tracing Cores for Tet-Mesh Point Location</a:t>
            </a:r>
          </a:p>
          <a:p>
            <a:r>
              <a:rPr lang="en-US" altLang="ja-JP" dirty="0"/>
              <a:t>Massively Parallel Construction of Radix Tree Forests for the Efficient Sampling of Discrete Probability Distributions</a:t>
            </a:r>
            <a:endParaRPr kumimoji="1" lang="ja-JP" altLang="en-US" dirty="0"/>
          </a:p>
        </p:txBody>
      </p:sp>
    </p:spTree>
    <p:extLst>
      <p:ext uri="{BB962C8B-B14F-4D97-AF65-F5344CB8AC3E}">
        <p14:creationId xmlns:p14="http://schemas.microsoft.com/office/powerpoint/2010/main" val="36008476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A92D387-9033-4A56-B500-C07BF7D82DE1}"/>
              </a:ext>
            </a:extLst>
          </p:cNvPr>
          <p:cNvSpPr>
            <a:spLocks noGrp="1"/>
          </p:cNvSpPr>
          <p:nvPr>
            <p:ph type="title"/>
          </p:nvPr>
        </p:nvSpPr>
        <p:spPr/>
        <p:txBody>
          <a:bodyPr/>
          <a:lstStyle/>
          <a:p>
            <a:r>
              <a:rPr lang="en-US" altLang="ja-JP" dirty="0"/>
              <a:t>Cost </a:t>
            </a:r>
            <a:r>
              <a:rPr kumimoji="1" lang="en-US" altLang="ja-JP" dirty="0"/>
              <a:t>Function</a:t>
            </a:r>
            <a:endParaRPr kumimoji="1" lang="ja-JP" altLang="en-US" dirty="0"/>
          </a:p>
        </p:txBody>
      </p:sp>
      <p:sp>
        <p:nvSpPr>
          <p:cNvPr id="3" name="コンテンツ プレースホルダー 2">
            <a:extLst>
              <a:ext uri="{FF2B5EF4-FFF2-40B4-BE49-F238E27FC236}">
                <a16:creationId xmlns:a16="http://schemas.microsoft.com/office/drawing/2014/main" id="{9C59EE59-0170-4EAA-9729-90C90AB93762}"/>
              </a:ext>
            </a:extLst>
          </p:cNvPr>
          <p:cNvSpPr>
            <a:spLocks noGrp="1"/>
          </p:cNvSpPr>
          <p:nvPr>
            <p:ph idx="1"/>
          </p:nvPr>
        </p:nvSpPr>
        <p:spPr/>
        <p:txBody>
          <a:bodyPr/>
          <a:lstStyle/>
          <a:p>
            <a:r>
              <a:rPr kumimoji="1" lang="en-US" altLang="ja-JP" dirty="0"/>
              <a:t>Cost metric directly affects ray tracing performance</a:t>
            </a:r>
          </a:p>
          <a:p>
            <a:r>
              <a:rPr kumimoji="1" lang="en-US" altLang="ja-JP" dirty="0"/>
              <a:t>Ray Tracing</a:t>
            </a:r>
          </a:p>
          <a:p>
            <a:pPr lvl="1"/>
            <a:r>
              <a:rPr kumimoji="1" lang="en-US" altLang="ja-JP" dirty="0"/>
              <a:t>Surface Area Heuristic (SAH)</a:t>
            </a:r>
          </a:p>
          <a:p>
            <a:pPr lvl="2"/>
            <a:r>
              <a:rPr kumimoji="1" lang="en-US" altLang="ja-JP" dirty="0"/>
              <a:t>Easy to compute</a:t>
            </a:r>
          </a:p>
          <a:p>
            <a:pPr lvl="1"/>
            <a:r>
              <a:rPr lang="en-US" altLang="ja-JP" dirty="0"/>
              <a:t>End Point Overlap (EPO)</a:t>
            </a:r>
          </a:p>
          <a:p>
            <a:pPr lvl="2"/>
            <a:r>
              <a:rPr lang="en-US" altLang="ja-JP" dirty="0"/>
              <a:t>More accurate</a:t>
            </a:r>
          </a:p>
          <a:p>
            <a:pPr lvl="2"/>
            <a:r>
              <a:rPr lang="en-US" altLang="ja-JP" dirty="0"/>
              <a:t>Not easy to compute on the fly</a:t>
            </a:r>
          </a:p>
          <a:p>
            <a:r>
              <a:rPr lang="en-US" altLang="ja-JP" dirty="0"/>
              <a:t>Many Lights</a:t>
            </a:r>
          </a:p>
          <a:p>
            <a:pPr lvl="1"/>
            <a:r>
              <a:rPr lang="en-US" altLang="ja-JP" dirty="0"/>
              <a:t>Surface Area Oriented Heuristic (SAOH)</a:t>
            </a:r>
          </a:p>
          <a:p>
            <a:pPr lvl="1"/>
            <a:endParaRPr kumimoji="1" lang="en-US" altLang="ja-JP" dirty="0"/>
          </a:p>
          <a:p>
            <a:endParaRPr kumimoji="1" lang="ja-JP" altLang="en-US" dirty="0"/>
          </a:p>
        </p:txBody>
      </p:sp>
    </p:spTree>
    <p:extLst>
      <p:ext uri="{BB962C8B-B14F-4D97-AF65-F5344CB8AC3E}">
        <p14:creationId xmlns:p14="http://schemas.microsoft.com/office/powerpoint/2010/main" val="2206764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0F156BD-ACF9-4D45-BFB6-AFADAEFE2959}"/>
              </a:ext>
            </a:extLst>
          </p:cNvPr>
          <p:cNvSpPr>
            <a:spLocks noGrp="1"/>
          </p:cNvSpPr>
          <p:nvPr>
            <p:ph type="title"/>
          </p:nvPr>
        </p:nvSpPr>
        <p:spPr/>
        <p:txBody>
          <a:bodyPr/>
          <a:lstStyle/>
          <a:p>
            <a:r>
              <a:rPr kumimoji="1" lang="en-US" altLang="ja-JP" dirty="0"/>
              <a:t>Cost Function</a:t>
            </a:r>
            <a:endParaRPr kumimoji="1" lang="ja-JP" altLang="en-US" dirty="0"/>
          </a:p>
        </p:txBody>
      </p:sp>
      <p:sp>
        <p:nvSpPr>
          <p:cNvPr id="3" name="コンテンツ プレースホルダー 2">
            <a:extLst>
              <a:ext uri="{FF2B5EF4-FFF2-40B4-BE49-F238E27FC236}">
                <a16:creationId xmlns:a16="http://schemas.microsoft.com/office/drawing/2014/main" id="{CF59DF82-CC37-48BF-A078-1B07474E514E}"/>
              </a:ext>
            </a:extLst>
          </p:cNvPr>
          <p:cNvSpPr>
            <a:spLocks noGrp="1"/>
          </p:cNvSpPr>
          <p:nvPr>
            <p:ph idx="1"/>
          </p:nvPr>
        </p:nvSpPr>
        <p:spPr/>
        <p:txBody>
          <a:bodyPr/>
          <a:lstStyle/>
          <a:p>
            <a:r>
              <a:rPr kumimoji="1" lang="en-US" altLang="ja-JP" dirty="0"/>
              <a:t>Sunburst chart could be useful for debugging</a:t>
            </a:r>
          </a:p>
        </p:txBody>
      </p:sp>
      <p:pic>
        <p:nvPicPr>
          <p:cNvPr id="7" name="図 6">
            <a:extLst>
              <a:ext uri="{FF2B5EF4-FFF2-40B4-BE49-F238E27FC236}">
                <a16:creationId xmlns:a16="http://schemas.microsoft.com/office/drawing/2014/main" id="{D6218695-474B-4BDF-AAAA-458A3AD576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794000"/>
            <a:ext cx="12192000" cy="4064000"/>
          </a:xfrm>
          <a:prstGeom prst="rect">
            <a:avLst/>
          </a:prstGeom>
        </p:spPr>
      </p:pic>
    </p:spTree>
    <p:extLst>
      <p:ext uri="{BB962C8B-B14F-4D97-AF65-F5344CB8AC3E}">
        <p14:creationId xmlns:p14="http://schemas.microsoft.com/office/powerpoint/2010/main" val="23216996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lang="en-US" altLang="ja-JP" dirty="0"/>
              <a:t>Construction</a:t>
            </a:r>
            <a:endParaRPr kumimoji="1" lang="ja-JP" altLang="en-US" dirty="0"/>
          </a:p>
        </p:txBody>
      </p:sp>
      <p:sp>
        <p:nvSpPr>
          <p:cNvPr id="4" name="テキスト プレースホルダー 3">
            <a:extLst>
              <a:ext uri="{FF2B5EF4-FFF2-40B4-BE49-F238E27FC236}">
                <a16:creationId xmlns:a16="http://schemas.microsoft.com/office/drawing/2014/main" id="{4EEFE3B0-4D6F-4E2F-845D-3807499A02C5}"/>
              </a:ext>
            </a:extLst>
          </p:cNvPr>
          <p:cNvSpPr>
            <a:spLocks noGrp="1"/>
          </p:cNvSpPr>
          <p:nvPr>
            <p:ph type="body" idx="1"/>
          </p:nvPr>
        </p:nvSpPr>
        <p:spPr/>
        <p:txBody>
          <a:bodyPr/>
          <a:lstStyle/>
          <a:p>
            <a:r>
              <a:rPr kumimoji="1" lang="en-US" altLang="ja-JP" dirty="0"/>
              <a:t>Top-down (divisive)</a:t>
            </a:r>
          </a:p>
          <a:p>
            <a:r>
              <a:rPr lang="en-US" altLang="ja-JP" dirty="0"/>
              <a:t>Bottom-up (agglomerative)</a:t>
            </a:r>
          </a:p>
          <a:p>
            <a:r>
              <a:rPr kumimoji="1" lang="en-US" altLang="ja-JP" dirty="0"/>
              <a:t>Hybrid (e.g. LBVH + Restructuring)</a:t>
            </a:r>
            <a:endParaRPr kumimoji="1" lang="ja-JP" altLang="en-US" dirty="0"/>
          </a:p>
        </p:txBody>
      </p:sp>
    </p:spTree>
    <p:extLst>
      <p:ext uri="{BB962C8B-B14F-4D97-AF65-F5344CB8AC3E}">
        <p14:creationId xmlns:p14="http://schemas.microsoft.com/office/powerpoint/2010/main" val="11923174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a:xfrm>
            <a:off x="862264" y="1837657"/>
            <a:ext cx="10515600" cy="4351338"/>
          </a:xfrm>
        </p:spPr>
        <p:txBody>
          <a:bodyPr>
            <a:normAutofit/>
          </a:bodyPr>
          <a:lstStyle/>
          <a:p>
            <a:r>
              <a:rPr kumimoji="1" lang="en-US" altLang="ja-JP" dirty="0"/>
              <a:t>Recursively divide groups into subgroups</a:t>
            </a:r>
          </a:p>
          <a:p>
            <a:r>
              <a:rPr kumimoji="1" lang="en-US" altLang="ja-JP" dirty="0"/>
              <a:t>Leads to high quality trees</a:t>
            </a:r>
          </a:p>
          <a:p>
            <a:r>
              <a:rPr lang="en-US" altLang="ja-JP" dirty="0"/>
              <a:t>Two common methods</a:t>
            </a:r>
          </a:p>
          <a:p>
            <a:pPr lvl="1"/>
            <a:r>
              <a:rPr lang="en-US" altLang="ja-JP" dirty="0"/>
              <a:t>Binning</a:t>
            </a:r>
          </a:p>
          <a:p>
            <a:pPr lvl="1"/>
            <a:r>
              <a:rPr kumimoji="1" lang="en-US" altLang="ja-JP" dirty="0"/>
              <a:t>Full</a:t>
            </a:r>
            <a:r>
              <a:rPr kumimoji="1" lang="ja-JP" altLang="en-US" dirty="0"/>
              <a:t> </a:t>
            </a:r>
            <a:r>
              <a:rPr kumimoji="1" lang="en-US" altLang="ja-JP" dirty="0"/>
              <a:t>Sweep</a:t>
            </a:r>
          </a:p>
          <a:p>
            <a:r>
              <a:rPr kumimoji="1" lang="en-US" altLang="ja-JP" dirty="0"/>
              <a:t>Object partitioning vs spa</a:t>
            </a:r>
            <a:r>
              <a:rPr lang="en-US" altLang="ja-JP" dirty="0"/>
              <a:t>tial partitioning</a:t>
            </a:r>
            <a:endParaRPr kumimoji="1" lang="en-US" altLang="ja-JP" dirty="0"/>
          </a:p>
          <a:p>
            <a:endParaRPr kumimoji="1" lang="en-US" altLang="ja-JP" dirty="0"/>
          </a:p>
        </p:txBody>
      </p:sp>
    </p:spTree>
    <p:extLst>
      <p:ext uri="{BB962C8B-B14F-4D97-AF65-F5344CB8AC3E}">
        <p14:creationId xmlns:p14="http://schemas.microsoft.com/office/powerpoint/2010/main" val="3203808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a:xfrm>
            <a:off x="862264" y="1837657"/>
            <a:ext cx="10515600" cy="4351338"/>
          </a:xfrm>
        </p:spPr>
        <p:txBody>
          <a:bodyPr>
            <a:normAutofit/>
          </a:bodyPr>
          <a:lstStyle/>
          <a:p>
            <a:r>
              <a:rPr lang="en-US" altLang="ja-JP" dirty="0"/>
              <a:t>P</a:t>
            </a:r>
            <a:r>
              <a:rPr kumimoji="1" lang="en-US" altLang="ja-JP" dirty="0"/>
              <a:t>arallel construction</a:t>
            </a:r>
          </a:p>
          <a:p>
            <a:pPr lvl="1"/>
            <a:r>
              <a:rPr kumimoji="1" lang="en-US" altLang="ja-JP" dirty="0"/>
              <a:t>Per </a:t>
            </a:r>
            <a:r>
              <a:rPr lang="en-US" altLang="ja-JP" dirty="0"/>
              <a:t>primitive at top level nodes</a:t>
            </a:r>
            <a:endParaRPr kumimoji="1" lang="en-US" altLang="ja-JP" dirty="0"/>
          </a:p>
          <a:p>
            <a:pPr lvl="2"/>
            <a:r>
              <a:rPr kumimoji="1" lang="en-US" altLang="ja-JP" dirty="0"/>
              <a:t>Parallelized binning and partition</a:t>
            </a:r>
          </a:p>
          <a:p>
            <a:pPr lvl="2"/>
            <a:r>
              <a:rPr lang="fr-FR" altLang="ja-JP" dirty="0"/>
              <a:t>Divide and conquer algorithm</a:t>
            </a:r>
          </a:p>
          <a:p>
            <a:pPr lvl="2"/>
            <a:r>
              <a:rPr lang="en-US" altLang="ja-JP" dirty="0"/>
              <a:t>std::execution::par</a:t>
            </a:r>
          </a:p>
          <a:p>
            <a:pPr lvl="1"/>
            <a:r>
              <a:rPr lang="en-US" altLang="ja-JP" dirty="0"/>
              <a:t>Per subtree at deep level nodes</a:t>
            </a:r>
          </a:p>
          <a:p>
            <a:r>
              <a:rPr kumimoji="1" lang="en-US" altLang="ja-JP" dirty="0"/>
              <a:t>Simple t</a:t>
            </a:r>
            <a:r>
              <a:rPr lang="en-US" altLang="ja-JP" dirty="0"/>
              <a:t>ask manager example</a:t>
            </a:r>
          </a:p>
          <a:p>
            <a:pPr lvl="1"/>
            <a:r>
              <a:rPr lang="en-US" altLang="ja-JP" dirty="0">
                <a:hlinkClick r:id="rId3"/>
              </a:rPr>
              <a:t>https://github.com/shinjiogaki/bvh/blob/master/taskqueue.cpp</a:t>
            </a:r>
            <a:endParaRPr lang="en-US" altLang="ja-JP" dirty="0"/>
          </a:p>
        </p:txBody>
      </p:sp>
    </p:spTree>
    <p:extLst>
      <p:ext uri="{BB962C8B-B14F-4D97-AF65-F5344CB8AC3E}">
        <p14:creationId xmlns:p14="http://schemas.microsoft.com/office/powerpoint/2010/main" val="9312992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p:txBody>
          <a:bodyPr/>
          <a:lstStyle/>
          <a:p>
            <a:r>
              <a:rPr lang="en-US" altLang="ja-JP" dirty="0"/>
              <a:t>Approximation of full sweep but fast</a:t>
            </a:r>
            <a:r>
              <a:rPr lang="ja-JP" altLang="en-US" dirty="0"/>
              <a:t> </a:t>
            </a:r>
            <a:r>
              <a:rPr lang="en-US" altLang="ja-JP" dirty="0"/>
              <a:t>and</a:t>
            </a:r>
            <a:r>
              <a:rPr lang="ja-JP" altLang="en-US" dirty="0"/>
              <a:t> </a:t>
            </a:r>
            <a:r>
              <a:rPr lang="en-US" altLang="ja-JP" dirty="0"/>
              <a:t>accurate</a:t>
            </a:r>
            <a:r>
              <a:rPr lang="ja-JP" altLang="en-US" dirty="0"/>
              <a:t> </a:t>
            </a:r>
            <a:r>
              <a:rPr lang="en-US" altLang="ja-JP" dirty="0"/>
              <a:t>enough</a:t>
            </a:r>
          </a:p>
          <a:p>
            <a:endParaRPr kumimoji="1" lang="en-US" altLang="ja-JP" dirty="0"/>
          </a:p>
        </p:txBody>
      </p:sp>
    </p:spTree>
    <p:extLst>
      <p:ext uri="{BB962C8B-B14F-4D97-AF65-F5344CB8AC3E}">
        <p14:creationId xmlns:p14="http://schemas.microsoft.com/office/powerpoint/2010/main" val="3185799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611420-2998-4BA0-982E-786B65060985}"/>
              </a:ext>
            </a:extLst>
          </p:cNvPr>
          <p:cNvSpPr>
            <a:spLocks noGrp="1"/>
          </p:cNvSpPr>
          <p:nvPr>
            <p:ph type="title"/>
          </p:nvPr>
        </p:nvSpPr>
        <p:spPr/>
        <p:txBody>
          <a:bodyPr/>
          <a:lstStyle/>
          <a:p>
            <a:r>
              <a:rPr lang="en-US" altLang="ja-JP" dirty="0"/>
              <a:t>Construction: Top-down</a:t>
            </a:r>
            <a:r>
              <a:rPr lang="ja-JP" altLang="en-US" dirty="0"/>
              <a:t> </a:t>
            </a:r>
            <a:r>
              <a:rPr lang="en-US" altLang="ja-JP" dirty="0"/>
              <a:t>-</a:t>
            </a:r>
            <a:r>
              <a:rPr lang="ja-JP" altLang="en-US" dirty="0"/>
              <a:t> </a:t>
            </a:r>
            <a:r>
              <a:rPr lang="en-US" altLang="ja-JP" dirty="0"/>
              <a:t>Binning</a:t>
            </a:r>
            <a:endParaRPr kumimoji="1" lang="ja-JP" altLang="en-US" dirty="0"/>
          </a:p>
        </p:txBody>
      </p:sp>
      <p:sp>
        <p:nvSpPr>
          <p:cNvPr id="4" name="二等辺三角形 3">
            <a:extLst>
              <a:ext uri="{FF2B5EF4-FFF2-40B4-BE49-F238E27FC236}">
                <a16:creationId xmlns:a16="http://schemas.microsoft.com/office/drawing/2014/main" id="{5093DCAA-E851-42C8-8394-6193AC72DA54}"/>
              </a:ext>
            </a:extLst>
          </p:cNvPr>
          <p:cNvSpPr/>
          <p:nvPr/>
        </p:nvSpPr>
        <p:spPr>
          <a:xfrm>
            <a:off x="1595149" y="3109169"/>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BB1F3819-E0C4-41BC-B446-CA4976843C28}"/>
              </a:ext>
            </a:extLst>
          </p:cNvPr>
          <p:cNvSpPr/>
          <p:nvPr/>
        </p:nvSpPr>
        <p:spPr>
          <a:xfrm>
            <a:off x="2170502" y="3458490"/>
            <a:ext cx="180000" cy="1800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二等辺三角形 5">
            <a:extLst>
              <a:ext uri="{FF2B5EF4-FFF2-40B4-BE49-F238E27FC236}">
                <a16:creationId xmlns:a16="http://schemas.microsoft.com/office/drawing/2014/main" id="{D7C413D9-A6EB-4DD4-A55B-8985583C2CCF}"/>
              </a:ext>
            </a:extLst>
          </p:cNvPr>
          <p:cNvSpPr/>
          <p:nvPr/>
        </p:nvSpPr>
        <p:spPr>
          <a:xfrm rot="2333681">
            <a:off x="3257277" y="3109169"/>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964F75AA-A8E8-4868-A99E-44EBFF8FDEB7}"/>
              </a:ext>
            </a:extLst>
          </p:cNvPr>
          <p:cNvSpPr/>
          <p:nvPr/>
        </p:nvSpPr>
        <p:spPr>
          <a:xfrm rot="2333681">
            <a:off x="3832630" y="3458490"/>
            <a:ext cx="180000" cy="1800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二等辺三角形 7">
            <a:extLst>
              <a:ext uri="{FF2B5EF4-FFF2-40B4-BE49-F238E27FC236}">
                <a16:creationId xmlns:a16="http://schemas.microsoft.com/office/drawing/2014/main" id="{81CD117C-967E-486B-9EB5-C63A19B51001}"/>
              </a:ext>
            </a:extLst>
          </p:cNvPr>
          <p:cNvSpPr/>
          <p:nvPr/>
        </p:nvSpPr>
        <p:spPr>
          <a:xfrm rot="20753914">
            <a:off x="4293204" y="4284715"/>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a:extLst>
              <a:ext uri="{FF2B5EF4-FFF2-40B4-BE49-F238E27FC236}">
                <a16:creationId xmlns:a16="http://schemas.microsoft.com/office/drawing/2014/main" id="{90225AAD-C82A-4A29-A63D-0312612D02EF}"/>
              </a:ext>
            </a:extLst>
          </p:cNvPr>
          <p:cNvSpPr/>
          <p:nvPr/>
        </p:nvSpPr>
        <p:spPr>
          <a:xfrm rot="20753914">
            <a:off x="4868557" y="4634036"/>
            <a:ext cx="180000" cy="180000"/>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二等辺三角形 9">
            <a:extLst>
              <a:ext uri="{FF2B5EF4-FFF2-40B4-BE49-F238E27FC236}">
                <a16:creationId xmlns:a16="http://schemas.microsoft.com/office/drawing/2014/main" id="{21B0A47F-C3A7-4C9B-B915-6442D464BEA0}"/>
              </a:ext>
            </a:extLst>
          </p:cNvPr>
          <p:cNvSpPr/>
          <p:nvPr/>
        </p:nvSpPr>
        <p:spPr>
          <a:xfrm rot="4974640">
            <a:off x="7701083" y="3719186"/>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楕円 10">
            <a:extLst>
              <a:ext uri="{FF2B5EF4-FFF2-40B4-BE49-F238E27FC236}">
                <a16:creationId xmlns:a16="http://schemas.microsoft.com/office/drawing/2014/main" id="{805E1EEF-8626-4EC9-AC13-BDC9D5DF0913}"/>
              </a:ext>
            </a:extLst>
          </p:cNvPr>
          <p:cNvSpPr/>
          <p:nvPr/>
        </p:nvSpPr>
        <p:spPr>
          <a:xfrm rot="4974640">
            <a:off x="8276436" y="4068507"/>
            <a:ext cx="180000" cy="180000"/>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二等辺三角形 11">
            <a:extLst>
              <a:ext uri="{FF2B5EF4-FFF2-40B4-BE49-F238E27FC236}">
                <a16:creationId xmlns:a16="http://schemas.microsoft.com/office/drawing/2014/main" id="{A39800BE-1CFD-43C6-9850-31AA2BE0337C}"/>
              </a:ext>
            </a:extLst>
          </p:cNvPr>
          <p:cNvSpPr/>
          <p:nvPr/>
        </p:nvSpPr>
        <p:spPr>
          <a:xfrm rot="1982493">
            <a:off x="6592582" y="2616729"/>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楕円 12">
            <a:extLst>
              <a:ext uri="{FF2B5EF4-FFF2-40B4-BE49-F238E27FC236}">
                <a16:creationId xmlns:a16="http://schemas.microsoft.com/office/drawing/2014/main" id="{889F91C1-EBDF-4DB1-83EF-1DF588E7A3F0}"/>
              </a:ext>
            </a:extLst>
          </p:cNvPr>
          <p:cNvSpPr/>
          <p:nvPr/>
        </p:nvSpPr>
        <p:spPr>
          <a:xfrm rot="1982493">
            <a:off x="7167935" y="2966050"/>
            <a:ext cx="180000" cy="180000"/>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405D09BB-8E43-41F4-BE54-33D2E265A1F6}"/>
              </a:ext>
            </a:extLst>
          </p:cNvPr>
          <p:cNvSpPr/>
          <p:nvPr/>
        </p:nvSpPr>
        <p:spPr>
          <a:xfrm>
            <a:off x="8413778" y="486729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E7C6EE2C-0F4C-4DB8-A02B-001E70B4F4D7}"/>
              </a:ext>
            </a:extLst>
          </p:cNvPr>
          <p:cNvSpPr/>
          <p:nvPr/>
        </p:nvSpPr>
        <p:spPr>
          <a:xfrm>
            <a:off x="8989131" y="5216613"/>
            <a:ext cx="180000" cy="180000"/>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二等辺三角形 15">
            <a:extLst>
              <a:ext uri="{FF2B5EF4-FFF2-40B4-BE49-F238E27FC236}">
                <a16:creationId xmlns:a16="http://schemas.microsoft.com/office/drawing/2014/main" id="{63707D49-FBF7-4CF6-A258-39F65FC5A0E5}"/>
              </a:ext>
            </a:extLst>
          </p:cNvPr>
          <p:cNvSpPr/>
          <p:nvPr/>
        </p:nvSpPr>
        <p:spPr>
          <a:xfrm rot="5642657">
            <a:off x="9793684" y="3488529"/>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D4C1D97F-E09C-43F7-9CC0-50EBA55D26FE}"/>
              </a:ext>
            </a:extLst>
          </p:cNvPr>
          <p:cNvSpPr/>
          <p:nvPr/>
        </p:nvSpPr>
        <p:spPr>
          <a:xfrm rot="5642657">
            <a:off x="10294494" y="3790586"/>
            <a:ext cx="180000" cy="180000"/>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正方形/長方形 17">
            <a:extLst>
              <a:ext uri="{FF2B5EF4-FFF2-40B4-BE49-F238E27FC236}">
                <a16:creationId xmlns:a16="http://schemas.microsoft.com/office/drawing/2014/main" id="{1DD79BF2-0DE6-4751-A364-8D3A9129D24A}"/>
              </a:ext>
            </a:extLst>
          </p:cNvPr>
          <p:cNvSpPr/>
          <p:nvPr/>
        </p:nvSpPr>
        <p:spPr>
          <a:xfrm>
            <a:off x="1512073" y="3025517"/>
            <a:ext cx="4320664" cy="2203195"/>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正方形/長方形 18">
            <a:extLst>
              <a:ext uri="{FF2B5EF4-FFF2-40B4-BE49-F238E27FC236}">
                <a16:creationId xmlns:a16="http://schemas.microsoft.com/office/drawing/2014/main" id="{CD512875-C499-4715-A5B6-A77A256E7F2C}"/>
              </a:ext>
            </a:extLst>
          </p:cNvPr>
          <p:cNvSpPr/>
          <p:nvPr/>
        </p:nvSpPr>
        <p:spPr>
          <a:xfrm>
            <a:off x="6406489" y="2592881"/>
            <a:ext cx="4478064" cy="3043157"/>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正方形/長方形 19">
            <a:extLst>
              <a:ext uri="{FF2B5EF4-FFF2-40B4-BE49-F238E27FC236}">
                <a16:creationId xmlns:a16="http://schemas.microsoft.com/office/drawing/2014/main" id="{F694200B-E023-4565-BFBD-BC7D2193354A}"/>
              </a:ext>
            </a:extLst>
          </p:cNvPr>
          <p:cNvSpPr/>
          <p:nvPr/>
        </p:nvSpPr>
        <p:spPr>
          <a:xfrm>
            <a:off x="2170502" y="3402462"/>
            <a:ext cx="2923114" cy="1430790"/>
          </a:xfrm>
          <a:prstGeom prst="rect">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正方形/長方形 20">
            <a:extLst>
              <a:ext uri="{FF2B5EF4-FFF2-40B4-BE49-F238E27FC236}">
                <a16:creationId xmlns:a16="http://schemas.microsoft.com/office/drawing/2014/main" id="{47F01A4E-AA6C-4DF5-BF7B-18BCEE36F42A}"/>
              </a:ext>
            </a:extLst>
          </p:cNvPr>
          <p:cNvSpPr/>
          <p:nvPr/>
        </p:nvSpPr>
        <p:spPr>
          <a:xfrm>
            <a:off x="7133417" y="2931532"/>
            <a:ext cx="3343972" cy="2465082"/>
          </a:xfrm>
          <a:prstGeom prst="rect">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66F2B43C-067C-4B5E-8239-955BE4F2450F}"/>
              </a:ext>
            </a:extLst>
          </p:cNvPr>
          <p:cNvSpPr/>
          <p:nvPr/>
        </p:nvSpPr>
        <p:spPr>
          <a:xfrm>
            <a:off x="675302" y="5733035"/>
            <a:ext cx="360000" cy="360000"/>
          </a:xfrm>
          <a:prstGeom prst="rect">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3" name="正方形/長方形 22">
            <a:extLst>
              <a:ext uri="{FF2B5EF4-FFF2-40B4-BE49-F238E27FC236}">
                <a16:creationId xmlns:a16="http://schemas.microsoft.com/office/drawing/2014/main" id="{D288143E-7B13-42C1-8D2A-27E10A393862}"/>
              </a:ext>
            </a:extLst>
          </p:cNvPr>
          <p:cNvSpPr/>
          <p:nvPr/>
        </p:nvSpPr>
        <p:spPr>
          <a:xfrm>
            <a:off x="1182694" y="5723703"/>
            <a:ext cx="360000" cy="360000"/>
          </a:xfrm>
          <a:prstGeom prst="rect">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a:extLst>
              <a:ext uri="{FF2B5EF4-FFF2-40B4-BE49-F238E27FC236}">
                <a16:creationId xmlns:a16="http://schemas.microsoft.com/office/drawing/2014/main" id="{D5363594-8807-4328-8B74-E37AD7032687}"/>
              </a:ext>
            </a:extLst>
          </p:cNvPr>
          <p:cNvSpPr/>
          <p:nvPr/>
        </p:nvSpPr>
        <p:spPr>
          <a:xfrm>
            <a:off x="1538167" y="5748818"/>
            <a:ext cx="1744965" cy="369332"/>
          </a:xfrm>
          <a:prstGeom prst="rect">
            <a:avLst/>
          </a:prstGeom>
        </p:spPr>
        <p:txBody>
          <a:bodyPr wrap="none">
            <a:spAutoFit/>
          </a:bodyPr>
          <a:lstStyle/>
          <a:p>
            <a:r>
              <a:rPr kumimoji="1" lang="en-US" altLang="ja-JP" dirty="0"/>
              <a:t>Centroid bounds</a:t>
            </a:r>
            <a:endParaRPr lang="ja-JP" altLang="en-US" dirty="0"/>
          </a:p>
        </p:txBody>
      </p:sp>
      <p:sp>
        <p:nvSpPr>
          <p:cNvPr id="27" name="正方形/長方形 26">
            <a:extLst>
              <a:ext uri="{FF2B5EF4-FFF2-40B4-BE49-F238E27FC236}">
                <a16:creationId xmlns:a16="http://schemas.microsoft.com/office/drawing/2014/main" id="{B853F136-C31E-4C47-AE4F-0B30E9A1BDD5}"/>
              </a:ext>
            </a:extLst>
          </p:cNvPr>
          <p:cNvSpPr/>
          <p:nvPr/>
        </p:nvSpPr>
        <p:spPr>
          <a:xfrm>
            <a:off x="675302" y="6292544"/>
            <a:ext cx="360000" cy="360000"/>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正方形/長方形 27">
            <a:extLst>
              <a:ext uri="{FF2B5EF4-FFF2-40B4-BE49-F238E27FC236}">
                <a16:creationId xmlns:a16="http://schemas.microsoft.com/office/drawing/2014/main" id="{60FC24AC-313B-4D66-85C8-6E036D9280C2}"/>
              </a:ext>
            </a:extLst>
          </p:cNvPr>
          <p:cNvSpPr/>
          <p:nvPr/>
        </p:nvSpPr>
        <p:spPr>
          <a:xfrm>
            <a:off x="1178167" y="6292544"/>
            <a:ext cx="360000" cy="360000"/>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9" name="正方形/長方形 28">
            <a:extLst>
              <a:ext uri="{FF2B5EF4-FFF2-40B4-BE49-F238E27FC236}">
                <a16:creationId xmlns:a16="http://schemas.microsoft.com/office/drawing/2014/main" id="{16AE1A1C-3505-4757-A670-EB33DE940786}"/>
              </a:ext>
            </a:extLst>
          </p:cNvPr>
          <p:cNvSpPr/>
          <p:nvPr/>
        </p:nvSpPr>
        <p:spPr>
          <a:xfrm>
            <a:off x="1538167" y="6308209"/>
            <a:ext cx="1671291" cy="369332"/>
          </a:xfrm>
          <a:prstGeom prst="rect">
            <a:avLst/>
          </a:prstGeom>
        </p:spPr>
        <p:txBody>
          <a:bodyPr wrap="none">
            <a:spAutoFit/>
          </a:bodyPr>
          <a:lstStyle/>
          <a:p>
            <a:r>
              <a:rPr kumimoji="1" lang="en-US" altLang="ja-JP" dirty="0"/>
              <a:t>Bounding boxes</a:t>
            </a:r>
            <a:endParaRPr lang="ja-JP" altLang="en-US" dirty="0"/>
          </a:p>
        </p:txBody>
      </p:sp>
      <p:sp>
        <p:nvSpPr>
          <p:cNvPr id="30" name="コンテンツ プレースホルダー 2">
            <a:extLst>
              <a:ext uri="{FF2B5EF4-FFF2-40B4-BE49-F238E27FC236}">
                <a16:creationId xmlns:a16="http://schemas.microsoft.com/office/drawing/2014/main" id="{5E4D4EBE-C2A8-4C5A-B9EF-E94E2BB3D262}"/>
              </a:ext>
            </a:extLst>
          </p:cNvPr>
          <p:cNvSpPr>
            <a:spLocks noGrp="1"/>
          </p:cNvSpPr>
          <p:nvPr>
            <p:ph idx="1"/>
          </p:nvPr>
        </p:nvSpPr>
        <p:spPr>
          <a:xfrm>
            <a:off x="838200" y="1825625"/>
            <a:ext cx="10515600" cy="4351338"/>
          </a:xfrm>
        </p:spPr>
        <p:txBody>
          <a:bodyPr/>
          <a:lstStyle/>
          <a:p>
            <a:r>
              <a:rPr kumimoji="1" lang="en-US" altLang="ja-JP" dirty="0"/>
              <a:t>Divide</a:t>
            </a:r>
            <a:r>
              <a:rPr kumimoji="1" lang="ja-JP" altLang="en-US" dirty="0"/>
              <a:t> </a:t>
            </a:r>
            <a:r>
              <a:rPr kumimoji="1" lang="en-US" altLang="ja-JP" dirty="0"/>
              <a:t>centroid</a:t>
            </a:r>
            <a:r>
              <a:rPr kumimoji="1" lang="ja-JP" altLang="en-US" dirty="0"/>
              <a:t> </a:t>
            </a:r>
            <a:r>
              <a:rPr kumimoji="1" lang="en-US" altLang="ja-JP" dirty="0"/>
              <a:t>bound into e.g. 8, 16</a:t>
            </a:r>
          </a:p>
        </p:txBody>
      </p:sp>
    </p:spTree>
    <p:extLst>
      <p:ext uri="{BB962C8B-B14F-4D97-AF65-F5344CB8AC3E}">
        <p14:creationId xmlns:p14="http://schemas.microsoft.com/office/powerpoint/2010/main" val="31747976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0</a:t>
            </a:r>
            <a:endParaRPr kumimoji="1" lang="ja-JP" altLang="en-US" sz="3200" dirty="0"/>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0</a:t>
            </a:r>
            <a:endParaRPr kumimoji="1" lang="ja-JP" altLang="en-US" sz="3200" dirty="0"/>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0</a:t>
            </a:r>
            <a:endParaRPr kumimoji="1" lang="ja-JP" altLang="en-US" sz="3200" dirty="0"/>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sz="3200" dirty="0"/>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B3303100-8F7A-4686-9C2E-C064267B4DEF}"/>
              </a:ext>
            </a:extLst>
          </p:cNvPr>
          <p:cNvCxnSpPr>
            <a:cxnSpLocks/>
          </p:cNvCxnSpPr>
          <p:nvPr/>
        </p:nvCxnSpPr>
        <p:spPr>
          <a:xfrm>
            <a:off x="4807019" y="4222493"/>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直線コネクタ 32">
            <a:extLst>
              <a:ext uri="{FF2B5EF4-FFF2-40B4-BE49-F238E27FC236}">
                <a16:creationId xmlns:a16="http://schemas.microsoft.com/office/drawing/2014/main" id="{2A114619-B3B0-4013-A6A1-AB66DC8A108B}"/>
              </a:ext>
            </a:extLst>
          </p:cNvPr>
          <p:cNvCxnSpPr>
            <a:cxnSpLocks/>
          </p:cNvCxnSpPr>
          <p:nvPr/>
        </p:nvCxnSpPr>
        <p:spPr>
          <a:xfrm flipH="1">
            <a:off x="6887194" y="4198739"/>
            <a:ext cx="28218"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2ACB3C62-A58E-440D-AE1F-2A90A7544DBC}"/>
              </a:ext>
            </a:extLst>
          </p:cNvPr>
          <p:cNvCxnSpPr/>
          <p:nvPr/>
        </p:nvCxnSpPr>
        <p:spPr>
          <a:xfrm>
            <a:off x="5228101" y="4222493"/>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077B4798-E1F2-45C1-882E-276F5AAF77E3}"/>
              </a:ext>
            </a:extLst>
          </p:cNvPr>
          <p:cNvCxnSpPr>
            <a:cxnSpLocks/>
            <a:stCxn id="49" idx="0"/>
            <a:endCxn id="49" idx="2"/>
          </p:cNvCxnSpPr>
          <p:nvPr/>
        </p:nvCxnSpPr>
        <p:spPr>
          <a:xfrm>
            <a:off x="6043537" y="4198739"/>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D9834DB8-91AF-4263-B04A-2E24B309262E}"/>
              </a:ext>
            </a:extLst>
          </p:cNvPr>
          <p:cNvCxnSpPr/>
          <p:nvPr/>
        </p:nvCxnSpPr>
        <p:spPr>
          <a:xfrm>
            <a:off x="5632410" y="4183018"/>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54033351-E8D6-47B1-9E8F-BF83FE886D6C}"/>
              </a:ext>
            </a:extLst>
          </p:cNvPr>
          <p:cNvCxnSpPr/>
          <p:nvPr/>
        </p:nvCxnSpPr>
        <p:spPr>
          <a:xfrm>
            <a:off x="6501104" y="4174144"/>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2E959765-A9A5-4766-BA6D-05830B75DDA6}"/>
              </a:ext>
            </a:extLst>
          </p:cNvPr>
          <p:cNvCxnSpPr/>
          <p:nvPr/>
        </p:nvCxnSpPr>
        <p:spPr>
          <a:xfrm>
            <a:off x="7298496" y="4222493"/>
            <a:ext cx="0" cy="1954471"/>
          </a:xfrm>
          <a:prstGeom prst="line">
            <a:avLst/>
          </a:prstGeom>
          <a:ln w="63500">
            <a:solidFill>
              <a:srgbClr val="00B050">
                <a:alpha val="50000"/>
              </a:srgb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77605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右大かっこ 2">
            <a:extLst>
              <a:ext uri="{FF2B5EF4-FFF2-40B4-BE49-F238E27FC236}">
                <a16:creationId xmlns:a16="http://schemas.microsoft.com/office/drawing/2014/main" id="{9674083E-A7A6-47E7-A31D-B47EED1E226D}"/>
              </a:ext>
            </a:extLst>
          </p:cNvPr>
          <p:cNvSpPr/>
          <p:nvPr/>
        </p:nvSpPr>
        <p:spPr>
          <a:xfrm>
            <a:off x="2409147" y="1596044"/>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121BFC63-5D96-4788-95BF-180DC8B1CD21}"/>
              </a:ext>
            </a:extLst>
          </p:cNvPr>
          <p:cNvSpPr/>
          <p:nvPr/>
        </p:nvSpPr>
        <p:spPr>
          <a:xfrm>
            <a:off x="3778624" y="4329953"/>
            <a:ext cx="1536291" cy="821637"/>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182144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68E65AAB-890F-47AB-A860-93924F8F27F2}"/>
              </a:ext>
            </a:extLst>
          </p:cNvPr>
          <p:cNvSpPr>
            <a:spLocks noGrp="1"/>
          </p:cNvSpPr>
          <p:nvPr>
            <p:ph type="ctrTitle"/>
          </p:nvPr>
        </p:nvSpPr>
        <p:spPr/>
        <p:txBody>
          <a:bodyPr>
            <a:normAutofit/>
          </a:bodyPr>
          <a:lstStyle/>
          <a:p>
            <a:r>
              <a:rPr lang="en-US" altLang="ja-JP" sz="4000" strike="sngStrike"/>
              <a:t>Acceleration Data Structures for Ray Tracing</a:t>
            </a:r>
            <a:br>
              <a:rPr lang="en-US" altLang="ja-JP" sz="4000" strike="sngStrike"/>
            </a:br>
            <a:r>
              <a:rPr lang="en-US" altLang="ja-JP" sz="4000"/>
              <a:t>Bounding Volume Hierarchy</a:t>
            </a:r>
            <a:endParaRPr kumimoji="1" lang="ja-JP" altLang="en-US" sz="4000" dirty="0"/>
          </a:p>
        </p:txBody>
      </p:sp>
      <p:sp>
        <p:nvSpPr>
          <p:cNvPr id="5" name="字幕 4">
            <a:extLst>
              <a:ext uri="{FF2B5EF4-FFF2-40B4-BE49-F238E27FC236}">
                <a16:creationId xmlns:a16="http://schemas.microsoft.com/office/drawing/2014/main" id="{7F5267B8-B436-46DE-B389-5D3B875758F7}"/>
              </a:ext>
            </a:extLst>
          </p:cNvPr>
          <p:cNvSpPr>
            <a:spLocks noGrp="1"/>
          </p:cNvSpPr>
          <p:nvPr>
            <p:ph type="subTitle" idx="1"/>
          </p:nvPr>
        </p:nvSpPr>
        <p:spPr/>
        <p:txBody>
          <a:bodyPr/>
          <a:lstStyle/>
          <a:p>
            <a:r>
              <a:rPr lang="en-US" altLang="ja-JP" dirty="0"/>
              <a:t>Shinji</a:t>
            </a:r>
            <a:r>
              <a:rPr lang="ja-JP" altLang="en-US" dirty="0"/>
              <a:t> </a:t>
            </a:r>
            <a:r>
              <a:rPr lang="en-US" altLang="ja-JP" dirty="0"/>
              <a:t>Ogaki</a:t>
            </a:r>
            <a:endParaRPr kumimoji="1" lang="ja-JP" altLang="en-US" dirty="0"/>
          </a:p>
        </p:txBody>
      </p:sp>
    </p:spTree>
    <p:extLst>
      <p:ext uri="{BB962C8B-B14F-4D97-AF65-F5344CB8AC3E}">
        <p14:creationId xmlns:p14="http://schemas.microsoft.com/office/powerpoint/2010/main" val="29566793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dirty="0"/>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右大かっこ 30">
            <a:extLst>
              <a:ext uri="{FF2B5EF4-FFF2-40B4-BE49-F238E27FC236}">
                <a16:creationId xmlns:a16="http://schemas.microsoft.com/office/drawing/2014/main" id="{A6B9EE2E-5358-4982-BCDB-FB27BBE9A207}"/>
              </a:ext>
            </a:extLst>
          </p:cNvPr>
          <p:cNvSpPr/>
          <p:nvPr/>
        </p:nvSpPr>
        <p:spPr>
          <a:xfrm>
            <a:off x="3493163" y="1588953"/>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6" name="矢印: 環状 15">
            <a:extLst>
              <a:ext uri="{FF2B5EF4-FFF2-40B4-BE49-F238E27FC236}">
                <a16:creationId xmlns:a16="http://schemas.microsoft.com/office/drawing/2014/main" id="{1B4B67F4-21B3-42E1-B040-D1AAFBE33D41}"/>
              </a:ext>
            </a:extLst>
          </p:cNvPr>
          <p:cNvSpPr/>
          <p:nvPr/>
        </p:nvSpPr>
        <p:spPr>
          <a:xfrm>
            <a:off x="2265603" y="181385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3" name="正方形/長方形 32">
            <a:extLst>
              <a:ext uri="{FF2B5EF4-FFF2-40B4-BE49-F238E27FC236}">
                <a16:creationId xmlns:a16="http://schemas.microsoft.com/office/drawing/2014/main" id="{E69F55E9-5367-48B8-B678-0D5E5464A8FC}"/>
              </a:ext>
            </a:extLst>
          </p:cNvPr>
          <p:cNvSpPr/>
          <p:nvPr/>
        </p:nvSpPr>
        <p:spPr>
          <a:xfrm>
            <a:off x="3778624" y="4329953"/>
            <a:ext cx="1843909" cy="2436607"/>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6611565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sz="3200" dirty="0"/>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sz="3200" dirty="0"/>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3</a:t>
            </a:r>
            <a:endParaRPr kumimoji="1" lang="ja-JP" altLang="en-US" sz="3200" dirty="0"/>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ja-JP" altLang="en-US" sz="3200" dirty="0"/>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右大かっこ 30">
            <a:extLst>
              <a:ext uri="{FF2B5EF4-FFF2-40B4-BE49-F238E27FC236}">
                <a16:creationId xmlns:a16="http://schemas.microsoft.com/office/drawing/2014/main" id="{A6B9EE2E-5358-4982-BCDB-FB27BBE9A207}"/>
              </a:ext>
            </a:extLst>
          </p:cNvPr>
          <p:cNvSpPr/>
          <p:nvPr/>
        </p:nvSpPr>
        <p:spPr>
          <a:xfrm>
            <a:off x="6733524" y="1588953"/>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sz="3200"/>
          </a:p>
        </p:txBody>
      </p:sp>
      <p:sp>
        <p:nvSpPr>
          <p:cNvPr id="33" name="矢印: 環状 32">
            <a:extLst>
              <a:ext uri="{FF2B5EF4-FFF2-40B4-BE49-F238E27FC236}">
                <a16:creationId xmlns:a16="http://schemas.microsoft.com/office/drawing/2014/main" id="{89CF3EDC-0D46-4F32-97F8-78BF56769218}"/>
              </a:ext>
            </a:extLst>
          </p:cNvPr>
          <p:cNvSpPr/>
          <p:nvPr/>
        </p:nvSpPr>
        <p:spPr>
          <a:xfrm>
            <a:off x="2265603" y="181385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4" name="矢印: 環状 33">
            <a:extLst>
              <a:ext uri="{FF2B5EF4-FFF2-40B4-BE49-F238E27FC236}">
                <a16:creationId xmlns:a16="http://schemas.microsoft.com/office/drawing/2014/main" id="{588191EC-F277-43A1-8EE7-8B7FAD3E8BE1}"/>
              </a:ext>
            </a:extLst>
          </p:cNvPr>
          <p:cNvSpPr/>
          <p:nvPr/>
        </p:nvSpPr>
        <p:spPr>
          <a:xfrm>
            <a:off x="3345380" y="181385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7" name="矢印: 環状 36">
            <a:extLst>
              <a:ext uri="{FF2B5EF4-FFF2-40B4-BE49-F238E27FC236}">
                <a16:creationId xmlns:a16="http://schemas.microsoft.com/office/drawing/2014/main" id="{B876B6A1-60F1-41E5-9B82-7B0B123FA0F2}"/>
              </a:ext>
            </a:extLst>
          </p:cNvPr>
          <p:cNvSpPr/>
          <p:nvPr/>
        </p:nvSpPr>
        <p:spPr>
          <a:xfrm>
            <a:off x="4423608" y="1796981"/>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9" name="矢印: 環状 38">
            <a:extLst>
              <a:ext uri="{FF2B5EF4-FFF2-40B4-BE49-F238E27FC236}">
                <a16:creationId xmlns:a16="http://schemas.microsoft.com/office/drawing/2014/main" id="{F8E2B2D2-A242-4908-9707-B79DC32E2869}"/>
              </a:ext>
            </a:extLst>
          </p:cNvPr>
          <p:cNvSpPr/>
          <p:nvPr/>
        </p:nvSpPr>
        <p:spPr>
          <a:xfrm>
            <a:off x="5503608" y="177856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6" name="正方形/長方形 35">
            <a:extLst>
              <a:ext uri="{FF2B5EF4-FFF2-40B4-BE49-F238E27FC236}">
                <a16:creationId xmlns:a16="http://schemas.microsoft.com/office/drawing/2014/main" id="{4CEA402B-32C7-4F10-B9CA-97F63808F22D}"/>
              </a:ext>
            </a:extLst>
          </p:cNvPr>
          <p:cNvSpPr/>
          <p:nvPr/>
        </p:nvSpPr>
        <p:spPr>
          <a:xfrm>
            <a:off x="3778624" y="3885978"/>
            <a:ext cx="2978636" cy="2859049"/>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438287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1</a:t>
            </a:r>
            <a:endParaRPr kumimoji="1" lang="ja-JP" altLang="en-US" sz="3200"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sz="3200" dirty="0"/>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sz="3200" dirty="0"/>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3</a:t>
            </a:r>
            <a:endParaRPr kumimoji="1" lang="ja-JP" altLang="en-US" sz="3200" dirty="0"/>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ja-JP" altLang="en-US" sz="3200" dirty="0"/>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ja-JP" altLang="en-US" sz="3200" dirty="0"/>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ja-JP" altLang="en-US" sz="3200" dirty="0"/>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6</a:t>
            </a:r>
            <a:endParaRPr kumimoji="1" lang="ja-JP" altLang="en-US" sz="3200" dirty="0"/>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chemeClr val="bg1">
              <a:lumMod val="50000"/>
              <a:lumOff val="50000"/>
            </a:schemeClr>
          </a:solidFill>
          <a:ln>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右大かっこ 30">
            <a:extLst>
              <a:ext uri="{FF2B5EF4-FFF2-40B4-BE49-F238E27FC236}">
                <a16:creationId xmlns:a16="http://schemas.microsoft.com/office/drawing/2014/main" id="{A6B9EE2E-5358-4982-BCDB-FB27BBE9A207}"/>
              </a:ext>
            </a:extLst>
          </p:cNvPr>
          <p:cNvSpPr/>
          <p:nvPr/>
        </p:nvSpPr>
        <p:spPr>
          <a:xfrm>
            <a:off x="8886516" y="1588953"/>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sz="3200"/>
          </a:p>
        </p:txBody>
      </p:sp>
      <p:sp>
        <p:nvSpPr>
          <p:cNvPr id="33" name="矢印: 環状 32">
            <a:extLst>
              <a:ext uri="{FF2B5EF4-FFF2-40B4-BE49-F238E27FC236}">
                <a16:creationId xmlns:a16="http://schemas.microsoft.com/office/drawing/2014/main" id="{9EA8C878-9701-4F38-956B-F8E92838B069}"/>
              </a:ext>
            </a:extLst>
          </p:cNvPr>
          <p:cNvSpPr/>
          <p:nvPr/>
        </p:nvSpPr>
        <p:spPr>
          <a:xfrm>
            <a:off x="2265603" y="181385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4" name="矢印: 環状 33">
            <a:extLst>
              <a:ext uri="{FF2B5EF4-FFF2-40B4-BE49-F238E27FC236}">
                <a16:creationId xmlns:a16="http://schemas.microsoft.com/office/drawing/2014/main" id="{E028F2DD-EFD3-4346-A50B-4EB8985A9DE2}"/>
              </a:ext>
            </a:extLst>
          </p:cNvPr>
          <p:cNvSpPr/>
          <p:nvPr/>
        </p:nvSpPr>
        <p:spPr>
          <a:xfrm>
            <a:off x="3345380" y="181385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6" name="矢印: 環状 35">
            <a:extLst>
              <a:ext uri="{FF2B5EF4-FFF2-40B4-BE49-F238E27FC236}">
                <a16:creationId xmlns:a16="http://schemas.microsoft.com/office/drawing/2014/main" id="{689478DF-7314-405E-BF10-FF406C7A0A52}"/>
              </a:ext>
            </a:extLst>
          </p:cNvPr>
          <p:cNvSpPr/>
          <p:nvPr/>
        </p:nvSpPr>
        <p:spPr>
          <a:xfrm>
            <a:off x="4423608" y="1796981"/>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7" name="矢印: 環状 36">
            <a:extLst>
              <a:ext uri="{FF2B5EF4-FFF2-40B4-BE49-F238E27FC236}">
                <a16:creationId xmlns:a16="http://schemas.microsoft.com/office/drawing/2014/main" id="{0C3DB2FC-87E5-4280-9F7F-C5939927F793}"/>
              </a:ext>
            </a:extLst>
          </p:cNvPr>
          <p:cNvSpPr/>
          <p:nvPr/>
        </p:nvSpPr>
        <p:spPr>
          <a:xfrm>
            <a:off x="5503608" y="1778566"/>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39" name="矢印: 環状 38">
            <a:extLst>
              <a:ext uri="{FF2B5EF4-FFF2-40B4-BE49-F238E27FC236}">
                <a16:creationId xmlns:a16="http://schemas.microsoft.com/office/drawing/2014/main" id="{6754028A-18CC-4995-8449-F1FF9ED7FF93}"/>
              </a:ext>
            </a:extLst>
          </p:cNvPr>
          <p:cNvSpPr/>
          <p:nvPr/>
        </p:nvSpPr>
        <p:spPr>
          <a:xfrm>
            <a:off x="6546640" y="1791582"/>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40" name="矢印: 環状 39">
            <a:extLst>
              <a:ext uri="{FF2B5EF4-FFF2-40B4-BE49-F238E27FC236}">
                <a16:creationId xmlns:a16="http://schemas.microsoft.com/office/drawing/2014/main" id="{3CA7AED5-3431-4BC4-B2A7-C3256093985F}"/>
              </a:ext>
            </a:extLst>
          </p:cNvPr>
          <p:cNvSpPr/>
          <p:nvPr/>
        </p:nvSpPr>
        <p:spPr>
          <a:xfrm>
            <a:off x="7626640" y="1773167"/>
            <a:ext cx="986128" cy="1080000"/>
          </a:xfrm>
          <a:prstGeom prst="circular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a:solidFill>
                <a:schemeClr val="tx1"/>
              </a:solidFill>
            </a:endParaRPr>
          </a:p>
        </p:txBody>
      </p:sp>
      <p:sp>
        <p:nvSpPr>
          <p:cNvPr id="43" name="正方形/長方形 42">
            <a:extLst>
              <a:ext uri="{FF2B5EF4-FFF2-40B4-BE49-F238E27FC236}">
                <a16:creationId xmlns:a16="http://schemas.microsoft.com/office/drawing/2014/main" id="{A013DD04-0CD5-43CF-AAF2-D64A4F01F842}"/>
              </a:ext>
            </a:extLst>
          </p:cNvPr>
          <p:cNvSpPr/>
          <p:nvPr/>
        </p:nvSpPr>
        <p:spPr>
          <a:xfrm>
            <a:off x="3778624" y="3885978"/>
            <a:ext cx="2978636" cy="2859049"/>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1211050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1" name="右大かっこ 30">
            <a:extLst>
              <a:ext uri="{FF2B5EF4-FFF2-40B4-BE49-F238E27FC236}">
                <a16:creationId xmlns:a16="http://schemas.microsoft.com/office/drawing/2014/main" id="{A6B9EE2E-5358-4982-BCDB-FB27BBE9A207}"/>
              </a:ext>
            </a:extLst>
          </p:cNvPr>
          <p:cNvSpPr/>
          <p:nvPr/>
        </p:nvSpPr>
        <p:spPr>
          <a:xfrm>
            <a:off x="9975487" y="1588953"/>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 name="&quot;禁止&quot;マーク 2">
            <a:extLst>
              <a:ext uri="{FF2B5EF4-FFF2-40B4-BE49-F238E27FC236}">
                <a16:creationId xmlns:a16="http://schemas.microsoft.com/office/drawing/2014/main" id="{30C4C574-13C2-447F-88C7-E7718750A747}"/>
              </a:ext>
            </a:extLst>
          </p:cNvPr>
          <p:cNvSpPr/>
          <p:nvPr/>
        </p:nvSpPr>
        <p:spPr>
          <a:xfrm>
            <a:off x="3343105" y="1003491"/>
            <a:ext cx="5400000" cy="5400000"/>
          </a:xfrm>
          <a:prstGeom prst="noSmoking">
            <a:avLst>
              <a:gd name="adj" fmla="val 9045"/>
            </a:avLst>
          </a:prstGeom>
          <a:solidFill>
            <a:srgbClr val="FF0000">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26596079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正方形/長方形 48">
            <a:extLst>
              <a:ext uri="{FF2B5EF4-FFF2-40B4-BE49-F238E27FC236}">
                <a16:creationId xmlns:a16="http://schemas.microsoft.com/office/drawing/2014/main" id="{6CC64E6C-7D0D-4687-B777-64B7212053AB}"/>
              </a:ext>
            </a:extLst>
          </p:cNvPr>
          <p:cNvSpPr/>
          <p:nvPr/>
        </p:nvSpPr>
        <p:spPr>
          <a:xfrm>
            <a:off x="4386640" y="4198739"/>
            <a:ext cx="3313794" cy="1954471"/>
          </a:xfrm>
          <a:prstGeom prst="rect">
            <a:avLst/>
          </a:prstGeom>
          <a:noFill/>
          <a:ln w="63500">
            <a:solidFill>
              <a:srgbClr val="00B05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右 47">
            <a:extLst>
              <a:ext uri="{FF2B5EF4-FFF2-40B4-BE49-F238E27FC236}">
                <a16:creationId xmlns:a16="http://schemas.microsoft.com/office/drawing/2014/main" id="{C91D0B68-D859-412C-A245-0FD08A3F14DB}"/>
              </a:ext>
            </a:extLst>
          </p:cNvPr>
          <p:cNvSpPr/>
          <p:nvPr/>
        </p:nvSpPr>
        <p:spPr>
          <a:xfrm>
            <a:off x="1686640" y="2861293"/>
            <a:ext cx="8640000" cy="652246"/>
          </a:xfrm>
          <a:prstGeom prst="rightArrow">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1" name="右大かっこ 30">
            <a:extLst>
              <a:ext uri="{FF2B5EF4-FFF2-40B4-BE49-F238E27FC236}">
                <a16:creationId xmlns:a16="http://schemas.microsoft.com/office/drawing/2014/main" id="{A6B9EE2E-5358-4982-BCDB-FB27BBE9A207}"/>
              </a:ext>
            </a:extLst>
          </p:cNvPr>
          <p:cNvSpPr/>
          <p:nvPr/>
        </p:nvSpPr>
        <p:spPr>
          <a:xfrm>
            <a:off x="1145804" y="1588953"/>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 name="&quot;禁止&quot;マーク 2">
            <a:extLst>
              <a:ext uri="{FF2B5EF4-FFF2-40B4-BE49-F238E27FC236}">
                <a16:creationId xmlns:a16="http://schemas.microsoft.com/office/drawing/2014/main" id="{30C4C574-13C2-447F-88C7-E7718750A747}"/>
              </a:ext>
            </a:extLst>
          </p:cNvPr>
          <p:cNvSpPr/>
          <p:nvPr/>
        </p:nvSpPr>
        <p:spPr>
          <a:xfrm>
            <a:off x="3343105" y="1003491"/>
            <a:ext cx="5400000" cy="5400000"/>
          </a:xfrm>
          <a:prstGeom prst="noSmoking">
            <a:avLst>
              <a:gd name="adj" fmla="val 9045"/>
            </a:avLst>
          </a:prstGeom>
          <a:solidFill>
            <a:srgbClr val="FF0000">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38340421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正方形/長方形 32">
            <a:extLst>
              <a:ext uri="{FF2B5EF4-FFF2-40B4-BE49-F238E27FC236}">
                <a16:creationId xmlns:a16="http://schemas.microsoft.com/office/drawing/2014/main" id="{D9BA8C4D-BA37-4E27-946D-F045C0E223CA}"/>
              </a:ext>
            </a:extLst>
          </p:cNvPr>
          <p:cNvSpPr/>
          <p:nvPr/>
        </p:nvSpPr>
        <p:spPr>
          <a:xfrm>
            <a:off x="4386640" y="4198739"/>
            <a:ext cx="3313794" cy="1954471"/>
          </a:xfrm>
          <a:prstGeom prst="rect">
            <a:avLst/>
          </a:prstGeom>
          <a:noFill/>
          <a:ln w="63500">
            <a:solidFill>
              <a:srgbClr val="FF000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0D98C267-9D84-40CD-8AA1-912EEE8BC908}"/>
              </a:ext>
            </a:extLst>
          </p:cNvPr>
          <p:cNvSpPr/>
          <p:nvPr/>
        </p:nvSpPr>
        <p:spPr>
          <a:xfrm rot="10800000">
            <a:off x="1686640" y="2861293"/>
            <a:ext cx="8640000" cy="652246"/>
          </a:xfrm>
          <a:prstGeom prst="rightArrow">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t>2</a:t>
            </a:r>
            <a:endParaRPr kumimoji="1" lang="ja-JP" altLang="en-US" dirty="0"/>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4" name="右大かっこ 33">
            <a:extLst>
              <a:ext uri="{FF2B5EF4-FFF2-40B4-BE49-F238E27FC236}">
                <a16:creationId xmlns:a16="http://schemas.microsoft.com/office/drawing/2014/main" id="{1363C5FF-27C0-4EFA-A71E-4A11A5FC2198}"/>
              </a:ext>
            </a:extLst>
          </p:cNvPr>
          <p:cNvSpPr/>
          <p:nvPr/>
        </p:nvSpPr>
        <p:spPr>
          <a:xfrm rot="10800000">
            <a:off x="9153260" y="159604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07618512-AC2E-4381-A26B-943A61EADCE9}"/>
              </a:ext>
            </a:extLst>
          </p:cNvPr>
          <p:cNvSpPr/>
          <p:nvPr/>
        </p:nvSpPr>
        <p:spPr>
          <a:xfrm>
            <a:off x="6768075" y="4198739"/>
            <a:ext cx="1528027" cy="2398744"/>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5066445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正方形/長方形 32">
            <a:extLst>
              <a:ext uri="{FF2B5EF4-FFF2-40B4-BE49-F238E27FC236}">
                <a16:creationId xmlns:a16="http://schemas.microsoft.com/office/drawing/2014/main" id="{D9BA8C4D-BA37-4E27-946D-F045C0E223CA}"/>
              </a:ext>
            </a:extLst>
          </p:cNvPr>
          <p:cNvSpPr/>
          <p:nvPr/>
        </p:nvSpPr>
        <p:spPr>
          <a:xfrm>
            <a:off x="4386640" y="4198739"/>
            <a:ext cx="3313794" cy="1954471"/>
          </a:xfrm>
          <a:prstGeom prst="rect">
            <a:avLst/>
          </a:prstGeom>
          <a:noFill/>
          <a:ln w="63500">
            <a:solidFill>
              <a:srgbClr val="FF000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0D98C267-9D84-40CD-8AA1-912EEE8BC908}"/>
              </a:ext>
            </a:extLst>
          </p:cNvPr>
          <p:cNvSpPr/>
          <p:nvPr/>
        </p:nvSpPr>
        <p:spPr>
          <a:xfrm rot="10800000">
            <a:off x="1686640" y="2861293"/>
            <a:ext cx="8640000" cy="652246"/>
          </a:xfrm>
          <a:prstGeom prst="rightArrow">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dirty="0"/>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t>2</a:t>
            </a:r>
            <a:endParaRPr kumimoji="1" lang="ja-JP" altLang="en-US" dirty="0"/>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4" name="右大かっこ 33">
            <a:extLst>
              <a:ext uri="{FF2B5EF4-FFF2-40B4-BE49-F238E27FC236}">
                <a16:creationId xmlns:a16="http://schemas.microsoft.com/office/drawing/2014/main" id="{1363C5FF-27C0-4EFA-A71E-4A11A5FC2198}"/>
              </a:ext>
            </a:extLst>
          </p:cNvPr>
          <p:cNvSpPr/>
          <p:nvPr/>
        </p:nvSpPr>
        <p:spPr>
          <a:xfrm rot="10800000">
            <a:off x="8072604" y="159604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6" name="正方形/長方形 35">
            <a:extLst>
              <a:ext uri="{FF2B5EF4-FFF2-40B4-BE49-F238E27FC236}">
                <a16:creationId xmlns:a16="http://schemas.microsoft.com/office/drawing/2014/main" id="{7D0FE1B0-EEBC-4FBD-8C61-538F18F2A415}"/>
              </a:ext>
            </a:extLst>
          </p:cNvPr>
          <p:cNvSpPr/>
          <p:nvPr/>
        </p:nvSpPr>
        <p:spPr>
          <a:xfrm>
            <a:off x="6768075" y="4198739"/>
            <a:ext cx="1528027" cy="2398744"/>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0452283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正方形/長方形 32">
            <a:extLst>
              <a:ext uri="{FF2B5EF4-FFF2-40B4-BE49-F238E27FC236}">
                <a16:creationId xmlns:a16="http://schemas.microsoft.com/office/drawing/2014/main" id="{D9BA8C4D-BA37-4E27-946D-F045C0E223CA}"/>
              </a:ext>
            </a:extLst>
          </p:cNvPr>
          <p:cNvSpPr/>
          <p:nvPr/>
        </p:nvSpPr>
        <p:spPr>
          <a:xfrm>
            <a:off x="4386640" y="4198739"/>
            <a:ext cx="3313794" cy="1954471"/>
          </a:xfrm>
          <a:prstGeom prst="rect">
            <a:avLst/>
          </a:prstGeom>
          <a:noFill/>
          <a:ln w="63500">
            <a:solidFill>
              <a:srgbClr val="FF0000">
                <a:alpha val="50000"/>
              </a:srgb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0D98C267-9D84-40CD-8AA1-912EEE8BC908}"/>
              </a:ext>
            </a:extLst>
          </p:cNvPr>
          <p:cNvSpPr/>
          <p:nvPr/>
        </p:nvSpPr>
        <p:spPr>
          <a:xfrm rot="10800000">
            <a:off x="1686640" y="2861293"/>
            <a:ext cx="8640000" cy="652246"/>
          </a:xfrm>
          <a:prstGeom prst="rightArrow">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Binning</a:t>
            </a:r>
            <a:endParaRPr kumimoji="1" lang="ja-JP" altLang="en-US" dirty="0"/>
          </a:p>
        </p:txBody>
      </p:sp>
      <p:sp>
        <p:nvSpPr>
          <p:cNvPr id="4" name="二等辺三角形 3">
            <a:extLst>
              <a:ext uri="{FF2B5EF4-FFF2-40B4-BE49-F238E27FC236}">
                <a16:creationId xmlns:a16="http://schemas.microsoft.com/office/drawing/2014/main" id="{47AB65EF-5F1E-401D-A58B-55C4C53DAD1E}"/>
              </a:ext>
            </a:extLst>
          </p:cNvPr>
          <p:cNvSpPr/>
          <p:nvPr/>
        </p:nvSpPr>
        <p:spPr>
          <a:xfrm>
            <a:off x="3846640" y="4389458"/>
            <a:ext cx="1387011" cy="698643"/>
          </a:xfrm>
          <a:prstGeom prst="triangle">
            <a:avLst/>
          </a:prstGeom>
          <a:noFill/>
          <a:ln w="63500">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5E83B127-FE28-431E-B128-FD73AC3E100A}"/>
              </a:ext>
            </a:extLst>
          </p:cNvPr>
          <p:cNvSpPr/>
          <p:nvPr/>
        </p:nvSpPr>
        <p:spPr>
          <a:xfrm>
            <a:off x="4421993" y="4738779"/>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02C4132E-B123-4FEE-9A72-5E47E923BDE1}"/>
              </a:ext>
            </a:extLst>
          </p:cNvPr>
          <p:cNvSpPr/>
          <p:nvPr/>
        </p:nvSpPr>
        <p:spPr>
          <a:xfrm>
            <a:off x="16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6</a:t>
            </a:r>
            <a:endParaRPr kumimoji="1" lang="ja-JP" altLang="en-US" dirty="0"/>
          </a:p>
        </p:txBody>
      </p:sp>
      <p:sp>
        <p:nvSpPr>
          <p:cNvPr id="7" name="正方形/長方形 6">
            <a:extLst>
              <a:ext uri="{FF2B5EF4-FFF2-40B4-BE49-F238E27FC236}">
                <a16:creationId xmlns:a16="http://schemas.microsoft.com/office/drawing/2014/main" id="{88E78D81-5136-4E66-8A56-C9C1D69A76DD}"/>
              </a:ext>
            </a:extLst>
          </p:cNvPr>
          <p:cNvSpPr/>
          <p:nvPr/>
        </p:nvSpPr>
        <p:spPr>
          <a:xfrm>
            <a:off x="27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5</a:t>
            </a:r>
            <a:endParaRPr kumimoji="1" lang="ja-JP" altLang="en-US" dirty="0"/>
          </a:p>
        </p:txBody>
      </p:sp>
      <p:sp>
        <p:nvSpPr>
          <p:cNvPr id="8" name="正方形/長方形 7">
            <a:extLst>
              <a:ext uri="{FF2B5EF4-FFF2-40B4-BE49-F238E27FC236}">
                <a16:creationId xmlns:a16="http://schemas.microsoft.com/office/drawing/2014/main" id="{07709B4C-EB45-45EA-AF86-C61708FAC7D1}"/>
              </a:ext>
            </a:extLst>
          </p:cNvPr>
          <p:cNvSpPr/>
          <p:nvPr/>
        </p:nvSpPr>
        <p:spPr>
          <a:xfrm>
            <a:off x="38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ja-JP" altLang="en-US" dirty="0"/>
          </a:p>
        </p:txBody>
      </p:sp>
      <p:sp>
        <p:nvSpPr>
          <p:cNvPr id="9" name="正方形/長方形 8">
            <a:extLst>
              <a:ext uri="{FF2B5EF4-FFF2-40B4-BE49-F238E27FC236}">
                <a16:creationId xmlns:a16="http://schemas.microsoft.com/office/drawing/2014/main" id="{0A7AAA2B-A6F9-4A43-87DD-611C31917CF9}"/>
              </a:ext>
            </a:extLst>
          </p:cNvPr>
          <p:cNvSpPr/>
          <p:nvPr/>
        </p:nvSpPr>
        <p:spPr>
          <a:xfrm>
            <a:off x="492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4</a:t>
            </a:r>
            <a:endParaRPr kumimoji="1" lang="en-US" altLang="ja-JP" dirty="0"/>
          </a:p>
        </p:txBody>
      </p:sp>
      <p:sp>
        <p:nvSpPr>
          <p:cNvPr id="10" name="正方形/長方形 9">
            <a:extLst>
              <a:ext uri="{FF2B5EF4-FFF2-40B4-BE49-F238E27FC236}">
                <a16:creationId xmlns:a16="http://schemas.microsoft.com/office/drawing/2014/main" id="{9BBD0E5F-3D3C-4E0A-A145-098F785AD681}"/>
              </a:ext>
            </a:extLst>
          </p:cNvPr>
          <p:cNvSpPr/>
          <p:nvPr/>
        </p:nvSpPr>
        <p:spPr>
          <a:xfrm>
            <a:off x="600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3</a:t>
            </a:r>
            <a:endParaRPr kumimoji="1" lang="ja-JP" altLang="en-US" dirty="0"/>
          </a:p>
        </p:txBody>
      </p:sp>
      <p:sp>
        <p:nvSpPr>
          <p:cNvPr id="11" name="正方形/長方形 10">
            <a:extLst>
              <a:ext uri="{FF2B5EF4-FFF2-40B4-BE49-F238E27FC236}">
                <a16:creationId xmlns:a16="http://schemas.microsoft.com/office/drawing/2014/main" id="{FC3CF939-5668-4C22-BC1E-C831DF76119D}"/>
              </a:ext>
            </a:extLst>
          </p:cNvPr>
          <p:cNvSpPr/>
          <p:nvPr/>
        </p:nvSpPr>
        <p:spPr>
          <a:xfrm>
            <a:off x="708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dirty="0"/>
          </a:p>
        </p:txBody>
      </p:sp>
      <p:sp>
        <p:nvSpPr>
          <p:cNvPr id="12" name="正方形/長方形 11">
            <a:extLst>
              <a:ext uri="{FF2B5EF4-FFF2-40B4-BE49-F238E27FC236}">
                <a16:creationId xmlns:a16="http://schemas.microsoft.com/office/drawing/2014/main" id="{3E0FF13C-9D00-408F-9361-1A9897EFBE63}"/>
              </a:ext>
            </a:extLst>
          </p:cNvPr>
          <p:cNvSpPr/>
          <p:nvPr/>
        </p:nvSpPr>
        <p:spPr>
          <a:xfrm>
            <a:off x="816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t>2</a:t>
            </a:r>
            <a:endParaRPr kumimoji="1" lang="ja-JP" altLang="en-US" dirty="0"/>
          </a:p>
        </p:txBody>
      </p:sp>
      <p:sp>
        <p:nvSpPr>
          <p:cNvPr id="13" name="正方形/長方形 12">
            <a:extLst>
              <a:ext uri="{FF2B5EF4-FFF2-40B4-BE49-F238E27FC236}">
                <a16:creationId xmlns:a16="http://schemas.microsoft.com/office/drawing/2014/main" id="{2234C21D-A994-4913-858F-1BF508D4047F}"/>
              </a:ext>
            </a:extLst>
          </p:cNvPr>
          <p:cNvSpPr/>
          <p:nvPr/>
        </p:nvSpPr>
        <p:spPr>
          <a:xfrm>
            <a:off x="9246640" y="169068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t>2</a:t>
            </a:r>
            <a:endParaRPr kumimoji="1" lang="ja-JP" altLang="en-US" dirty="0"/>
          </a:p>
        </p:txBody>
      </p:sp>
      <p:sp>
        <p:nvSpPr>
          <p:cNvPr id="14" name="二等辺三角形 13">
            <a:extLst>
              <a:ext uri="{FF2B5EF4-FFF2-40B4-BE49-F238E27FC236}">
                <a16:creationId xmlns:a16="http://schemas.microsoft.com/office/drawing/2014/main" id="{258F2F75-F50A-45F2-8AB5-698853BFEC53}"/>
              </a:ext>
            </a:extLst>
          </p:cNvPr>
          <p:cNvSpPr/>
          <p:nvPr/>
        </p:nvSpPr>
        <p:spPr>
          <a:xfrm rot="3784808">
            <a:off x="5596456" y="505113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40B9FE4C-931F-4DF1-869B-6E496B9523CD}"/>
              </a:ext>
            </a:extLst>
          </p:cNvPr>
          <p:cNvSpPr/>
          <p:nvPr/>
        </p:nvSpPr>
        <p:spPr>
          <a:xfrm rot="3784808">
            <a:off x="6171809" y="540045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二等辺三角形 17">
            <a:extLst>
              <a:ext uri="{FF2B5EF4-FFF2-40B4-BE49-F238E27FC236}">
                <a16:creationId xmlns:a16="http://schemas.microsoft.com/office/drawing/2014/main" id="{23797205-B455-4C73-A74A-335E01105176}"/>
              </a:ext>
            </a:extLst>
          </p:cNvPr>
          <p:cNvSpPr/>
          <p:nvPr/>
        </p:nvSpPr>
        <p:spPr>
          <a:xfrm rot="4334289">
            <a:off x="4540146" y="558500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id="{2F3B4794-F4D2-43AE-AF68-D30AC1DFDCD1}"/>
              </a:ext>
            </a:extLst>
          </p:cNvPr>
          <p:cNvSpPr/>
          <p:nvPr/>
        </p:nvSpPr>
        <p:spPr>
          <a:xfrm rot="4334289">
            <a:off x="5115499" y="593432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二等辺三角形 19">
            <a:extLst>
              <a:ext uri="{FF2B5EF4-FFF2-40B4-BE49-F238E27FC236}">
                <a16:creationId xmlns:a16="http://schemas.microsoft.com/office/drawing/2014/main" id="{1C1507D1-706C-46D2-9A7D-336E6DEC5D7B}"/>
              </a:ext>
            </a:extLst>
          </p:cNvPr>
          <p:cNvSpPr/>
          <p:nvPr/>
        </p:nvSpPr>
        <p:spPr>
          <a:xfrm rot="20841675">
            <a:off x="5233651" y="3903151"/>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7CAD8063-8F60-4619-B758-FD2061F24A29}"/>
              </a:ext>
            </a:extLst>
          </p:cNvPr>
          <p:cNvSpPr/>
          <p:nvPr/>
        </p:nvSpPr>
        <p:spPr>
          <a:xfrm rot="20841675">
            <a:off x="5809004" y="4252472"/>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D88C3537-8AFE-45EC-9416-828577DB410A}"/>
              </a:ext>
            </a:extLst>
          </p:cNvPr>
          <p:cNvSpPr/>
          <p:nvPr/>
        </p:nvSpPr>
        <p:spPr>
          <a:xfrm rot="2221784">
            <a:off x="6909031" y="54470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楕円 22">
            <a:extLst>
              <a:ext uri="{FF2B5EF4-FFF2-40B4-BE49-F238E27FC236}">
                <a16:creationId xmlns:a16="http://schemas.microsoft.com/office/drawing/2014/main" id="{D2F9AAE0-060B-4D90-B788-AC5725CD69CF}"/>
              </a:ext>
            </a:extLst>
          </p:cNvPr>
          <p:cNvSpPr/>
          <p:nvPr/>
        </p:nvSpPr>
        <p:spPr>
          <a:xfrm rot="2221784">
            <a:off x="7484384" y="5796354"/>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6D1BD0A4-E5D7-470B-990F-0BC384313BFB}"/>
              </a:ext>
            </a:extLst>
          </p:cNvPr>
          <p:cNvSpPr/>
          <p:nvPr/>
        </p:nvSpPr>
        <p:spPr>
          <a:xfrm rot="20641554">
            <a:off x="6754828" y="424617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楕円 24">
            <a:extLst>
              <a:ext uri="{FF2B5EF4-FFF2-40B4-BE49-F238E27FC236}">
                <a16:creationId xmlns:a16="http://schemas.microsoft.com/office/drawing/2014/main" id="{35644E5A-C546-44E7-9EE5-81788F1A8D04}"/>
              </a:ext>
            </a:extLst>
          </p:cNvPr>
          <p:cNvSpPr/>
          <p:nvPr/>
        </p:nvSpPr>
        <p:spPr>
          <a:xfrm rot="20641554">
            <a:off x="7330181" y="459549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86871274-D621-49DB-BF9F-07015645EF7F}"/>
              </a:ext>
            </a:extLst>
          </p:cNvPr>
          <p:cNvCxnSpPr>
            <a:cxnSpLocks/>
            <a:stCxn id="4" idx="1"/>
            <a:endCxn id="6" idx="2"/>
          </p:cNvCxnSpPr>
          <p:nvPr/>
        </p:nvCxnSpPr>
        <p:spPr>
          <a:xfrm flipH="1" flipV="1">
            <a:off x="2226640" y="2770688"/>
            <a:ext cx="1966753" cy="196809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D87A9F5-56C8-478B-869E-71594DE6C7E2}"/>
              </a:ext>
            </a:extLst>
          </p:cNvPr>
          <p:cNvCxnSpPr>
            <a:cxnSpLocks/>
            <a:stCxn id="18" idx="1"/>
            <a:endCxn id="7" idx="2"/>
          </p:cNvCxnSpPr>
          <p:nvPr/>
        </p:nvCxnSpPr>
        <p:spPr>
          <a:xfrm flipH="1" flipV="1">
            <a:off x="3306640" y="2770688"/>
            <a:ext cx="1821230" cy="2833412"/>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2E8A23F-4262-4770-B0AC-7D4EEFB348DC}"/>
              </a:ext>
            </a:extLst>
          </p:cNvPr>
          <p:cNvCxnSpPr>
            <a:cxnSpLocks/>
            <a:stCxn id="20" idx="0"/>
            <a:endCxn id="9" idx="2"/>
          </p:cNvCxnSpPr>
          <p:nvPr/>
        </p:nvCxnSpPr>
        <p:spPr>
          <a:xfrm flipH="1" flipV="1">
            <a:off x="5466640" y="2770688"/>
            <a:ext cx="384084" cy="1140927"/>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D826EBD-2422-4D0E-A1CC-6229340B38A7}"/>
              </a:ext>
            </a:extLst>
          </p:cNvPr>
          <p:cNvCxnSpPr>
            <a:cxnSpLocks/>
            <a:stCxn id="14" idx="1"/>
            <a:endCxn id="10" idx="2"/>
          </p:cNvCxnSpPr>
          <p:nvPr/>
        </p:nvCxnSpPr>
        <p:spPr>
          <a:xfrm flipV="1">
            <a:off x="6132971" y="2770688"/>
            <a:ext cx="413669" cy="2320586"/>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2DFCBD61-0615-4E6B-8572-9F341B0DE816}"/>
              </a:ext>
            </a:extLst>
          </p:cNvPr>
          <p:cNvCxnSpPr>
            <a:cxnSpLocks/>
            <a:stCxn id="22" idx="0"/>
            <a:endCxn id="13" idx="2"/>
          </p:cNvCxnSpPr>
          <p:nvPr/>
        </p:nvCxnSpPr>
        <p:spPr>
          <a:xfrm flipV="1">
            <a:off x="7812909" y="2770688"/>
            <a:ext cx="1973731" cy="2746795"/>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2A0EE0B0-7539-4D13-86BF-AC72CC703A2C}"/>
              </a:ext>
            </a:extLst>
          </p:cNvPr>
          <p:cNvCxnSpPr>
            <a:cxnSpLocks/>
            <a:stCxn id="24" idx="5"/>
            <a:endCxn id="13" idx="2"/>
          </p:cNvCxnSpPr>
          <p:nvPr/>
        </p:nvCxnSpPr>
        <p:spPr>
          <a:xfrm flipV="1">
            <a:off x="7781697" y="2770688"/>
            <a:ext cx="2004943" cy="1729379"/>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4" name="右大かっこ 33">
            <a:extLst>
              <a:ext uri="{FF2B5EF4-FFF2-40B4-BE49-F238E27FC236}">
                <a16:creationId xmlns:a16="http://schemas.microsoft.com/office/drawing/2014/main" id="{1363C5FF-27C0-4EFA-A71E-4A11A5FC2198}"/>
              </a:ext>
            </a:extLst>
          </p:cNvPr>
          <p:cNvSpPr/>
          <p:nvPr/>
        </p:nvSpPr>
        <p:spPr>
          <a:xfrm rot="10800000">
            <a:off x="2682046" y="159604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6" name="正方形/長方形 35">
            <a:extLst>
              <a:ext uri="{FF2B5EF4-FFF2-40B4-BE49-F238E27FC236}">
                <a16:creationId xmlns:a16="http://schemas.microsoft.com/office/drawing/2014/main" id="{7D0FE1B0-EEBC-4FBD-8C61-538F18F2A415}"/>
              </a:ext>
            </a:extLst>
          </p:cNvPr>
          <p:cNvSpPr/>
          <p:nvPr/>
        </p:nvSpPr>
        <p:spPr>
          <a:xfrm>
            <a:off x="4633205" y="3850688"/>
            <a:ext cx="3662897" cy="2940809"/>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3165870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a:t>
            </a:r>
            <a:r>
              <a:rPr lang="ja-JP" altLang="en-US" dirty="0"/>
              <a:t> </a:t>
            </a:r>
            <a:r>
              <a:rPr lang="en-US" altLang="ja-JP" dirty="0"/>
              <a:t>-</a:t>
            </a:r>
            <a:r>
              <a:rPr lang="ja-JP" altLang="en-US" dirty="0"/>
              <a:t> </a:t>
            </a:r>
            <a:r>
              <a:rPr lang="en-US" altLang="ja-JP" dirty="0"/>
              <a:t>Binning </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2783594"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右大かっこ 29">
            <a:extLst>
              <a:ext uri="{FF2B5EF4-FFF2-40B4-BE49-F238E27FC236}">
                <a16:creationId xmlns:a16="http://schemas.microsoft.com/office/drawing/2014/main" id="{CDDB03AF-16E9-42E8-9695-96AFC60C2B88}"/>
              </a:ext>
            </a:extLst>
          </p:cNvPr>
          <p:cNvSpPr/>
          <p:nvPr/>
        </p:nvSpPr>
        <p:spPr>
          <a:xfrm>
            <a:off x="2528494" y="2317112"/>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7" name="矢印: 右 26">
            <a:extLst>
              <a:ext uri="{FF2B5EF4-FFF2-40B4-BE49-F238E27FC236}">
                <a16:creationId xmlns:a16="http://schemas.microsoft.com/office/drawing/2014/main" id="{3B085EA1-3FE6-4540-B0DA-488C7806A1C0}"/>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5865647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3607960"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3859107"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1" name="矢印: 右 30">
            <a:extLst>
              <a:ext uri="{FF2B5EF4-FFF2-40B4-BE49-F238E27FC236}">
                <a16:creationId xmlns:a16="http://schemas.microsoft.com/office/drawing/2014/main" id="{5CFDF78F-88F6-4C81-A1F9-FE0D2FBFBE71}"/>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4285477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76342EF-F041-43A9-B4E7-A575745B460D}"/>
              </a:ext>
            </a:extLst>
          </p:cNvPr>
          <p:cNvSpPr>
            <a:spLocks noGrp="1"/>
          </p:cNvSpPr>
          <p:nvPr>
            <p:ph type="title"/>
          </p:nvPr>
        </p:nvSpPr>
        <p:spPr/>
        <p:txBody>
          <a:bodyPr/>
          <a:lstStyle/>
          <a:p>
            <a:r>
              <a:rPr kumimoji="1" lang="en-US" altLang="ja-JP" dirty="0"/>
              <a:t>Acceleration Data Structures for Ray Tracing</a:t>
            </a:r>
            <a:endParaRPr kumimoji="1" lang="ja-JP" altLang="en-US" dirty="0"/>
          </a:p>
        </p:txBody>
      </p:sp>
      <p:sp>
        <p:nvSpPr>
          <p:cNvPr id="3" name="コンテンツ プレースホルダー 2">
            <a:extLst>
              <a:ext uri="{FF2B5EF4-FFF2-40B4-BE49-F238E27FC236}">
                <a16:creationId xmlns:a16="http://schemas.microsoft.com/office/drawing/2014/main" id="{5E658F61-9288-4633-BC27-21367E44C5D3}"/>
              </a:ext>
            </a:extLst>
          </p:cNvPr>
          <p:cNvSpPr>
            <a:spLocks noGrp="1"/>
          </p:cNvSpPr>
          <p:nvPr>
            <p:ph idx="1"/>
          </p:nvPr>
        </p:nvSpPr>
        <p:spPr/>
        <p:txBody>
          <a:bodyPr>
            <a:normAutofit/>
          </a:bodyPr>
          <a:lstStyle/>
          <a:p>
            <a:r>
              <a:rPr lang="en-US" altLang="ja-JP" dirty="0"/>
              <a:t>Uniform grid</a:t>
            </a:r>
            <a:endParaRPr lang="en-US" altLang="ja-JP" dirty="0">
              <a:solidFill>
                <a:schemeClr val="accent2"/>
              </a:solidFill>
            </a:endParaRPr>
          </a:p>
          <a:p>
            <a:pPr lvl="1"/>
            <a:r>
              <a:rPr lang="en-US" altLang="ja-JP" dirty="0">
                <a:solidFill>
                  <a:schemeClr val="accent2"/>
                </a:solidFill>
              </a:rPr>
              <a:t>The tea-pot-in-a-stadium problem</a:t>
            </a:r>
          </a:p>
          <a:p>
            <a:pPr lvl="1"/>
            <a:r>
              <a:rPr lang="en-US" altLang="ja-JP" dirty="0">
                <a:solidFill>
                  <a:schemeClr val="accent2"/>
                </a:solidFill>
              </a:rPr>
              <a:t>Not suitable for motion blur</a:t>
            </a:r>
          </a:p>
          <a:p>
            <a:r>
              <a:rPr lang="en-US" altLang="ja-JP" dirty="0"/>
              <a:t>kd-tree</a:t>
            </a:r>
          </a:p>
          <a:p>
            <a:pPr lvl="1"/>
            <a:r>
              <a:rPr lang="en-US" altLang="ja-JP" dirty="0">
                <a:solidFill>
                  <a:schemeClr val="accent2"/>
                </a:solidFill>
              </a:rPr>
              <a:t>Construction cost</a:t>
            </a:r>
          </a:p>
          <a:p>
            <a:pPr lvl="1"/>
            <a:r>
              <a:rPr lang="en-US" altLang="ja-JP" dirty="0">
                <a:solidFill>
                  <a:schemeClr val="accent2"/>
                </a:solidFill>
              </a:rPr>
              <a:t>Not suitable for motion blur</a:t>
            </a:r>
          </a:p>
          <a:p>
            <a:r>
              <a:rPr lang="en-US" altLang="ja-JP" dirty="0"/>
              <a:t>BVH </a:t>
            </a:r>
          </a:p>
          <a:p>
            <a:pPr lvl="1"/>
            <a:r>
              <a:rPr lang="en-US" altLang="ja-JP" dirty="0">
                <a:solidFill>
                  <a:schemeClr val="accent1"/>
                </a:solidFill>
              </a:rPr>
              <a:t>Suitable for motion blur!</a:t>
            </a:r>
            <a:endParaRPr lang="ja-JP" altLang="en-US" dirty="0">
              <a:solidFill>
                <a:schemeClr val="accent1"/>
              </a:solidFill>
            </a:endParaRPr>
          </a:p>
          <a:p>
            <a:pPr lvl="1"/>
            <a:r>
              <a:rPr lang="en-US" altLang="ja-JP" dirty="0">
                <a:solidFill>
                  <a:schemeClr val="accent1"/>
                </a:solidFill>
              </a:rPr>
              <a:t>Fast traversal (wide BVH)</a:t>
            </a:r>
          </a:p>
        </p:txBody>
      </p:sp>
    </p:spTree>
    <p:extLst>
      <p:ext uri="{BB962C8B-B14F-4D97-AF65-F5344CB8AC3E}">
        <p14:creationId xmlns:p14="http://schemas.microsoft.com/office/powerpoint/2010/main" val="8842557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4688615"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4939761"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069094E8-2CCD-4060-BEF2-27A9D529ED4E}"/>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900710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5769266"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6020421"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E2548C30-02ED-446C-A0F9-97BAE47FC03E}"/>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5790829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6849920"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7113775"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171BE138-F749-4ADB-B629-D2193ECA21C3}"/>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2420360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7922264"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8192843"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E7D4AC25-F6BF-4E5C-88AB-672A42B325A8}"/>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2806217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1</a:t>
            </a: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2</a:t>
            </a: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3</a:t>
            </a: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4</a:t>
            </a: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2418051"/>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00B050"/>
                </a:solidFill>
              </a:rPr>
              <a:t>6</a:t>
            </a:r>
            <a:endParaRPr kumimoji="1" lang="ja-JP" altLang="en-US" sz="3200" dirty="0">
              <a:solidFill>
                <a:srgbClr val="00B050"/>
              </a:solidFill>
            </a:endParaRPr>
          </a:p>
        </p:txBody>
      </p:sp>
      <p:sp>
        <p:nvSpPr>
          <p:cNvPr id="19" name="正方形/長方形 18">
            <a:extLst>
              <a:ext uri="{FF2B5EF4-FFF2-40B4-BE49-F238E27FC236}">
                <a16:creationId xmlns:a16="http://schemas.microsoft.com/office/drawing/2014/main" id="{DA343DAE-141D-4FFF-8F53-0C5C9AE917F3}"/>
              </a:ext>
            </a:extLst>
          </p:cNvPr>
          <p:cNvSpPr/>
          <p:nvPr/>
        </p:nvSpPr>
        <p:spPr>
          <a:xfrm>
            <a:off x="17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6</a:t>
            </a:r>
            <a:endParaRPr kumimoji="1" lang="ja-JP" altLang="en-US" dirty="0">
              <a:solidFill>
                <a:srgbClr val="FF0000"/>
              </a:solidFill>
            </a:endParaRPr>
          </a:p>
        </p:txBody>
      </p:sp>
      <p:sp>
        <p:nvSpPr>
          <p:cNvPr id="20" name="正方形/長方形 19">
            <a:extLst>
              <a:ext uri="{FF2B5EF4-FFF2-40B4-BE49-F238E27FC236}">
                <a16:creationId xmlns:a16="http://schemas.microsoft.com/office/drawing/2014/main" id="{D9CC3BC7-0AE8-4BA6-9486-B4B91E701978}"/>
              </a:ext>
            </a:extLst>
          </p:cNvPr>
          <p:cNvSpPr/>
          <p:nvPr/>
        </p:nvSpPr>
        <p:spPr>
          <a:xfrm>
            <a:off x="28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5</a:t>
            </a:r>
            <a:endParaRPr kumimoji="1" lang="ja-JP" altLang="en-US" dirty="0">
              <a:solidFill>
                <a:srgbClr val="FF0000"/>
              </a:solidFill>
            </a:endParaRPr>
          </a:p>
        </p:txBody>
      </p:sp>
      <p:sp>
        <p:nvSpPr>
          <p:cNvPr id="21" name="正方形/長方形 20">
            <a:extLst>
              <a:ext uri="{FF2B5EF4-FFF2-40B4-BE49-F238E27FC236}">
                <a16:creationId xmlns:a16="http://schemas.microsoft.com/office/drawing/2014/main" id="{2250029D-061A-4A9B-AB89-DB61C9E8F7D9}"/>
              </a:ext>
            </a:extLst>
          </p:cNvPr>
          <p:cNvSpPr/>
          <p:nvPr/>
        </p:nvSpPr>
        <p:spPr>
          <a:xfrm>
            <a:off x="39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ja-JP" altLang="en-US" dirty="0">
              <a:solidFill>
                <a:srgbClr val="FF0000"/>
              </a:solidFill>
            </a:endParaRPr>
          </a:p>
        </p:txBody>
      </p:sp>
      <p:sp>
        <p:nvSpPr>
          <p:cNvPr id="22" name="正方形/長方形 21">
            <a:extLst>
              <a:ext uri="{FF2B5EF4-FFF2-40B4-BE49-F238E27FC236}">
                <a16:creationId xmlns:a16="http://schemas.microsoft.com/office/drawing/2014/main" id="{E7038A68-7A86-48F5-8D55-B4A2AF9DE1D0}"/>
              </a:ext>
            </a:extLst>
          </p:cNvPr>
          <p:cNvSpPr/>
          <p:nvPr/>
        </p:nvSpPr>
        <p:spPr>
          <a:xfrm>
            <a:off x="503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4</a:t>
            </a:r>
            <a:endParaRPr kumimoji="1" lang="en-US" altLang="ja-JP" dirty="0">
              <a:solidFill>
                <a:srgbClr val="FF0000"/>
              </a:solidFill>
            </a:endParaRPr>
          </a:p>
        </p:txBody>
      </p:sp>
      <p:sp>
        <p:nvSpPr>
          <p:cNvPr id="23" name="正方形/長方形 22">
            <a:extLst>
              <a:ext uri="{FF2B5EF4-FFF2-40B4-BE49-F238E27FC236}">
                <a16:creationId xmlns:a16="http://schemas.microsoft.com/office/drawing/2014/main" id="{DD44D46A-CA2C-4D07-B8D0-12ECD967E1B0}"/>
              </a:ext>
            </a:extLst>
          </p:cNvPr>
          <p:cNvSpPr/>
          <p:nvPr/>
        </p:nvSpPr>
        <p:spPr>
          <a:xfrm>
            <a:off x="611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3</a:t>
            </a:r>
            <a:endParaRPr kumimoji="1" lang="ja-JP" altLang="en-US" dirty="0">
              <a:solidFill>
                <a:srgbClr val="FF0000"/>
              </a:solidFill>
            </a:endParaRPr>
          </a:p>
        </p:txBody>
      </p:sp>
      <p:sp>
        <p:nvSpPr>
          <p:cNvPr id="24" name="正方形/長方形 23">
            <a:extLst>
              <a:ext uri="{FF2B5EF4-FFF2-40B4-BE49-F238E27FC236}">
                <a16:creationId xmlns:a16="http://schemas.microsoft.com/office/drawing/2014/main" id="{28B60222-0549-4364-8079-D4005EC0B1E7}"/>
              </a:ext>
            </a:extLst>
          </p:cNvPr>
          <p:cNvSpPr/>
          <p:nvPr/>
        </p:nvSpPr>
        <p:spPr>
          <a:xfrm>
            <a:off x="719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5" name="正方形/長方形 24">
            <a:extLst>
              <a:ext uri="{FF2B5EF4-FFF2-40B4-BE49-F238E27FC236}">
                <a16:creationId xmlns:a16="http://schemas.microsoft.com/office/drawing/2014/main" id="{7D6F86EE-6953-4FA7-958A-DC3530493DD7}"/>
              </a:ext>
            </a:extLst>
          </p:cNvPr>
          <p:cNvSpPr/>
          <p:nvPr/>
        </p:nvSpPr>
        <p:spPr>
          <a:xfrm>
            <a:off x="827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dirty="0">
                <a:solidFill>
                  <a:srgbClr val="FF0000"/>
                </a:solidFill>
              </a:rPr>
              <a:t>2</a:t>
            </a:r>
            <a:endParaRPr kumimoji="1" lang="ja-JP" altLang="en-US" dirty="0">
              <a:solidFill>
                <a:srgbClr val="FF0000"/>
              </a:solidFill>
            </a:endParaRPr>
          </a:p>
        </p:txBody>
      </p:sp>
      <p:sp>
        <p:nvSpPr>
          <p:cNvPr id="26" name="正方形/長方形 25">
            <a:extLst>
              <a:ext uri="{FF2B5EF4-FFF2-40B4-BE49-F238E27FC236}">
                <a16:creationId xmlns:a16="http://schemas.microsoft.com/office/drawing/2014/main" id="{CEB9771D-BDBB-4B43-80C5-17BD3D019000}"/>
              </a:ext>
            </a:extLst>
          </p:cNvPr>
          <p:cNvSpPr/>
          <p:nvPr/>
        </p:nvSpPr>
        <p:spPr>
          <a:xfrm>
            <a:off x="9354705" y="4022408"/>
            <a:ext cx="1080000" cy="1080000"/>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rgbClr val="FF0000"/>
                </a:solidFill>
              </a:rPr>
              <a:t>2</a:t>
            </a:r>
            <a:endParaRPr kumimoji="1" lang="ja-JP" altLang="en-US" dirty="0">
              <a:solidFill>
                <a:srgbClr val="FF0000"/>
              </a:solidFill>
            </a:endParaRPr>
          </a:p>
        </p:txBody>
      </p:sp>
      <p:sp>
        <p:nvSpPr>
          <p:cNvPr id="28" name="右大かっこ 27">
            <a:extLst>
              <a:ext uri="{FF2B5EF4-FFF2-40B4-BE49-F238E27FC236}">
                <a16:creationId xmlns:a16="http://schemas.microsoft.com/office/drawing/2014/main" id="{D576AD08-6011-4DF0-81C3-66FA799EFD58}"/>
              </a:ext>
            </a:extLst>
          </p:cNvPr>
          <p:cNvSpPr/>
          <p:nvPr/>
        </p:nvSpPr>
        <p:spPr>
          <a:xfrm>
            <a:off x="9002919" y="2325426"/>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大かっこ 28">
            <a:extLst>
              <a:ext uri="{FF2B5EF4-FFF2-40B4-BE49-F238E27FC236}">
                <a16:creationId xmlns:a16="http://schemas.microsoft.com/office/drawing/2014/main" id="{175D54F2-933B-48D8-ACC7-5DC4A4BF32AA}"/>
              </a:ext>
            </a:extLst>
          </p:cNvPr>
          <p:cNvSpPr/>
          <p:nvPr/>
        </p:nvSpPr>
        <p:spPr>
          <a:xfrm rot="10800000">
            <a:off x="9273498" y="3914013"/>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矢印: 右 29">
            <a:extLst>
              <a:ext uri="{FF2B5EF4-FFF2-40B4-BE49-F238E27FC236}">
                <a16:creationId xmlns:a16="http://schemas.microsoft.com/office/drawing/2014/main" id="{E9BB6E75-D20C-45E9-BE53-60882A28B046}"/>
              </a:ext>
            </a:extLst>
          </p:cNvPr>
          <p:cNvSpPr/>
          <p:nvPr/>
        </p:nvSpPr>
        <p:spPr>
          <a:xfrm>
            <a:off x="1776000" y="5595224"/>
            <a:ext cx="8640000" cy="652246"/>
          </a:xfrm>
          <a:prstGeom prst="rightArrow">
            <a:avLst/>
          </a:pr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4327497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D11645-AE02-4837-AD76-BCB5CD8D548E}"/>
              </a:ext>
            </a:extLst>
          </p:cNvPr>
          <p:cNvSpPr>
            <a:spLocks noGrp="1"/>
          </p:cNvSpPr>
          <p:nvPr>
            <p:ph type="title"/>
          </p:nvPr>
        </p:nvSpPr>
        <p:spPr/>
        <p:txBody>
          <a:bodyPr/>
          <a:lstStyle/>
          <a:p>
            <a:r>
              <a:rPr lang="en-US" altLang="ja-JP" dirty="0"/>
              <a:t>Construction: Top-down - Binning</a:t>
            </a:r>
            <a:endParaRPr kumimoji="1" lang="ja-JP" altLang="en-US" dirty="0"/>
          </a:p>
        </p:txBody>
      </p:sp>
      <p:sp>
        <p:nvSpPr>
          <p:cNvPr id="4" name="正方形/長方形 3">
            <a:extLst>
              <a:ext uri="{FF2B5EF4-FFF2-40B4-BE49-F238E27FC236}">
                <a16:creationId xmlns:a16="http://schemas.microsoft.com/office/drawing/2014/main" id="{E9264431-FF7E-4B6D-979C-72D51E89D7BC}"/>
              </a:ext>
            </a:extLst>
          </p:cNvPr>
          <p:cNvSpPr/>
          <p:nvPr/>
        </p:nvSpPr>
        <p:spPr>
          <a:xfrm>
            <a:off x="1803022" y="3469611"/>
            <a:ext cx="1080000" cy="1080000"/>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5" name="正方形/長方形 4">
            <a:extLst>
              <a:ext uri="{FF2B5EF4-FFF2-40B4-BE49-F238E27FC236}">
                <a16:creationId xmlns:a16="http://schemas.microsoft.com/office/drawing/2014/main" id="{E6189ECA-A85C-4D1D-B18C-05C19CB6424C}"/>
              </a:ext>
            </a:extLst>
          </p:cNvPr>
          <p:cNvSpPr/>
          <p:nvPr/>
        </p:nvSpPr>
        <p:spPr>
          <a:xfrm>
            <a:off x="2883022" y="3469611"/>
            <a:ext cx="1080000" cy="1080000"/>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6" name="正方形/長方形 5">
            <a:extLst>
              <a:ext uri="{FF2B5EF4-FFF2-40B4-BE49-F238E27FC236}">
                <a16:creationId xmlns:a16="http://schemas.microsoft.com/office/drawing/2014/main" id="{CF62F497-5BF1-4FD6-85F2-A67D4AD58357}"/>
              </a:ext>
            </a:extLst>
          </p:cNvPr>
          <p:cNvSpPr/>
          <p:nvPr/>
        </p:nvSpPr>
        <p:spPr>
          <a:xfrm>
            <a:off x="3963022" y="3469611"/>
            <a:ext cx="1080000" cy="1080000"/>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7" name="正方形/長方形 6">
            <a:extLst>
              <a:ext uri="{FF2B5EF4-FFF2-40B4-BE49-F238E27FC236}">
                <a16:creationId xmlns:a16="http://schemas.microsoft.com/office/drawing/2014/main" id="{35319A3B-DB02-46AD-A7D2-47DF0F963293}"/>
              </a:ext>
            </a:extLst>
          </p:cNvPr>
          <p:cNvSpPr/>
          <p:nvPr/>
        </p:nvSpPr>
        <p:spPr>
          <a:xfrm>
            <a:off x="5043022" y="3469611"/>
            <a:ext cx="1080000" cy="1080000"/>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8" name="正方形/長方形 7">
            <a:extLst>
              <a:ext uri="{FF2B5EF4-FFF2-40B4-BE49-F238E27FC236}">
                <a16:creationId xmlns:a16="http://schemas.microsoft.com/office/drawing/2014/main" id="{1E77D311-4EEB-45B7-9300-DE085270B652}"/>
              </a:ext>
            </a:extLst>
          </p:cNvPr>
          <p:cNvSpPr/>
          <p:nvPr/>
        </p:nvSpPr>
        <p:spPr>
          <a:xfrm>
            <a:off x="6123022" y="3469611"/>
            <a:ext cx="1080000" cy="1080000"/>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9" name="正方形/長方形 8">
            <a:extLst>
              <a:ext uri="{FF2B5EF4-FFF2-40B4-BE49-F238E27FC236}">
                <a16:creationId xmlns:a16="http://schemas.microsoft.com/office/drawing/2014/main" id="{36596BA6-64A7-4A5A-8F34-7906A1FC2ABD}"/>
              </a:ext>
            </a:extLst>
          </p:cNvPr>
          <p:cNvSpPr/>
          <p:nvPr/>
        </p:nvSpPr>
        <p:spPr>
          <a:xfrm>
            <a:off x="7203022" y="3469611"/>
            <a:ext cx="1080000" cy="1080000"/>
          </a:xfrm>
          <a:prstGeom prst="rect">
            <a:avLst/>
          </a:prstGeom>
          <a:noFill/>
          <a:ln w="6350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10" name="正方形/長方形 9">
            <a:extLst>
              <a:ext uri="{FF2B5EF4-FFF2-40B4-BE49-F238E27FC236}">
                <a16:creationId xmlns:a16="http://schemas.microsoft.com/office/drawing/2014/main" id="{26BB1C0E-FCA8-4820-B3A2-40F8D2ACE951}"/>
              </a:ext>
            </a:extLst>
          </p:cNvPr>
          <p:cNvSpPr/>
          <p:nvPr/>
        </p:nvSpPr>
        <p:spPr>
          <a:xfrm>
            <a:off x="8283022" y="3469611"/>
            <a:ext cx="1080000" cy="1080000"/>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11" name="正方形/長方形 10">
            <a:extLst>
              <a:ext uri="{FF2B5EF4-FFF2-40B4-BE49-F238E27FC236}">
                <a16:creationId xmlns:a16="http://schemas.microsoft.com/office/drawing/2014/main" id="{EBF6889E-07C7-467E-8715-9D086A61B4C8}"/>
              </a:ext>
            </a:extLst>
          </p:cNvPr>
          <p:cNvSpPr/>
          <p:nvPr/>
        </p:nvSpPr>
        <p:spPr>
          <a:xfrm>
            <a:off x="9363022" y="3469611"/>
            <a:ext cx="1080000" cy="1080000"/>
          </a:xfrm>
          <a:prstGeom prst="rect">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dirty="0">
              <a:solidFill>
                <a:srgbClr val="00B050"/>
              </a:solidFill>
            </a:endParaRPr>
          </a:p>
        </p:txBody>
      </p:sp>
      <p:sp>
        <p:nvSpPr>
          <p:cNvPr id="27" name="&quot;禁止&quot;マーク 26">
            <a:extLst>
              <a:ext uri="{FF2B5EF4-FFF2-40B4-BE49-F238E27FC236}">
                <a16:creationId xmlns:a16="http://schemas.microsoft.com/office/drawing/2014/main" id="{CDBDB0D3-DA9C-4017-9560-FA2514384521}"/>
              </a:ext>
            </a:extLst>
          </p:cNvPr>
          <p:cNvSpPr/>
          <p:nvPr/>
        </p:nvSpPr>
        <p:spPr>
          <a:xfrm>
            <a:off x="3343105" y="1003491"/>
            <a:ext cx="5400000" cy="5400000"/>
          </a:xfrm>
          <a:prstGeom prst="noSmoking">
            <a:avLst>
              <a:gd name="adj" fmla="val 9045"/>
            </a:avLst>
          </a:prstGeom>
          <a:solidFill>
            <a:srgbClr val="FF0000">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39109289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a:t>
            </a:r>
            <a:r>
              <a:rPr lang="en-US" altLang="ja-JP" dirty="0"/>
              <a:t>Top-down - Binning</a:t>
            </a:r>
            <a:endParaRPr kumimoji="1" lang="ja-JP" altLang="en-US" dirty="0"/>
          </a:p>
        </p:txBody>
      </p:sp>
      <p:sp>
        <p:nvSpPr>
          <p:cNvPr id="20" name="二等辺三角形 19">
            <a:extLst>
              <a:ext uri="{FF2B5EF4-FFF2-40B4-BE49-F238E27FC236}">
                <a16:creationId xmlns:a16="http://schemas.microsoft.com/office/drawing/2014/main" id="{4C5F265C-510D-4343-98B9-AF96D4077875}"/>
              </a:ext>
            </a:extLst>
          </p:cNvPr>
          <p:cNvSpPr/>
          <p:nvPr/>
        </p:nvSpPr>
        <p:spPr>
          <a:xfrm>
            <a:off x="2477291" y="4462926"/>
            <a:ext cx="1387011" cy="698643"/>
          </a:xfrm>
          <a:prstGeom prst="triangle">
            <a:avLst/>
          </a:prstGeom>
          <a:noFill/>
          <a:ln w="6350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75C0F243-F2BC-4323-A111-3A05441AB17B}"/>
              </a:ext>
            </a:extLst>
          </p:cNvPr>
          <p:cNvSpPr/>
          <p:nvPr/>
        </p:nvSpPr>
        <p:spPr>
          <a:xfrm rot="20081375">
            <a:off x="4054485" y="2993823"/>
            <a:ext cx="2340707" cy="1491531"/>
          </a:xfrm>
          <a:prstGeom prst="triangle">
            <a:avLst/>
          </a:prstGeom>
          <a:noFill/>
          <a:ln w="6350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D2A71175-59C3-4194-B852-CBA350BC3A58}"/>
              </a:ext>
            </a:extLst>
          </p:cNvPr>
          <p:cNvSpPr/>
          <p:nvPr/>
        </p:nvSpPr>
        <p:spPr>
          <a:xfrm rot="20753914">
            <a:off x="5670211" y="4492570"/>
            <a:ext cx="875092" cy="570999"/>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二等辺三角形 25">
            <a:extLst>
              <a:ext uri="{FF2B5EF4-FFF2-40B4-BE49-F238E27FC236}">
                <a16:creationId xmlns:a16="http://schemas.microsoft.com/office/drawing/2014/main" id="{996745A2-8F1A-4CC2-A824-C177561B9DFB}"/>
              </a:ext>
            </a:extLst>
          </p:cNvPr>
          <p:cNvSpPr/>
          <p:nvPr/>
        </p:nvSpPr>
        <p:spPr>
          <a:xfrm rot="4974640">
            <a:off x="7519514" y="3958892"/>
            <a:ext cx="2031830" cy="2161042"/>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二等辺三角形 27">
            <a:extLst>
              <a:ext uri="{FF2B5EF4-FFF2-40B4-BE49-F238E27FC236}">
                <a16:creationId xmlns:a16="http://schemas.microsoft.com/office/drawing/2014/main" id="{EBE731B2-F2B5-4125-9CA8-37ACDDEB805E}"/>
              </a:ext>
            </a:extLst>
          </p:cNvPr>
          <p:cNvSpPr/>
          <p:nvPr/>
        </p:nvSpPr>
        <p:spPr>
          <a:xfrm rot="1982493">
            <a:off x="4706632" y="1711433"/>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二等辺三角形 29">
            <a:extLst>
              <a:ext uri="{FF2B5EF4-FFF2-40B4-BE49-F238E27FC236}">
                <a16:creationId xmlns:a16="http://schemas.microsoft.com/office/drawing/2014/main" id="{47763BFD-15E4-4194-9733-2B75AE8565C9}"/>
              </a:ext>
            </a:extLst>
          </p:cNvPr>
          <p:cNvSpPr/>
          <p:nvPr/>
        </p:nvSpPr>
        <p:spPr>
          <a:xfrm>
            <a:off x="4628322" y="5482272"/>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二等辺三角形 31">
            <a:extLst>
              <a:ext uri="{FF2B5EF4-FFF2-40B4-BE49-F238E27FC236}">
                <a16:creationId xmlns:a16="http://schemas.microsoft.com/office/drawing/2014/main" id="{2541ED06-17B3-4A78-A151-64F748FE00F4}"/>
              </a:ext>
            </a:extLst>
          </p:cNvPr>
          <p:cNvSpPr/>
          <p:nvPr/>
        </p:nvSpPr>
        <p:spPr>
          <a:xfrm rot="5642657">
            <a:off x="8593212" y="2121007"/>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正方形/長方形 33">
            <a:extLst>
              <a:ext uri="{FF2B5EF4-FFF2-40B4-BE49-F238E27FC236}">
                <a16:creationId xmlns:a16="http://schemas.microsoft.com/office/drawing/2014/main" id="{6CEF5607-546E-449C-830E-10AADD278B06}"/>
              </a:ext>
            </a:extLst>
          </p:cNvPr>
          <p:cNvSpPr/>
          <p:nvPr/>
        </p:nvSpPr>
        <p:spPr>
          <a:xfrm>
            <a:off x="2369323" y="3016251"/>
            <a:ext cx="4320664" cy="2210042"/>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正方形/長方形 34">
            <a:extLst>
              <a:ext uri="{FF2B5EF4-FFF2-40B4-BE49-F238E27FC236}">
                <a16:creationId xmlns:a16="http://schemas.microsoft.com/office/drawing/2014/main" id="{6DBA4AF5-893A-4A59-84A6-FE48A15527A0}"/>
              </a:ext>
            </a:extLst>
          </p:cNvPr>
          <p:cNvSpPr/>
          <p:nvPr/>
        </p:nvSpPr>
        <p:spPr>
          <a:xfrm>
            <a:off x="4495801" y="1690688"/>
            <a:ext cx="5188280" cy="4576761"/>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8686726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a:t>
            </a:r>
            <a:r>
              <a:rPr lang="en-US" altLang="ja-JP" dirty="0"/>
              <a:t>Top-down - Binning</a:t>
            </a:r>
            <a:endParaRPr kumimoji="1" lang="ja-JP" altLang="en-US" dirty="0"/>
          </a:p>
        </p:txBody>
      </p:sp>
      <p:sp>
        <p:nvSpPr>
          <p:cNvPr id="20" name="二等辺三角形 19">
            <a:extLst>
              <a:ext uri="{FF2B5EF4-FFF2-40B4-BE49-F238E27FC236}">
                <a16:creationId xmlns:a16="http://schemas.microsoft.com/office/drawing/2014/main" id="{4C5F265C-510D-4343-98B9-AF96D4077875}"/>
              </a:ext>
            </a:extLst>
          </p:cNvPr>
          <p:cNvSpPr/>
          <p:nvPr/>
        </p:nvSpPr>
        <p:spPr>
          <a:xfrm>
            <a:off x="2477291" y="4462926"/>
            <a:ext cx="1387011" cy="698643"/>
          </a:xfrm>
          <a:prstGeom prst="triangle">
            <a:avLst/>
          </a:prstGeom>
          <a:noFill/>
          <a:ln w="6350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二等辺三角形 21">
            <a:extLst>
              <a:ext uri="{FF2B5EF4-FFF2-40B4-BE49-F238E27FC236}">
                <a16:creationId xmlns:a16="http://schemas.microsoft.com/office/drawing/2014/main" id="{75C0F243-F2BC-4323-A111-3A05441AB17B}"/>
              </a:ext>
            </a:extLst>
          </p:cNvPr>
          <p:cNvSpPr/>
          <p:nvPr/>
        </p:nvSpPr>
        <p:spPr>
          <a:xfrm rot="20081375">
            <a:off x="4054485" y="2993823"/>
            <a:ext cx="2340707" cy="1491531"/>
          </a:xfrm>
          <a:prstGeom prst="triangle">
            <a:avLst/>
          </a:prstGeom>
          <a:noFill/>
          <a:ln w="6350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二等辺三角形 23">
            <a:extLst>
              <a:ext uri="{FF2B5EF4-FFF2-40B4-BE49-F238E27FC236}">
                <a16:creationId xmlns:a16="http://schemas.microsoft.com/office/drawing/2014/main" id="{D2A71175-59C3-4194-B852-CBA350BC3A58}"/>
              </a:ext>
            </a:extLst>
          </p:cNvPr>
          <p:cNvSpPr/>
          <p:nvPr/>
        </p:nvSpPr>
        <p:spPr>
          <a:xfrm rot="20753914">
            <a:off x="5670211" y="4492570"/>
            <a:ext cx="875092" cy="570999"/>
          </a:xfrm>
          <a:prstGeom prst="triangle">
            <a:avLst/>
          </a:prstGeom>
          <a:noFill/>
          <a:ln w="6350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二等辺三角形 25">
            <a:extLst>
              <a:ext uri="{FF2B5EF4-FFF2-40B4-BE49-F238E27FC236}">
                <a16:creationId xmlns:a16="http://schemas.microsoft.com/office/drawing/2014/main" id="{996745A2-8F1A-4CC2-A824-C177561B9DFB}"/>
              </a:ext>
            </a:extLst>
          </p:cNvPr>
          <p:cNvSpPr/>
          <p:nvPr/>
        </p:nvSpPr>
        <p:spPr>
          <a:xfrm rot="4974640">
            <a:off x="7519514" y="3958892"/>
            <a:ext cx="2031830" cy="2161042"/>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二等辺三角形 27">
            <a:extLst>
              <a:ext uri="{FF2B5EF4-FFF2-40B4-BE49-F238E27FC236}">
                <a16:creationId xmlns:a16="http://schemas.microsoft.com/office/drawing/2014/main" id="{EBE731B2-F2B5-4125-9CA8-37ACDDEB805E}"/>
              </a:ext>
            </a:extLst>
          </p:cNvPr>
          <p:cNvSpPr/>
          <p:nvPr/>
        </p:nvSpPr>
        <p:spPr>
          <a:xfrm rot="1982493">
            <a:off x="4706632" y="1711433"/>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二等辺三角形 29">
            <a:extLst>
              <a:ext uri="{FF2B5EF4-FFF2-40B4-BE49-F238E27FC236}">
                <a16:creationId xmlns:a16="http://schemas.microsoft.com/office/drawing/2014/main" id="{47763BFD-15E4-4194-9733-2B75AE8565C9}"/>
              </a:ext>
            </a:extLst>
          </p:cNvPr>
          <p:cNvSpPr/>
          <p:nvPr/>
        </p:nvSpPr>
        <p:spPr>
          <a:xfrm>
            <a:off x="4628322" y="5482272"/>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二等辺三角形 31">
            <a:extLst>
              <a:ext uri="{FF2B5EF4-FFF2-40B4-BE49-F238E27FC236}">
                <a16:creationId xmlns:a16="http://schemas.microsoft.com/office/drawing/2014/main" id="{2541ED06-17B3-4A78-A151-64F748FE00F4}"/>
              </a:ext>
            </a:extLst>
          </p:cNvPr>
          <p:cNvSpPr/>
          <p:nvPr/>
        </p:nvSpPr>
        <p:spPr>
          <a:xfrm rot="5642657">
            <a:off x="8593212" y="2121007"/>
            <a:ext cx="1387011" cy="698643"/>
          </a:xfrm>
          <a:prstGeom prst="triangle">
            <a:avLst/>
          </a:prstGeom>
          <a:noFill/>
          <a:ln w="63500">
            <a:solidFill>
              <a:schemeClr val="accent2">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正方形/長方形 33">
            <a:extLst>
              <a:ext uri="{FF2B5EF4-FFF2-40B4-BE49-F238E27FC236}">
                <a16:creationId xmlns:a16="http://schemas.microsoft.com/office/drawing/2014/main" id="{6CEF5607-546E-449C-830E-10AADD278B06}"/>
              </a:ext>
            </a:extLst>
          </p:cNvPr>
          <p:cNvSpPr/>
          <p:nvPr/>
        </p:nvSpPr>
        <p:spPr>
          <a:xfrm>
            <a:off x="2369323" y="3016251"/>
            <a:ext cx="4320664" cy="2210042"/>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正方形/長方形 34">
            <a:extLst>
              <a:ext uri="{FF2B5EF4-FFF2-40B4-BE49-F238E27FC236}">
                <a16:creationId xmlns:a16="http://schemas.microsoft.com/office/drawing/2014/main" id="{6DBA4AF5-893A-4A59-84A6-FE48A15527A0}"/>
              </a:ext>
            </a:extLst>
          </p:cNvPr>
          <p:cNvSpPr/>
          <p:nvPr/>
        </p:nvSpPr>
        <p:spPr>
          <a:xfrm>
            <a:off x="4495801" y="1690688"/>
            <a:ext cx="5188280" cy="4576761"/>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4755764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Top-down – Full sweep</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p:txBody>
          <a:bodyPr/>
          <a:lstStyle/>
          <a:p>
            <a:pPr marL="514350" indent="-514350">
              <a:buFont typeface="+mj-lt"/>
              <a:buAutoNum type="arabicPeriod"/>
            </a:pPr>
            <a:r>
              <a:rPr lang="en-US" altLang="ja-JP" dirty="0"/>
              <a:t>Prepare a ref array for each axis</a:t>
            </a:r>
          </a:p>
          <a:p>
            <a:pPr marL="514350" indent="-514350">
              <a:buFont typeface="+mj-lt"/>
              <a:buAutoNum type="arabicPeriod"/>
            </a:pPr>
            <a:r>
              <a:rPr lang="en-US" altLang="ja-JP" dirty="0"/>
              <a:t>Sort ref arrays along x, y &amp; z</a:t>
            </a:r>
          </a:p>
          <a:p>
            <a:pPr marL="514350" indent="-514350">
              <a:buFont typeface="+mj-lt"/>
              <a:buAutoNum type="arabicPeriod"/>
            </a:pPr>
            <a:r>
              <a:rPr lang="en-US" altLang="ja-JP" dirty="0"/>
              <a:t>Test all splitting positions (center of each object) to find the best splitting plane that minimizes SAH</a:t>
            </a:r>
          </a:p>
          <a:p>
            <a:pPr marL="514350" indent="-514350">
              <a:buFont typeface="+mj-lt"/>
              <a:buAutoNum type="arabicPeriod"/>
            </a:pPr>
            <a:r>
              <a:rPr lang="en-US" altLang="ja-JP" dirty="0"/>
              <a:t>Partition ref arrays</a:t>
            </a:r>
          </a:p>
          <a:p>
            <a:pPr marL="514350" indent="-514350">
              <a:buFont typeface="+mj-lt"/>
              <a:buAutoNum type="arabicPeriod"/>
            </a:pPr>
            <a:r>
              <a:rPr lang="en-US" altLang="ja-JP" dirty="0"/>
              <a:t>Go back to 3 if there is more than 1 subgroup to divide</a:t>
            </a:r>
          </a:p>
        </p:txBody>
      </p:sp>
      <p:sp>
        <p:nvSpPr>
          <p:cNvPr id="4" name="二等辺三角形 3">
            <a:extLst>
              <a:ext uri="{FF2B5EF4-FFF2-40B4-BE49-F238E27FC236}">
                <a16:creationId xmlns:a16="http://schemas.microsoft.com/office/drawing/2014/main" id="{9015D0BF-9289-4346-9AF6-2609E5CBAC26}"/>
              </a:ext>
            </a:extLst>
          </p:cNvPr>
          <p:cNvSpPr/>
          <p:nvPr/>
        </p:nvSpPr>
        <p:spPr>
          <a:xfrm>
            <a:off x="1423675" y="53265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360CD9E9-61BD-4B1C-B7A2-DEB12B89473A}"/>
              </a:ext>
            </a:extLst>
          </p:cNvPr>
          <p:cNvSpPr/>
          <p:nvPr/>
        </p:nvSpPr>
        <p:spPr>
          <a:xfrm>
            <a:off x="1999028" y="5675854"/>
            <a:ext cx="180000" cy="180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二等辺三角形 5">
            <a:extLst>
              <a:ext uri="{FF2B5EF4-FFF2-40B4-BE49-F238E27FC236}">
                <a16:creationId xmlns:a16="http://schemas.microsoft.com/office/drawing/2014/main" id="{4542E2F9-67B7-45F3-840A-E1944624B52B}"/>
              </a:ext>
            </a:extLst>
          </p:cNvPr>
          <p:cNvSpPr/>
          <p:nvPr/>
        </p:nvSpPr>
        <p:spPr>
          <a:xfrm rot="3784808">
            <a:off x="3907916" y="5331733"/>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21FB20A2-1F84-4E46-8667-15330B82CEAB}"/>
              </a:ext>
            </a:extLst>
          </p:cNvPr>
          <p:cNvSpPr/>
          <p:nvPr/>
        </p:nvSpPr>
        <p:spPr>
          <a:xfrm rot="3784808">
            <a:off x="4483269" y="5681054"/>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二等辺三角形 7">
            <a:extLst>
              <a:ext uri="{FF2B5EF4-FFF2-40B4-BE49-F238E27FC236}">
                <a16:creationId xmlns:a16="http://schemas.microsoft.com/office/drawing/2014/main" id="{B8F6BCA8-59C3-4215-A5C5-E3208702A250}"/>
              </a:ext>
            </a:extLst>
          </p:cNvPr>
          <p:cNvSpPr/>
          <p:nvPr/>
        </p:nvSpPr>
        <p:spPr>
          <a:xfrm rot="4334289">
            <a:off x="2825340" y="5288169"/>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a:extLst>
              <a:ext uri="{FF2B5EF4-FFF2-40B4-BE49-F238E27FC236}">
                <a16:creationId xmlns:a16="http://schemas.microsoft.com/office/drawing/2014/main" id="{130557CC-2D86-43A7-B6C0-4A202B3676FA}"/>
              </a:ext>
            </a:extLst>
          </p:cNvPr>
          <p:cNvSpPr/>
          <p:nvPr/>
        </p:nvSpPr>
        <p:spPr>
          <a:xfrm rot="4334289">
            <a:off x="3400693" y="5637490"/>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二等辺三角形 9">
            <a:extLst>
              <a:ext uri="{FF2B5EF4-FFF2-40B4-BE49-F238E27FC236}">
                <a16:creationId xmlns:a16="http://schemas.microsoft.com/office/drawing/2014/main" id="{A90F1CE3-E127-4AC2-902F-1C4E35FC61D1}"/>
              </a:ext>
            </a:extLst>
          </p:cNvPr>
          <p:cNvSpPr/>
          <p:nvPr/>
        </p:nvSpPr>
        <p:spPr>
          <a:xfrm rot="20841675">
            <a:off x="6505539" y="532653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楕円 10">
            <a:extLst>
              <a:ext uri="{FF2B5EF4-FFF2-40B4-BE49-F238E27FC236}">
                <a16:creationId xmlns:a16="http://schemas.microsoft.com/office/drawing/2014/main" id="{7B7A6F74-C500-43D4-BE4C-064C88207976}"/>
              </a:ext>
            </a:extLst>
          </p:cNvPr>
          <p:cNvSpPr/>
          <p:nvPr/>
        </p:nvSpPr>
        <p:spPr>
          <a:xfrm rot="20841675">
            <a:off x="7080892" y="567585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二等辺三角形 11">
            <a:extLst>
              <a:ext uri="{FF2B5EF4-FFF2-40B4-BE49-F238E27FC236}">
                <a16:creationId xmlns:a16="http://schemas.microsoft.com/office/drawing/2014/main" id="{8969F629-40D4-4102-A6C7-F063BF3A708A}"/>
              </a:ext>
            </a:extLst>
          </p:cNvPr>
          <p:cNvSpPr/>
          <p:nvPr/>
        </p:nvSpPr>
        <p:spPr>
          <a:xfrm rot="2221784">
            <a:off x="5253149" y="5304325"/>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楕円 12">
            <a:extLst>
              <a:ext uri="{FF2B5EF4-FFF2-40B4-BE49-F238E27FC236}">
                <a16:creationId xmlns:a16="http://schemas.microsoft.com/office/drawing/2014/main" id="{40D9252A-7D54-457A-A02C-310F06CC905B}"/>
              </a:ext>
            </a:extLst>
          </p:cNvPr>
          <p:cNvSpPr/>
          <p:nvPr/>
        </p:nvSpPr>
        <p:spPr>
          <a:xfrm rot="2221784">
            <a:off x="5828502" y="5653646"/>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二等辺三角形 13">
            <a:extLst>
              <a:ext uri="{FF2B5EF4-FFF2-40B4-BE49-F238E27FC236}">
                <a16:creationId xmlns:a16="http://schemas.microsoft.com/office/drawing/2014/main" id="{B59C873B-E108-4551-B74A-62A660EA1132}"/>
              </a:ext>
            </a:extLst>
          </p:cNvPr>
          <p:cNvSpPr/>
          <p:nvPr/>
        </p:nvSpPr>
        <p:spPr>
          <a:xfrm rot="20641554">
            <a:off x="8021535" y="533195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D16A697B-A754-42A7-86A0-AC14BDDB5355}"/>
              </a:ext>
            </a:extLst>
          </p:cNvPr>
          <p:cNvSpPr/>
          <p:nvPr/>
        </p:nvSpPr>
        <p:spPr>
          <a:xfrm rot="20641554">
            <a:off x="8596888" y="568127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二等辺三角形 15">
            <a:extLst>
              <a:ext uri="{FF2B5EF4-FFF2-40B4-BE49-F238E27FC236}">
                <a16:creationId xmlns:a16="http://schemas.microsoft.com/office/drawing/2014/main" id="{D1E0B091-B804-484E-8FE7-566055D57354}"/>
              </a:ext>
            </a:extLst>
          </p:cNvPr>
          <p:cNvSpPr/>
          <p:nvPr/>
        </p:nvSpPr>
        <p:spPr>
          <a:xfrm rot="3849326">
            <a:off x="9458171" y="5326532"/>
            <a:ext cx="1387011" cy="698643"/>
          </a:xfrm>
          <a:prstGeom prst="triangl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3E1A0DF3-AF89-4E25-A1F6-1AEC8B3D3B01}"/>
              </a:ext>
            </a:extLst>
          </p:cNvPr>
          <p:cNvSpPr/>
          <p:nvPr/>
        </p:nvSpPr>
        <p:spPr>
          <a:xfrm rot="2221784">
            <a:off x="10033524" y="567585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右大かっこ 17">
            <a:extLst>
              <a:ext uri="{FF2B5EF4-FFF2-40B4-BE49-F238E27FC236}">
                <a16:creationId xmlns:a16="http://schemas.microsoft.com/office/drawing/2014/main" id="{09B4C0EC-FE17-478F-8AD1-CD639F8A85FB}"/>
              </a:ext>
            </a:extLst>
          </p:cNvPr>
          <p:cNvSpPr/>
          <p:nvPr/>
        </p:nvSpPr>
        <p:spPr>
          <a:xfrm>
            <a:off x="3132630" y="4981699"/>
            <a:ext cx="445350" cy="1265249"/>
          </a:xfrm>
          <a:prstGeom prst="rightBracket">
            <a:avLst/>
          </a:prstGeom>
          <a:ln w="1270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9" name="右大かっこ 18">
            <a:extLst>
              <a:ext uri="{FF2B5EF4-FFF2-40B4-BE49-F238E27FC236}">
                <a16:creationId xmlns:a16="http://schemas.microsoft.com/office/drawing/2014/main" id="{A93F6899-AC1A-4C68-BD62-F8D1B90B7827}"/>
              </a:ext>
            </a:extLst>
          </p:cNvPr>
          <p:cNvSpPr/>
          <p:nvPr/>
        </p:nvSpPr>
        <p:spPr>
          <a:xfrm rot="10800000">
            <a:off x="3625522" y="5133228"/>
            <a:ext cx="445350" cy="1265249"/>
          </a:xfrm>
          <a:prstGeom prst="rightBracket">
            <a:avLst/>
          </a:prstGeom>
          <a:ln w="1270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8225715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Construction: Bottom-up</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p:txBody>
          <a:bodyPr/>
          <a:lstStyle/>
          <a:p>
            <a:r>
              <a:rPr lang="en-US" altLang="ja-JP" dirty="0"/>
              <a:t>Agglomerative clustering</a:t>
            </a:r>
          </a:p>
          <a:p>
            <a:pPr lvl="1"/>
            <a:r>
              <a:rPr lang="en-US" altLang="ja-JP" dirty="0"/>
              <a:t>Fast Agglomerative Clustering for Rendering</a:t>
            </a:r>
          </a:p>
          <a:p>
            <a:pPr lvl="1"/>
            <a:r>
              <a:rPr lang="en-US" altLang="ja-JP" dirty="0"/>
              <a:t>Efficient BVH Construction via Approximate Agglomerative Clustering</a:t>
            </a:r>
          </a:p>
          <a:p>
            <a:r>
              <a:rPr lang="en-US" altLang="ja-JP" dirty="0"/>
              <a:t>PLOC </a:t>
            </a:r>
          </a:p>
          <a:p>
            <a:pPr lvl="1"/>
            <a:r>
              <a:rPr lang="en-US" altLang="ja-JP" dirty="0"/>
              <a:t>Parallel Locally-Ordered Clustering for Bounding Volume Hierarchy Construction</a:t>
            </a:r>
          </a:p>
          <a:p>
            <a:r>
              <a:rPr kumimoji="1" lang="en-US" altLang="ja-JP" dirty="0"/>
              <a:t>LBVH</a:t>
            </a:r>
            <a:endParaRPr lang="en-US" altLang="ja-JP" dirty="0"/>
          </a:p>
          <a:p>
            <a:pPr lvl="1"/>
            <a:r>
              <a:rPr lang="en-US" altLang="ja-JP" dirty="0"/>
              <a:t>Maximizing Parallelism in the Construction of BVHs, Octrees, and k-d Trees</a:t>
            </a:r>
          </a:p>
          <a:p>
            <a:pPr lvl="1"/>
            <a:r>
              <a:rPr lang="en-US" altLang="ja-JP" dirty="0">
                <a:solidFill>
                  <a:schemeClr val="accent1"/>
                </a:solidFill>
              </a:rPr>
              <a:t>Fast and Simple Agglomerative LBVH Construction</a:t>
            </a:r>
            <a:endParaRPr kumimoji="1" lang="en-US" altLang="ja-JP" dirty="0">
              <a:solidFill>
                <a:schemeClr val="accent1"/>
              </a:solidFill>
            </a:endParaRPr>
          </a:p>
        </p:txBody>
      </p:sp>
    </p:spTree>
    <p:extLst>
      <p:ext uri="{BB962C8B-B14F-4D97-AF65-F5344CB8AC3E}">
        <p14:creationId xmlns:p14="http://schemas.microsoft.com/office/powerpoint/2010/main" val="4671966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F117E4A8-215A-4CC0-8674-C154A5E08164}"/>
              </a:ext>
            </a:extLst>
          </p:cNvPr>
          <p:cNvPicPr>
            <a:picLocks noChangeAspect="1"/>
          </p:cNvPicPr>
          <p:nvPr/>
        </p:nvPicPr>
        <p:blipFill>
          <a:blip r:embed="rId3">
            <a:grayscl/>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0" y="0"/>
            <a:ext cx="12192000" cy="6858000"/>
          </a:xfrm>
          <a:prstGeom prst="rect">
            <a:avLst/>
          </a:prstGeom>
          <a:ln>
            <a:noFill/>
          </a:ln>
        </p:spPr>
      </p:pic>
      <p:pic>
        <p:nvPicPr>
          <p:cNvPr id="5" name="Picture 2" descr="Image result for teapot alpha">
            <a:extLst>
              <a:ext uri="{FF2B5EF4-FFF2-40B4-BE49-F238E27FC236}">
                <a16:creationId xmlns:a16="http://schemas.microsoft.com/office/drawing/2014/main" id="{95FA9C4B-D04B-4A89-9F3A-8CDCEEC672B8}"/>
              </a:ext>
            </a:extLst>
          </p:cNvPr>
          <p:cNvPicPr>
            <a:picLocks noChangeAspect="1" noChangeArrowheads="1"/>
          </p:cNvPicPr>
          <p:nvPr/>
        </p:nvPicPr>
        <p:blipFill>
          <a:blip r:embed="rId6">
            <a:lum bright="70000" contrast="-70000"/>
            <a:extLst>
              <a:ext uri="{28A0092B-C50C-407E-A947-70E740481C1C}">
                <a14:useLocalDpi xmlns:a14="http://schemas.microsoft.com/office/drawing/2010/main" val="0"/>
              </a:ext>
            </a:extLst>
          </a:blip>
          <a:srcRect/>
          <a:stretch>
            <a:fillRect/>
          </a:stretch>
        </p:blipFill>
        <p:spPr bwMode="auto">
          <a:xfrm>
            <a:off x="5229772" y="3160934"/>
            <a:ext cx="17915" cy="1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44550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101" name="テキスト ボックス 100">
            <a:extLst>
              <a:ext uri="{FF2B5EF4-FFF2-40B4-BE49-F238E27FC236}">
                <a16:creationId xmlns:a16="http://schemas.microsoft.com/office/drawing/2014/main" id="{44C88566-D7CE-4764-BDC9-D5FD9148C530}"/>
              </a:ext>
            </a:extLst>
          </p:cNvPr>
          <p:cNvSpPr txBox="1"/>
          <p:nvPr/>
        </p:nvSpPr>
        <p:spPr>
          <a:xfrm>
            <a:off x="9488384" y="4491688"/>
            <a:ext cx="1721922" cy="461665"/>
          </a:xfrm>
          <a:prstGeom prst="rect">
            <a:avLst/>
          </a:prstGeom>
          <a:noFill/>
          <a:ln>
            <a:noFill/>
          </a:ln>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102" name="テキスト ボックス 101">
            <a:extLst>
              <a:ext uri="{FF2B5EF4-FFF2-40B4-BE49-F238E27FC236}">
                <a16:creationId xmlns:a16="http://schemas.microsoft.com/office/drawing/2014/main" id="{596FA3F2-071F-4AB7-9908-ED93F18E770C}"/>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103" name="テキスト ボックス 102">
            <a:extLst>
              <a:ext uri="{FF2B5EF4-FFF2-40B4-BE49-F238E27FC236}">
                <a16:creationId xmlns:a16="http://schemas.microsoft.com/office/drawing/2014/main" id="{F2295C65-EA7D-4E2A-9C5F-6D142A384894}"/>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17257224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100" name="正方形/長方形 99">
            <a:extLst>
              <a:ext uri="{FF2B5EF4-FFF2-40B4-BE49-F238E27FC236}">
                <a16:creationId xmlns:a16="http://schemas.microsoft.com/office/drawing/2014/main" id="{6C3FC1B9-82DE-48A8-A9C0-73EF315F2AE6}"/>
              </a:ext>
            </a:extLst>
          </p:cNvPr>
          <p:cNvSpPr/>
          <p:nvPr/>
        </p:nvSpPr>
        <p:spPr>
          <a:xfrm>
            <a:off x="5375768" y="5159387"/>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テキスト ボックス 41">
            <a:extLst>
              <a:ext uri="{FF2B5EF4-FFF2-40B4-BE49-F238E27FC236}">
                <a16:creationId xmlns:a16="http://schemas.microsoft.com/office/drawing/2014/main" id="{5D28008F-384C-4AB3-A104-7C62E345CAE2}"/>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43" name="テキスト ボックス 42">
            <a:extLst>
              <a:ext uri="{FF2B5EF4-FFF2-40B4-BE49-F238E27FC236}">
                <a16:creationId xmlns:a16="http://schemas.microsoft.com/office/drawing/2014/main" id="{A285F2E1-24E1-4F42-A743-858713BBD293}"/>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44" name="テキスト ボックス 43">
            <a:extLst>
              <a:ext uri="{FF2B5EF4-FFF2-40B4-BE49-F238E27FC236}">
                <a16:creationId xmlns:a16="http://schemas.microsoft.com/office/drawing/2014/main" id="{9FD8B750-F6DF-4985-854E-17A061F26EB3}"/>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31042208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42" name="正方形/長方形 41">
            <a:extLst>
              <a:ext uri="{FF2B5EF4-FFF2-40B4-BE49-F238E27FC236}">
                <a16:creationId xmlns:a16="http://schemas.microsoft.com/office/drawing/2014/main" id="{94F9D447-8C6E-4EB7-AF28-D5FA32A527CC}"/>
              </a:ext>
            </a:extLst>
          </p:cNvPr>
          <p:cNvSpPr/>
          <p:nvPr/>
        </p:nvSpPr>
        <p:spPr>
          <a:xfrm>
            <a:off x="5375768" y="5159387"/>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正方形/長方形 42">
            <a:extLst>
              <a:ext uri="{FF2B5EF4-FFF2-40B4-BE49-F238E27FC236}">
                <a16:creationId xmlns:a16="http://schemas.microsoft.com/office/drawing/2014/main" id="{9546F6EE-6820-43E2-801A-FF9F1C85713C}"/>
              </a:ext>
            </a:extLst>
          </p:cNvPr>
          <p:cNvSpPr/>
          <p:nvPr/>
        </p:nvSpPr>
        <p:spPr>
          <a:xfrm>
            <a:off x="3758393" y="548350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正方形/長方形 43">
            <a:extLst>
              <a:ext uri="{FF2B5EF4-FFF2-40B4-BE49-F238E27FC236}">
                <a16:creationId xmlns:a16="http://schemas.microsoft.com/office/drawing/2014/main" id="{18B6DD06-1845-457C-B9EC-BDC62432ED42}"/>
              </a:ext>
            </a:extLst>
          </p:cNvPr>
          <p:cNvSpPr/>
          <p:nvPr/>
        </p:nvSpPr>
        <p:spPr>
          <a:xfrm>
            <a:off x="6177562" y="5441930"/>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テキスト ボックス 44">
            <a:extLst>
              <a:ext uri="{FF2B5EF4-FFF2-40B4-BE49-F238E27FC236}">
                <a16:creationId xmlns:a16="http://schemas.microsoft.com/office/drawing/2014/main" id="{0832D823-5DF3-4268-B0E2-DE3B1DAAA045}"/>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46" name="テキスト ボックス 45">
            <a:extLst>
              <a:ext uri="{FF2B5EF4-FFF2-40B4-BE49-F238E27FC236}">
                <a16:creationId xmlns:a16="http://schemas.microsoft.com/office/drawing/2014/main" id="{77E3A8C2-77DE-4318-9ACA-6D5F6554DE3A}"/>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47" name="テキスト ボックス 46">
            <a:extLst>
              <a:ext uri="{FF2B5EF4-FFF2-40B4-BE49-F238E27FC236}">
                <a16:creationId xmlns:a16="http://schemas.microsoft.com/office/drawing/2014/main" id="{1EEF0D9C-6975-4E3A-BA41-0F73241498C5}"/>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378334722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42" name="正方形/長方形 41">
            <a:extLst>
              <a:ext uri="{FF2B5EF4-FFF2-40B4-BE49-F238E27FC236}">
                <a16:creationId xmlns:a16="http://schemas.microsoft.com/office/drawing/2014/main" id="{94F9D447-8C6E-4EB7-AF28-D5FA32A527CC}"/>
              </a:ext>
            </a:extLst>
          </p:cNvPr>
          <p:cNvSpPr/>
          <p:nvPr/>
        </p:nvSpPr>
        <p:spPr>
          <a:xfrm>
            <a:off x="5375768" y="5159387"/>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正方形/長方形 42">
            <a:extLst>
              <a:ext uri="{FF2B5EF4-FFF2-40B4-BE49-F238E27FC236}">
                <a16:creationId xmlns:a16="http://schemas.microsoft.com/office/drawing/2014/main" id="{9546F6EE-6820-43E2-801A-FF9F1C85713C}"/>
              </a:ext>
            </a:extLst>
          </p:cNvPr>
          <p:cNvSpPr/>
          <p:nvPr/>
        </p:nvSpPr>
        <p:spPr>
          <a:xfrm>
            <a:off x="3758393" y="548350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正方形/長方形 43">
            <a:extLst>
              <a:ext uri="{FF2B5EF4-FFF2-40B4-BE49-F238E27FC236}">
                <a16:creationId xmlns:a16="http://schemas.microsoft.com/office/drawing/2014/main" id="{18B6DD06-1845-457C-B9EC-BDC62432ED42}"/>
              </a:ext>
            </a:extLst>
          </p:cNvPr>
          <p:cNvSpPr/>
          <p:nvPr/>
        </p:nvSpPr>
        <p:spPr>
          <a:xfrm>
            <a:off x="6177562" y="5441930"/>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正方形/長方形 44">
            <a:extLst>
              <a:ext uri="{FF2B5EF4-FFF2-40B4-BE49-F238E27FC236}">
                <a16:creationId xmlns:a16="http://schemas.microsoft.com/office/drawing/2014/main" id="{44A54627-C6C8-48CE-9A62-552BD9B72389}"/>
              </a:ext>
            </a:extLst>
          </p:cNvPr>
          <p:cNvSpPr/>
          <p:nvPr/>
        </p:nvSpPr>
        <p:spPr>
          <a:xfrm>
            <a:off x="7781150" y="575618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テキスト ボックス 45">
            <a:extLst>
              <a:ext uri="{FF2B5EF4-FFF2-40B4-BE49-F238E27FC236}">
                <a16:creationId xmlns:a16="http://schemas.microsoft.com/office/drawing/2014/main" id="{4CDF1EA1-5276-4E64-9B87-B31F39A0B82D}"/>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47" name="テキスト ボックス 46">
            <a:extLst>
              <a:ext uri="{FF2B5EF4-FFF2-40B4-BE49-F238E27FC236}">
                <a16:creationId xmlns:a16="http://schemas.microsoft.com/office/drawing/2014/main" id="{2AFA1D3C-7481-4E2A-B5E1-AA0FE74C2F8F}"/>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49" name="テキスト ボックス 48">
            <a:extLst>
              <a:ext uri="{FF2B5EF4-FFF2-40B4-BE49-F238E27FC236}">
                <a16:creationId xmlns:a16="http://schemas.microsoft.com/office/drawing/2014/main" id="{7FA1BD88-306A-49BE-ADCB-553263E19F84}"/>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370475225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42" name="正方形/長方形 41">
            <a:extLst>
              <a:ext uri="{FF2B5EF4-FFF2-40B4-BE49-F238E27FC236}">
                <a16:creationId xmlns:a16="http://schemas.microsoft.com/office/drawing/2014/main" id="{94F9D447-8C6E-4EB7-AF28-D5FA32A527CC}"/>
              </a:ext>
            </a:extLst>
          </p:cNvPr>
          <p:cNvSpPr/>
          <p:nvPr/>
        </p:nvSpPr>
        <p:spPr>
          <a:xfrm>
            <a:off x="5375768" y="5159387"/>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正方形/長方形 42">
            <a:extLst>
              <a:ext uri="{FF2B5EF4-FFF2-40B4-BE49-F238E27FC236}">
                <a16:creationId xmlns:a16="http://schemas.microsoft.com/office/drawing/2014/main" id="{9546F6EE-6820-43E2-801A-FF9F1C85713C}"/>
              </a:ext>
            </a:extLst>
          </p:cNvPr>
          <p:cNvSpPr/>
          <p:nvPr/>
        </p:nvSpPr>
        <p:spPr>
          <a:xfrm>
            <a:off x="3758393" y="548350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正方形/長方形 43">
            <a:extLst>
              <a:ext uri="{FF2B5EF4-FFF2-40B4-BE49-F238E27FC236}">
                <a16:creationId xmlns:a16="http://schemas.microsoft.com/office/drawing/2014/main" id="{18B6DD06-1845-457C-B9EC-BDC62432ED42}"/>
              </a:ext>
            </a:extLst>
          </p:cNvPr>
          <p:cNvSpPr/>
          <p:nvPr/>
        </p:nvSpPr>
        <p:spPr>
          <a:xfrm>
            <a:off x="6177562" y="5441930"/>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正方形/長方形 44">
            <a:extLst>
              <a:ext uri="{FF2B5EF4-FFF2-40B4-BE49-F238E27FC236}">
                <a16:creationId xmlns:a16="http://schemas.microsoft.com/office/drawing/2014/main" id="{44A54627-C6C8-48CE-9A62-552BD9B72389}"/>
              </a:ext>
            </a:extLst>
          </p:cNvPr>
          <p:cNvSpPr/>
          <p:nvPr/>
        </p:nvSpPr>
        <p:spPr>
          <a:xfrm>
            <a:off x="7781150" y="575618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正方形/長方形 45">
            <a:extLst>
              <a:ext uri="{FF2B5EF4-FFF2-40B4-BE49-F238E27FC236}">
                <a16:creationId xmlns:a16="http://schemas.microsoft.com/office/drawing/2014/main" id="{B64F0129-B06A-4946-BD65-F014DAC34728}"/>
              </a:ext>
            </a:extLst>
          </p:cNvPr>
          <p:cNvSpPr/>
          <p:nvPr/>
        </p:nvSpPr>
        <p:spPr>
          <a:xfrm>
            <a:off x="7015190" y="606374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正方形/長方形 46">
            <a:extLst>
              <a:ext uri="{FF2B5EF4-FFF2-40B4-BE49-F238E27FC236}">
                <a16:creationId xmlns:a16="http://schemas.microsoft.com/office/drawing/2014/main" id="{34061BD3-CEBB-48F4-9537-FBB9696B01E3}"/>
              </a:ext>
            </a:extLst>
          </p:cNvPr>
          <p:cNvSpPr/>
          <p:nvPr/>
        </p:nvSpPr>
        <p:spPr>
          <a:xfrm>
            <a:off x="2956311" y="6060532"/>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正方形/長方形 48">
            <a:extLst>
              <a:ext uri="{FF2B5EF4-FFF2-40B4-BE49-F238E27FC236}">
                <a16:creationId xmlns:a16="http://schemas.microsoft.com/office/drawing/2014/main" id="{49300246-E792-4EF7-AE8D-75CE994BDFD6}"/>
              </a:ext>
            </a:extLst>
          </p:cNvPr>
          <p:cNvSpPr/>
          <p:nvPr/>
        </p:nvSpPr>
        <p:spPr>
          <a:xfrm>
            <a:off x="4580729" y="6083625"/>
            <a:ext cx="1268268" cy="393752"/>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テキスト ボックス 49">
            <a:extLst>
              <a:ext uri="{FF2B5EF4-FFF2-40B4-BE49-F238E27FC236}">
                <a16:creationId xmlns:a16="http://schemas.microsoft.com/office/drawing/2014/main" id="{E0B65FCA-FCF9-4F65-A5FB-2C0422022E4D}"/>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51" name="テキスト ボックス 50">
            <a:extLst>
              <a:ext uri="{FF2B5EF4-FFF2-40B4-BE49-F238E27FC236}">
                <a16:creationId xmlns:a16="http://schemas.microsoft.com/office/drawing/2014/main" id="{67E2D11B-69F0-4AE5-A48A-3A1D22A15A2E}"/>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52" name="テキスト ボックス 51">
            <a:extLst>
              <a:ext uri="{FF2B5EF4-FFF2-40B4-BE49-F238E27FC236}">
                <a16:creationId xmlns:a16="http://schemas.microsoft.com/office/drawing/2014/main" id="{05EBD4CD-616E-476E-8E28-69AF4BDFB754}"/>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157192652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42" name="テキスト ボックス 41">
            <a:extLst>
              <a:ext uri="{FF2B5EF4-FFF2-40B4-BE49-F238E27FC236}">
                <a16:creationId xmlns:a16="http://schemas.microsoft.com/office/drawing/2014/main" id="{12EB253A-018E-4BFC-BB89-DFD6036987B2}"/>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43" name="テキスト ボックス 42">
            <a:extLst>
              <a:ext uri="{FF2B5EF4-FFF2-40B4-BE49-F238E27FC236}">
                <a16:creationId xmlns:a16="http://schemas.microsoft.com/office/drawing/2014/main" id="{021FB2E7-94C0-4D06-8804-BEEAD85391B6}"/>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44" name="テキスト ボックス 43">
            <a:extLst>
              <a:ext uri="{FF2B5EF4-FFF2-40B4-BE49-F238E27FC236}">
                <a16:creationId xmlns:a16="http://schemas.microsoft.com/office/drawing/2014/main" id="{2EFD02BE-E0E1-406E-9976-7D2D5E7ACC9A}"/>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363672126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4358750"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3445874"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4957027"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457028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536757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3683618"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4764604"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4808029"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5362881"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2956311"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3799150"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3194055"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3851728"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5842242"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7125505"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8107456"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7783692"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8561112" y="4471548"/>
            <a:ext cx="475488" cy="475488"/>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6248096"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7600993"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7864894"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8513310" y="3382737"/>
            <a:ext cx="285546" cy="1088811"/>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6173055"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6960080"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6410799"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7197824"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7459040"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7864894"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4834238"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2970386"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3772180"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4573974"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5375768"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6177562"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6979356"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7781150"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8582944"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42" name="テキスト ボックス 41">
            <a:extLst>
              <a:ext uri="{FF2B5EF4-FFF2-40B4-BE49-F238E27FC236}">
                <a16:creationId xmlns:a16="http://schemas.microsoft.com/office/drawing/2014/main" id="{79612531-50A3-43CE-8632-DD071249C799}"/>
              </a:ext>
            </a:extLst>
          </p:cNvPr>
          <p:cNvSpPr txBox="1"/>
          <p:nvPr/>
        </p:nvSpPr>
        <p:spPr>
          <a:xfrm>
            <a:off x="9488384" y="4491688"/>
            <a:ext cx="1721922" cy="461665"/>
          </a:xfrm>
          <a:prstGeom prst="rect">
            <a:avLst/>
          </a:prstGeom>
          <a:noFill/>
        </p:spPr>
        <p:txBody>
          <a:bodyPr wrap="square" rtlCol="0">
            <a:spAutoFit/>
          </a:bodyPr>
          <a:lstStyle/>
          <a:p>
            <a:r>
              <a:rPr kumimoji="1" lang="en-US" altLang="ja-JP" sz="2400" dirty="0">
                <a:solidFill>
                  <a:schemeClr val="accent2"/>
                </a:solidFill>
              </a:rPr>
              <a:t>Leaf nodes</a:t>
            </a:r>
            <a:endParaRPr kumimoji="1" lang="ja-JP" altLang="en-US" sz="2400" dirty="0">
              <a:solidFill>
                <a:schemeClr val="accent2"/>
              </a:solidFill>
            </a:endParaRPr>
          </a:p>
        </p:txBody>
      </p:sp>
      <p:sp>
        <p:nvSpPr>
          <p:cNvPr id="43" name="テキスト ボックス 42">
            <a:extLst>
              <a:ext uri="{FF2B5EF4-FFF2-40B4-BE49-F238E27FC236}">
                <a16:creationId xmlns:a16="http://schemas.microsoft.com/office/drawing/2014/main" id="{DF619F72-5952-4180-B525-A76CFA111828}"/>
              </a:ext>
            </a:extLst>
          </p:cNvPr>
          <p:cNvSpPr txBox="1"/>
          <p:nvPr/>
        </p:nvSpPr>
        <p:spPr>
          <a:xfrm>
            <a:off x="9488384" y="3507975"/>
            <a:ext cx="1721922" cy="461665"/>
          </a:xfrm>
          <a:prstGeom prst="rect">
            <a:avLst/>
          </a:prstGeom>
          <a:noFill/>
        </p:spPr>
        <p:txBody>
          <a:bodyPr wrap="square" rtlCol="0">
            <a:spAutoFit/>
          </a:bodyPr>
          <a:lstStyle/>
          <a:p>
            <a:r>
              <a:rPr kumimoji="1" lang="en-US" altLang="ja-JP" sz="2400" dirty="0">
                <a:solidFill>
                  <a:schemeClr val="accent1"/>
                </a:solidFill>
              </a:rPr>
              <a:t>Inner nodes</a:t>
            </a:r>
            <a:endParaRPr kumimoji="1" lang="ja-JP" altLang="en-US" sz="2400" dirty="0">
              <a:solidFill>
                <a:schemeClr val="accent1"/>
              </a:solidFill>
            </a:endParaRPr>
          </a:p>
        </p:txBody>
      </p:sp>
      <p:sp>
        <p:nvSpPr>
          <p:cNvPr id="44" name="テキスト ボックス 43">
            <a:extLst>
              <a:ext uri="{FF2B5EF4-FFF2-40B4-BE49-F238E27FC236}">
                <a16:creationId xmlns:a16="http://schemas.microsoft.com/office/drawing/2014/main" id="{E1BAAFBE-642D-43ED-8D72-D6DB3C0A21E0}"/>
              </a:ext>
            </a:extLst>
          </p:cNvPr>
          <p:cNvSpPr txBox="1"/>
          <p:nvPr/>
        </p:nvSpPr>
        <p:spPr>
          <a:xfrm>
            <a:off x="9488384" y="5475401"/>
            <a:ext cx="2063076" cy="461665"/>
          </a:xfrm>
          <a:prstGeom prst="rect">
            <a:avLst/>
          </a:prstGeom>
          <a:noFill/>
        </p:spPr>
        <p:txBody>
          <a:bodyPr wrap="square" rtlCol="0">
            <a:spAutoFit/>
          </a:bodyPr>
          <a:lstStyle/>
          <a:p>
            <a:r>
              <a:rPr kumimoji="1" lang="en-US" altLang="ja-JP" sz="2400" dirty="0"/>
              <a:t>Morton codes</a:t>
            </a:r>
            <a:endParaRPr kumimoji="1" lang="ja-JP" altLang="en-US" sz="2400" dirty="0"/>
          </a:p>
        </p:txBody>
      </p:sp>
    </p:spTree>
    <p:extLst>
      <p:ext uri="{BB962C8B-B14F-4D97-AF65-F5344CB8AC3E}">
        <p14:creationId xmlns:p14="http://schemas.microsoft.com/office/powerpoint/2010/main" val="27782221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3742398"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3" name="正方形/長方形 2">
            <a:extLst>
              <a:ext uri="{FF2B5EF4-FFF2-40B4-BE49-F238E27FC236}">
                <a16:creationId xmlns:a16="http://schemas.microsoft.com/office/drawing/2014/main" id="{833E1293-839B-4721-B639-E24CE65B2409}"/>
              </a:ext>
            </a:extLst>
          </p:cNvPr>
          <p:cNvSpPr/>
          <p:nvPr/>
        </p:nvSpPr>
        <p:spPr>
          <a:xfrm>
            <a:off x="7307115" y="2584852"/>
            <a:ext cx="4089261" cy="461665"/>
          </a:xfrm>
          <a:prstGeom prst="rect">
            <a:avLst/>
          </a:prstGeom>
        </p:spPr>
        <p:txBody>
          <a:bodyPr wrap="none">
            <a:spAutoFit/>
          </a:bodyPr>
          <a:lstStyle/>
          <a:p>
            <a:r>
              <a:rPr lang="en-US" altLang="ja-JP" sz="2400" dirty="0">
                <a:ea typeface="ＭＳ ゴシック" panose="020B0609070205080204" pitchFamily="49" charset="-128"/>
              </a:rPr>
              <a:t>δ(id) = codes[id + 1] ^ codes[id]</a:t>
            </a:r>
            <a:endParaRPr lang="ja-JP" altLang="en-US" sz="2400" dirty="0"/>
          </a:p>
        </p:txBody>
      </p:sp>
    </p:spTree>
    <p:extLst>
      <p:ext uri="{BB962C8B-B14F-4D97-AF65-F5344CB8AC3E}">
        <p14:creationId xmlns:p14="http://schemas.microsoft.com/office/powerpoint/2010/main" val="5907132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3742398"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3" name="正方形/長方形 2">
            <a:extLst>
              <a:ext uri="{FF2B5EF4-FFF2-40B4-BE49-F238E27FC236}">
                <a16:creationId xmlns:a16="http://schemas.microsoft.com/office/drawing/2014/main" id="{833E1293-839B-4721-B639-E24CE65B2409}"/>
              </a:ext>
            </a:extLst>
          </p:cNvPr>
          <p:cNvSpPr/>
          <p:nvPr/>
        </p:nvSpPr>
        <p:spPr>
          <a:xfrm>
            <a:off x="7307115" y="2584852"/>
            <a:ext cx="4089261" cy="3416320"/>
          </a:xfrm>
          <a:prstGeom prst="rect">
            <a:avLst/>
          </a:prstGeom>
        </p:spPr>
        <p:txBody>
          <a:bodyPr wrap="none">
            <a:spAutoFit/>
          </a:bodyPr>
          <a:lstStyle/>
          <a:p>
            <a:r>
              <a:rPr lang="en-US" altLang="ja-JP" sz="2400" dirty="0">
                <a:ea typeface="ＭＳ ゴシック" panose="020B0609070205080204" pitchFamily="49" charset="-128"/>
              </a:rPr>
              <a:t>δ(id) = codes[id + 1] ^ codes[id]</a:t>
            </a:r>
          </a:p>
          <a:p>
            <a:endParaRPr lang="en-US" altLang="ja-JP" sz="2400" dirty="0">
              <a:latin typeface="+mj-lt"/>
            </a:endParaRPr>
          </a:p>
          <a:p>
            <a:r>
              <a:rPr lang="en-US" altLang="ja-JP" sz="2400" dirty="0">
                <a:ea typeface="ＭＳ ゴシック" panose="020B0609070205080204" pitchFamily="49" charset="-128"/>
              </a:rPr>
              <a:t>δ(5) = codes[5 + 1] ^ codes[5]</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1100 ^ 1101</a:t>
            </a:r>
            <a:br>
              <a:rPr lang="en-US" altLang="ja-JP" sz="2400" dirty="0">
                <a:ea typeface="ＭＳ ゴシック" panose="020B0609070205080204" pitchFamily="49" charset="-128"/>
              </a:rPr>
            </a:br>
            <a:r>
              <a:rPr lang="en-US" altLang="ja-JP" sz="2400" dirty="0">
                <a:ea typeface="ＭＳ ゴシック" panose="020B0609070205080204" pitchFamily="49" charset="-128"/>
              </a:rPr>
              <a:t>        = 0001</a:t>
            </a:r>
          </a:p>
          <a:p>
            <a:endParaRPr lang="en-US" altLang="ja-JP" sz="2400" dirty="0">
              <a:ea typeface="ＭＳ ゴシック" panose="020B0609070205080204" pitchFamily="49" charset="-128"/>
            </a:endParaRPr>
          </a:p>
          <a:p>
            <a:r>
              <a:rPr lang="en-US" altLang="ja-JP" sz="2400" dirty="0">
                <a:ea typeface="ＭＳ ゴシック" panose="020B0609070205080204" pitchFamily="49" charset="-128"/>
              </a:rPr>
              <a:t>δ(6) = codes[6 + 1] ^ codes[6]</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1101 ^ 1111</a:t>
            </a:r>
          </a:p>
          <a:p>
            <a:r>
              <a:rPr lang="en-US" altLang="ja-JP" sz="2400" dirty="0">
                <a:ea typeface="ＭＳ ゴシック" panose="020B0609070205080204" pitchFamily="49" charset="-128"/>
              </a:rPr>
              <a:t>        = 0010</a:t>
            </a:r>
          </a:p>
        </p:txBody>
      </p:sp>
    </p:spTree>
    <p:extLst>
      <p:ext uri="{BB962C8B-B14F-4D97-AF65-F5344CB8AC3E}">
        <p14:creationId xmlns:p14="http://schemas.microsoft.com/office/powerpoint/2010/main" val="386372047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3742398"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3" name="正方形/長方形 2">
            <a:extLst>
              <a:ext uri="{FF2B5EF4-FFF2-40B4-BE49-F238E27FC236}">
                <a16:creationId xmlns:a16="http://schemas.microsoft.com/office/drawing/2014/main" id="{833E1293-839B-4721-B639-E24CE65B2409}"/>
              </a:ext>
            </a:extLst>
          </p:cNvPr>
          <p:cNvSpPr/>
          <p:nvPr/>
        </p:nvSpPr>
        <p:spPr>
          <a:xfrm>
            <a:off x="7307115" y="2584852"/>
            <a:ext cx="4089261" cy="3416320"/>
          </a:xfrm>
          <a:prstGeom prst="rect">
            <a:avLst/>
          </a:prstGeom>
        </p:spPr>
        <p:txBody>
          <a:bodyPr wrap="none">
            <a:spAutoFit/>
          </a:bodyPr>
          <a:lstStyle/>
          <a:p>
            <a:r>
              <a:rPr lang="en-US" altLang="ja-JP" sz="2400" dirty="0">
                <a:ea typeface="ＭＳ ゴシック" panose="020B0609070205080204" pitchFamily="49" charset="-128"/>
              </a:rPr>
              <a:t>δ(id) = codes[id + 1] ^ codes[id]</a:t>
            </a:r>
          </a:p>
          <a:p>
            <a:endParaRPr lang="en-US" altLang="ja-JP" sz="2400" dirty="0">
              <a:latin typeface="+mj-lt"/>
            </a:endParaRPr>
          </a:p>
          <a:p>
            <a:r>
              <a:rPr lang="en-US" altLang="ja-JP" sz="2400" dirty="0">
                <a:ea typeface="ＭＳ ゴシック" panose="020B0609070205080204" pitchFamily="49" charset="-128"/>
              </a:rPr>
              <a:t>δ(4) = codes[4 + 1] ^ codes[4]</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1100 ^ 1000</a:t>
            </a:r>
            <a:br>
              <a:rPr lang="en-US" altLang="ja-JP" sz="2400" dirty="0">
                <a:ea typeface="ＭＳ ゴシック" panose="020B0609070205080204" pitchFamily="49" charset="-128"/>
              </a:rPr>
            </a:br>
            <a:r>
              <a:rPr lang="en-US" altLang="ja-JP" sz="2400" dirty="0">
                <a:ea typeface="ＭＳ ゴシック" panose="020B0609070205080204" pitchFamily="49" charset="-128"/>
              </a:rPr>
              <a:t>        = 0100 </a:t>
            </a:r>
          </a:p>
          <a:p>
            <a:endParaRPr lang="en-US" altLang="ja-JP" sz="2400" dirty="0">
              <a:ea typeface="ＭＳ ゴシック" panose="020B0609070205080204" pitchFamily="49" charset="-128"/>
            </a:endParaRPr>
          </a:p>
          <a:p>
            <a:r>
              <a:rPr lang="en-US" altLang="ja-JP" sz="2400" dirty="0">
                <a:ea typeface="ＭＳ ゴシック" panose="020B0609070205080204" pitchFamily="49" charset="-128"/>
              </a:rPr>
              <a:t>δ(5) = codes[5 + 1] ^ codes[5]</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1100 ^ 1101</a:t>
            </a:r>
            <a:br>
              <a:rPr lang="en-US" altLang="ja-JP" sz="2400" dirty="0">
                <a:ea typeface="ＭＳ ゴシック" panose="020B0609070205080204" pitchFamily="49" charset="-128"/>
              </a:rPr>
            </a:br>
            <a:r>
              <a:rPr lang="en-US" altLang="ja-JP" sz="2400" dirty="0">
                <a:ea typeface="ＭＳ ゴシック" panose="020B0609070205080204" pitchFamily="49" charset="-128"/>
              </a:rPr>
              <a:t>        = 0001</a:t>
            </a:r>
          </a:p>
        </p:txBody>
      </p:sp>
      <p:sp>
        <p:nvSpPr>
          <p:cNvPr id="42" name="正方形/長方形 41">
            <a:extLst>
              <a:ext uri="{FF2B5EF4-FFF2-40B4-BE49-F238E27FC236}">
                <a16:creationId xmlns:a16="http://schemas.microsoft.com/office/drawing/2014/main" id="{19D93EF0-9751-4479-B87A-7C62C99D1398}"/>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
        <p:nvSpPr>
          <p:cNvPr id="43" name="正方形/長方形 42">
            <a:extLst>
              <a:ext uri="{FF2B5EF4-FFF2-40B4-BE49-F238E27FC236}">
                <a16:creationId xmlns:a16="http://schemas.microsoft.com/office/drawing/2014/main" id="{F13DF6FB-13CC-4981-80CA-9D5137883E29}"/>
              </a:ext>
            </a:extLst>
          </p:cNvPr>
          <p:cNvSpPr/>
          <p:nvPr/>
        </p:nvSpPr>
        <p:spPr>
          <a:xfrm>
            <a:off x="5671392" y="4753533"/>
            <a:ext cx="301686" cy="369332"/>
          </a:xfrm>
          <a:prstGeom prst="rect">
            <a:avLst/>
          </a:prstGeom>
        </p:spPr>
        <p:txBody>
          <a:bodyPr wrap="none">
            <a:spAutoFit/>
          </a:bodyPr>
          <a:lstStyle/>
          <a:p>
            <a:r>
              <a:rPr lang="en-US" altLang="ja-JP" b="1" dirty="0"/>
              <a:t>6</a:t>
            </a:r>
            <a:endParaRPr lang="ja-JP" altLang="en-US" b="1" dirty="0"/>
          </a:p>
        </p:txBody>
      </p:sp>
      <p:sp>
        <p:nvSpPr>
          <p:cNvPr id="44" name="正方形/長方形 43">
            <a:extLst>
              <a:ext uri="{FF2B5EF4-FFF2-40B4-BE49-F238E27FC236}">
                <a16:creationId xmlns:a16="http://schemas.microsoft.com/office/drawing/2014/main" id="{3BF167BE-7037-4635-9727-18E7CB6E11E2}"/>
              </a:ext>
            </a:extLst>
          </p:cNvPr>
          <p:cNvSpPr/>
          <p:nvPr/>
        </p:nvSpPr>
        <p:spPr>
          <a:xfrm>
            <a:off x="5048437" y="4753533"/>
            <a:ext cx="301686" cy="369332"/>
          </a:xfrm>
          <a:prstGeom prst="rect">
            <a:avLst/>
          </a:prstGeom>
        </p:spPr>
        <p:txBody>
          <a:bodyPr wrap="none">
            <a:spAutoFit/>
          </a:bodyPr>
          <a:lstStyle/>
          <a:p>
            <a:r>
              <a:rPr lang="en-US" altLang="ja-JP" b="1" dirty="0"/>
              <a:t>6</a:t>
            </a:r>
            <a:endParaRPr lang="ja-JP" altLang="en-US" b="1" dirty="0"/>
          </a:p>
        </p:txBody>
      </p:sp>
      <p:sp>
        <p:nvSpPr>
          <p:cNvPr id="45" name="正方形/長方形 44">
            <a:extLst>
              <a:ext uri="{FF2B5EF4-FFF2-40B4-BE49-F238E27FC236}">
                <a16:creationId xmlns:a16="http://schemas.microsoft.com/office/drawing/2014/main" id="{F3AC437A-4227-426F-89B4-CCD4486BDEFB}"/>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Tree>
    <p:extLst>
      <p:ext uri="{BB962C8B-B14F-4D97-AF65-F5344CB8AC3E}">
        <p14:creationId xmlns:p14="http://schemas.microsoft.com/office/powerpoint/2010/main" val="1570839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6D399FD3-A213-4F03-8F7F-5CCE97FC92D2}"/>
              </a:ext>
            </a:extLst>
          </p:cNvPr>
          <p:cNvPicPr>
            <a:picLocks noChangeAspect="1"/>
          </p:cNvPicPr>
          <p:nvPr/>
        </p:nvPicPr>
        <p:blipFill>
          <a:blip r:embed="rId3">
            <a:grayscl/>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0" y="0"/>
            <a:ext cx="12192000" cy="6858000"/>
          </a:xfrm>
          <a:prstGeom prst="rect">
            <a:avLst/>
          </a:prstGeom>
          <a:ln>
            <a:noFill/>
          </a:ln>
        </p:spPr>
      </p:pic>
      <p:pic>
        <p:nvPicPr>
          <p:cNvPr id="5" name="Picture 2" descr="Image result for teapot alpha">
            <a:extLst>
              <a:ext uri="{FF2B5EF4-FFF2-40B4-BE49-F238E27FC236}">
                <a16:creationId xmlns:a16="http://schemas.microsoft.com/office/drawing/2014/main" id="{7016B3BF-8309-40F6-BEAA-B6D980BC922E}"/>
              </a:ext>
            </a:extLst>
          </p:cNvPr>
          <p:cNvPicPr>
            <a:picLocks noChangeAspect="1" noChangeArrowheads="1"/>
          </p:cNvPicPr>
          <p:nvPr/>
        </p:nvPicPr>
        <p:blipFill>
          <a:blip r:embed="rId6">
            <a:lum bright="70000" contrast="-70000"/>
            <a:extLst>
              <a:ext uri="{28A0092B-C50C-407E-A947-70E740481C1C}">
                <a14:useLocalDpi xmlns:a14="http://schemas.microsoft.com/office/drawing/2010/main" val="0"/>
              </a:ext>
            </a:extLst>
          </a:blip>
          <a:srcRect/>
          <a:stretch>
            <a:fillRect/>
          </a:stretch>
        </p:blipFill>
        <p:spPr bwMode="auto">
          <a:xfrm>
            <a:off x="5229772" y="3160934"/>
            <a:ext cx="17915" cy="18000"/>
          </a:xfrm>
          <a:prstGeom prst="rect">
            <a:avLst/>
          </a:prstGeom>
          <a:noFill/>
          <a:effectLst>
            <a:glow rad="127000">
              <a:srgbClr val="FF0000"/>
            </a:glo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070249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3742398"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3" name="正方形/長方形 2">
            <a:extLst>
              <a:ext uri="{FF2B5EF4-FFF2-40B4-BE49-F238E27FC236}">
                <a16:creationId xmlns:a16="http://schemas.microsoft.com/office/drawing/2014/main" id="{833E1293-839B-4721-B639-E24CE65B2409}"/>
              </a:ext>
            </a:extLst>
          </p:cNvPr>
          <p:cNvSpPr/>
          <p:nvPr/>
        </p:nvSpPr>
        <p:spPr>
          <a:xfrm>
            <a:off x="7307115" y="2584852"/>
            <a:ext cx="4166205" cy="3416320"/>
          </a:xfrm>
          <a:prstGeom prst="rect">
            <a:avLst/>
          </a:prstGeom>
        </p:spPr>
        <p:txBody>
          <a:bodyPr wrap="none">
            <a:spAutoFit/>
          </a:bodyPr>
          <a:lstStyle/>
          <a:p>
            <a:r>
              <a:rPr lang="en-US" altLang="ja-JP" sz="2400" dirty="0">
                <a:ea typeface="ＭＳ ゴシック" panose="020B0609070205080204" pitchFamily="49" charset="-128"/>
              </a:rPr>
              <a:t>δ(id) = codes[id + 1] ^ codes[id]</a:t>
            </a:r>
          </a:p>
          <a:p>
            <a:endParaRPr lang="en-US" altLang="ja-JP" sz="2400" dirty="0">
              <a:latin typeface="+mj-lt"/>
            </a:endParaRPr>
          </a:p>
          <a:p>
            <a:r>
              <a:rPr lang="en-US" altLang="ja-JP" sz="2400" dirty="0">
                <a:ea typeface="ＭＳ ゴシック" panose="020B0609070205080204" pitchFamily="49" charset="-128"/>
              </a:rPr>
              <a:t>δ(4) = codes[4 + 1] ^ codes[4]</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1100 ^ 1000</a:t>
            </a:r>
            <a:br>
              <a:rPr lang="en-US" altLang="ja-JP" sz="2400" dirty="0">
                <a:ea typeface="ＭＳ ゴシック" panose="020B0609070205080204" pitchFamily="49" charset="-128"/>
              </a:rPr>
            </a:br>
            <a:r>
              <a:rPr lang="en-US" altLang="ja-JP" sz="2400" dirty="0">
                <a:ea typeface="ＭＳ ゴシック" panose="020B0609070205080204" pitchFamily="49" charset="-128"/>
              </a:rPr>
              <a:t>        = 0100</a:t>
            </a:r>
          </a:p>
          <a:p>
            <a:endParaRPr lang="en-US" altLang="ja-JP" sz="2400" dirty="0">
              <a:ea typeface="ＭＳ ゴシック" panose="020B0609070205080204" pitchFamily="49" charset="-128"/>
            </a:endParaRPr>
          </a:p>
          <a:p>
            <a:r>
              <a:rPr lang="en-US" altLang="ja-JP" sz="2400" dirty="0">
                <a:ea typeface="ＭＳ ゴシック" panose="020B0609070205080204" pitchFamily="49" charset="-128"/>
              </a:rPr>
              <a:t>δ(6) = codes[6 + 1] ^ codes[6]</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1101 ^ 1111</a:t>
            </a:r>
          </a:p>
          <a:p>
            <a:r>
              <a:rPr lang="en-US" altLang="ja-JP" sz="2400" dirty="0">
                <a:ea typeface="ＭＳ ゴシック" panose="020B0609070205080204" pitchFamily="49" charset="-128"/>
              </a:rPr>
              <a:t>        = 0010</a:t>
            </a:r>
          </a:p>
        </p:txBody>
      </p:sp>
      <p:sp>
        <p:nvSpPr>
          <p:cNvPr id="17" name="正方形/長方形 16">
            <a:extLst>
              <a:ext uri="{FF2B5EF4-FFF2-40B4-BE49-F238E27FC236}">
                <a16:creationId xmlns:a16="http://schemas.microsoft.com/office/drawing/2014/main" id="{2ADED9CB-DE40-49F0-B13C-BF871F31CB6B}"/>
              </a:ext>
            </a:extLst>
          </p:cNvPr>
          <p:cNvSpPr/>
          <p:nvPr/>
        </p:nvSpPr>
        <p:spPr>
          <a:xfrm>
            <a:off x="643682" y="3624326"/>
            <a:ext cx="301686" cy="369332"/>
          </a:xfrm>
          <a:prstGeom prst="rect">
            <a:avLst/>
          </a:prstGeom>
        </p:spPr>
        <p:txBody>
          <a:bodyPr wrap="none">
            <a:spAutoFit/>
          </a:bodyPr>
          <a:lstStyle/>
          <a:p>
            <a:r>
              <a:rPr kumimoji="1" lang="en-US" altLang="ja-JP" b="1" dirty="0"/>
              <a:t>0</a:t>
            </a:r>
            <a:endParaRPr lang="ja-JP" altLang="en-US" dirty="0"/>
          </a:p>
        </p:txBody>
      </p:sp>
      <p:sp>
        <p:nvSpPr>
          <p:cNvPr id="18" name="正方形/長方形 17">
            <a:extLst>
              <a:ext uri="{FF2B5EF4-FFF2-40B4-BE49-F238E27FC236}">
                <a16:creationId xmlns:a16="http://schemas.microsoft.com/office/drawing/2014/main" id="{F705B0FB-BDBE-4AE0-BA40-FA94B9BDBBC1}"/>
              </a:ext>
            </a:extLst>
          </p:cNvPr>
          <p:cNvSpPr/>
          <p:nvPr/>
        </p:nvSpPr>
        <p:spPr>
          <a:xfrm>
            <a:off x="1437749" y="3629731"/>
            <a:ext cx="301686" cy="369332"/>
          </a:xfrm>
          <a:prstGeom prst="rect">
            <a:avLst/>
          </a:prstGeom>
        </p:spPr>
        <p:txBody>
          <a:bodyPr wrap="none">
            <a:spAutoFit/>
          </a:bodyPr>
          <a:lstStyle/>
          <a:p>
            <a:r>
              <a:rPr lang="en-US" altLang="ja-JP" b="1" dirty="0"/>
              <a:t>1</a:t>
            </a:r>
            <a:endParaRPr lang="ja-JP" altLang="en-US" b="1" dirty="0"/>
          </a:p>
        </p:txBody>
      </p:sp>
      <p:sp>
        <p:nvSpPr>
          <p:cNvPr id="43" name="正方形/長方形 42">
            <a:extLst>
              <a:ext uri="{FF2B5EF4-FFF2-40B4-BE49-F238E27FC236}">
                <a16:creationId xmlns:a16="http://schemas.microsoft.com/office/drawing/2014/main" id="{5F4FCD4A-8269-4CE7-A673-01DA38842CBB}"/>
              </a:ext>
            </a:extLst>
          </p:cNvPr>
          <p:cNvSpPr/>
          <p:nvPr/>
        </p:nvSpPr>
        <p:spPr>
          <a:xfrm>
            <a:off x="2160416" y="3617900"/>
            <a:ext cx="301686" cy="369332"/>
          </a:xfrm>
          <a:prstGeom prst="rect">
            <a:avLst/>
          </a:prstGeom>
        </p:spPr>
        <p:txBody>
          <a:bodyPr wrap="none">
            <a:spAutoFit/>
          </a:bodyPr>
          <a:lstStyle/>
          <a:p>
            <a:r>
              <a:rPr kumimoji="1" lang="en-US" altLang="ja-JP" b="1" dirty="0"/>
              <a:t>2</a:t>
            </a:r>
            <a:endParaRPr lang="ja-JP" altLang="en-US" dirty="0"/>
          </a:p>
        </p:txBody>
      </p:sp>
      <p:sp>
        <p:nvSpPr>
          <p:cNvPr id="44" name="正方形/長方形 43">
            <a:extLst>
              <a:ext uri="{FF2B5EF4-FFF2-40B4-BE49-F238E27FC236}">
                <a16:creationId xmlns:a16="http://schemas.microsoft.com/office/drawing/2014/main" id="{D767DABA-FA56-46B7-9F34-858F882CD6AC}"/>
              </a:ext>
            </a:extLst>
          </p:cNvPr>
          <p:cNvSpPr/>
          <p:nvPr/>
        </p:nvSpPr>
        <p:spPr>
          <a:xfrm>
            <a:off x="2954483" y="3623305"/>
            <a:ext cx="301686" cy="369332"/>
          </a:xfrm>
          <a:prstGeom prst="rect">
            <a:avLst/>
          </a:prstGeom>
        </p:spPr>
        <p:txBody>
          <a:bodyPr wrap="none">
            <a:spAutoFit/>
          </a:bodyPr>
          <a:lstStyle/>
          <a:p>
            <a:r>
              <a:rPr lang="en-US" altLang="ja-JP" b="1" dirty="0"/>
              <a:t>3</a:t>
            </a:r>
            <a:endParaRPr lang="ja-JP" altLang="en-US" b="1" dirty="0"/>
          </a:p>
        </p:txBody>
      </p:sp>
      <p:sp>
        <p:nvSpPr>
          <p:cNvPr id="45" name="正方形/長方形 44">
            <a:extLst>
              <a:ext uri="{FF2B5EF4-FFF2-40B4-BE49-F238E27FC236}">
                <a16:creationId xmlns:a16="http://schemas.microsoft.com/office/drawing/2014/main" id="{E6DC4436-24D5-4082-A29A-4217C5A89D62}"/>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
        <p:nvSpPr>
          <p:cNvPr id="46" name="正方形/長方形 45">
            <a:extLst>
              <a:ext uri="{FF2B5EF4-FFF2-40B4-BE49-F238E27FC236}">
                <a16:creationId xmlns:a16="http://schemas.microsoft.com/office/drawing/2014/main" id="{81EF3092-34D7-46F1-BCAB-2CFE06EEBAED}"/>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Tree>
    <p:extLst>
      <p:ext uri="{BB962C8B-B14F-4D97-AF65-F5344CB8AC3E}">
        <p14:creationId xmlns:p14="http://schemas.microsoft.com/office/powerpoint/2010/main" val="180369021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8" idx="1"/>
            <a:endCxn id="27" idx="5"/>
          </p:cNvCxnSpPr>
          <p:nvPr/>
        </p:nvCxnSpPr>
        <p:spPr>
          <a:xfrm flipH="1" flipV="1">
            <a:off x="3742398" y="2233661"/>
            <a:ext cx="947043" cy="2643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3" name="正方形/長方形 2">
            <a:extLst>
              <a:ext uri="{FF2B5EF4-FFF2-40B4-BE49-F238E27FC236}">
                <a16:creationId xmlns:a16="http://schemas.microsoft.com/office/drawing/2014/main" id="{833E1293-839B-4721-B639-E24CE65B2409}"/>
              </a:ext>
            </a:extLst>
          </p:cNvPr>
          <p:cNvSpPr/>
          <p:nvPr/>
        </p:nvSpPr>
        <p:spPr>
          <a:xfrm>
            <a:off x="7307115" y="2584852"/>
            <a:ext cx="4089261" cy="3416320"/>
          </a:xfrm>
          <a:prstGeom prst="rect">
            <a:avLst/>
          </a:prstGeom>
        </p:spPr>
        <p:txBody>
          <a:bodyPr wrap="none">
            <a:spAutoFit/>
          </a:bodyPr>
          <a:lstStyle/>
          <a:p>
            <a:r>
              <a:rPr lang="en-US" altLang="ja-JP" sz="2400" dirty="0">
                <a:ea typeface="ＭＳ ゴシック" panose="020B0609070205080204" pitchFamily="49" charset="-128"/>
              </a:rPr>
              <a:t>δ(id) = codes[id + 1] ^ codes[id]</a:t>
            </a:r>
          </a:p>
          <a:p>
            <a:endParaRPr lang="en-US" altLang="ja-JP" sz="2400" dirty="0">
              <a:latin typeface="+mj-lt"/>
            </a:endParaRPr>
          </a:p>
          <a:p>
            <a:r>
              <a:rPr lang="en-US" altLang="ja-JP" sz="2400" dirty="0">
                <a:ea typeface="ＭＳ ゴシック" panose="020B0609070205080204" pitchFamily="49" charset="-128"/>
              </a:rPr>
              <a:t>δ(4) = codes[4 + 1] ^ codes[4]</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1100 ^ 1000</a:t>
            </a:r>
            <a:br>
              <a:rPr lang="en-US" altLang="ja-JP" sz="2400" dirty="0">
                <a:ea typeface="ＭＳ ゴシック" panose="020B0609070205080204" pitchFamily="49" charset="-128"/>
              </a:rPr>
            </a:br>
            <a:r>
              <a:rPr lang="en-US" altLang="ja-JP" sz="2400" dirty="0">
                <a:ea typeface="ＭＳ ゴシック" panose="020B0609070205080204" pitchFamily="49" charset="-128"/>
              </a:rPr>
              <a:t>        = 0100</a:t>
            </a:r>
          </a:p>
          <a:p>
            <a:endParaRPr lang="en-US" altLang="ja-JP" sz="2400" dirty="0">
              <a:ea typeface="ＭＳ ゴシック" panose="020B0609070205080204" pitchFamily="49" charset="-128"/>
            </a:endParaRPr>
          </a:p>
          <a:p>
            <a:r>
              <a:rPr lang="en-US" altLang="ja-JP" sz="2400" dirty="0">
                <a:ea typeface="ＭＳ ゴシック" panose="020B0609070205080204" pitchFamily="49" charset="-128"/>
              </a:rPr>
              <a:t>δ(6) = codes[6 + 1] ^ codes[6]</a:t>
            </a:r>
            <a:br>
              <a:rPr lang="en-US" altLang="ja-JP" sz="2400" dirty="0">
                <a:ea typeface="ＭＳ ゴシック" panose="020B0609070205080204" pitchFamily="49" charset="-128"/>
              </a:rPr>
            </a:br>
            <a:r>
              <a:rPr lang="en-US" altLang="ja-JP" sz="2400" dirty="0">
                <a:ea typeface="ＭＳ ゴシック" panose="020B0609070205080204" pitchFamily="49" charset="-128"/>
              </a:rPr>
              <a:t>        = 1101 ^ 1111</a:t>
            </a:r>
          </a:p>
          <a:p>
            <a:r>
              <a:rPr lang="en-US" altLang="ja-JP" sz="2400" dirty="0">
                <a:ea typeface="ＭＳ ゴシック" panose="020B0609070205080204" pitchFamily="49" charset="-128"/>
              </a:rPr>
              <a:t>        = 0010</a:t>
            </a:r>
          </a:p>
        </p:txBody>
      </p:sp>
      <p:sp>
        <p:nvSpPr>
          <p:cNvPr id="17" name="正方形/長方形 16">
            <a:extLst>
              <a:ext uri="{FF2B5EF4-FFF2-40B4-BE49-F238E27FC236}">
                <a16:creationId xmlns:a16="http://schemas.microsoft.com/office/drawing/2014/main" id="{2ADED9CB-DE40-49F0-B13C-BF871F31CB6B}"/>
              </a:ext>
            </a:extLst>
          </p:cNvPr>
          <p:cNvSpPr/>
          <p:nvPr/>
        </p:nvSpPr>
        <p:spPr>
          <a:xfrm>
            <a:off x="643682" y="3624326"/>
            <a:ext cx="301686" cy="369332"/>
          </a:xfrm>
          <a:prstGeom prst="rect">
            <a:avLst/>
          </a:prstGeom>
        </p:spPr>
        <p:txBody>
          <a:bodyPr wrap="none">
            <a:spAutoFit/>
          </a:bodyPr>
          <a:lstStyle/>
          <a:p>
            <a:r>
              <a:rPr kumimoji="1" lang="en-US" altLang="ja-JP" b="1" dirty="0"/>
              <a:t>0</a:t>
            </a:r>
            <a:endParaRPr lang="ja-JP" altLang="en-US" dirty="0"/>
          </a:p>
        </p:txBody>
      </p:sp>
      <p:sp>
        <p:nvSpPr>
          <p:cNvPr id="18" name="正方形/長方形 17">
            <a:extLst>
              <a:ext uri="{FF2B5EF4-FFF2-40B4-BE49-F238E27FC236}">
                <a16:creationId xmlns:a16="http://schemas.microsoft.com/office/drawing/2014/main" id="{F705B0FB-BDBE-4AE0-BA40-FA94B9BDBBC1}"/>
              </a:ext>
            </a:extLst>
          </p:cNvPr>
          <p:cNvSpPr/>
          <p:nvPr/>
        </p:nvSpPr>
        <p:spPr>
          <a:xfrm>
            <a:off x="1437749" y="3629731"/>
            <a:ext cx="301686" cy="369332"/>
          </a:xfrm>
          <a:prstGeom prst="rect">
            <a:avLst/>
          </a:prstGeom>
        </p:spPr>
        <p:txBody>
          <a:bodyPr wrap="none">
            <a:spAutoFit/>
          </a:bodyPr>
          <a:lstStyle/>
          <a:p>
            <a:r>
              <a:rPr lang="en-US" altLang="ja-JP" b="1" dirty="0"/>
              <a:t>1</a:t>
            </a:r>
            <a:endParaRPr lang="ja-JP" altLang="en-US" b="1" dirty="0"/>
          </a:p>
        </p:txBody>
      </p:sp>
      <p:sp>
        <p:nvSpPr>
          <p:cNvPr id="43" name="正方形/長方形 42">
            <a:extLst>
              <a:ext uri="{FF2B5EF4-FFF2-40B4-BE49-F238E27FC236}">
                <a16:creationId xmlns:a16="http://schemas.microsoft.com/office/drawing/2014/main" id="{5F4FCD4A-8269-4CE7-A673-01DA38842CBB}"/>
              </a:ext>
            </a:extLst>
          </p:cNvPr>
          <p:cNvSpPr/>
          <p:nvPr/>
        </p:nvSpPr>
        <p:spPr>
          <a:xfrm>
            <a:off x="2160416" y="3617900"/>
            <a:ext cx="301686" cy="369332"/>
          </a:xfrm>
          <a:prstGeom prst="rect">
            <a:avLst/>
          </a:prstGeom>
        </p:spPr>
        <p:txBody>
          <a:bodyPr wrap="none">
            <a:spAutoFit/>
          </a:bodyPr>
          <a:lstStyle/>
          <a:p>
            <a:r>
              <a:rPr kumimoji="1" lang="en-US" altLang="ja-JP" b="1" dirty="0"/>
              <a:t>2</a:t>
            </a:r>
            <a:endParaRPr lang="ja-JP" altLang="en-US" dirty="0"/>
          </a:p>
        </p:txBody>
      </p:sp>
      <p:sp>
        <p:nvSpPr>
          <p:cNvPr id="44" name="正方形/長方形 43">
            <a:extLst>
              <a:ext uri="{FF2B5EF4-FFF2-40B4-BE49-F238E27FC236}">
                <a16:creationId xmlns:a16="http://schemas.microsoft.com/office/drawing/2014/main" id="{D767DABA-FA56-46B7-9F34-858F882CD6AC}"/>
              </a:ext>
            </a:extLst>
          </p:cNvPr>
          <p:cNvSpPr/>
          <p:nvPr/>
        </p:nvSpPr>
        <p:spPr>
          <a:xfrm>
            <a:off x="2954483" y="3623305"/>
            <a:ext cx="301686" cy="369332"/>
          </a:xfrm>
          <a:prstGeom prst="rect">
            <a:avLst/>
          </a:prstGeom>
        </p:spPr>
        <p:txBody>
          <a:bodyPr wrap="none">
            <a:spAutoFit/>
          </a:bodyPr>
          <a:lstStyle/>
          <a:p>
            <a:r>
              <a:rPr lang="en-US" altLang="ja-JP" b="1" dirty="0"/>
              <a:t>3</a:t>
            </a:r>
            <a:endParaRPr lang="ja-JP" altLang="en-US" b="1" dirty="0"/>
          </a:p>
        </p:txBody>
      </p:sp>
      <p:sp>
        <p:nvSpPr>
          <p:cNvPr id="45" name="正方形/長方形 44">
            <a:extLst>
              <a:ext uri="{FF2B5EF4-FFF2-40B4-BE49-F238E27FC236}">
                <a16:creationId xmlns:a16="http://schemas.microsoft.com/office/drawing/2014/main" id="{E6DC4436-24D5-4082-A29A-4217C5A89D62}"/>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
        <p:nvSpPr>
          <p:cNvPr id="46" name="正方形/長方形 45">
            <a:extLst>
              <a:ext uri="{FF2B5EF4-FFF2-40B4-BE49-F238E27FC236}">
                <a16:creationId xmlns:a16="http://schemas.microsoft.com/office/drawing/2014/main" id="{81EF3092-34D7-46F1-BCAB-2CFE06EEBAED}"/>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
        <p:nvSpPr>
          <p:cNvPr id="47" name="正方形/長方形 46">
            <a:extLst>
              <a:ext uri="{FF2B5EF4-FFF2-40B4-BE49-F238E27FC236}">
                <a16:creationId xmlns:a16="http://schemas.microsoft.com/office/drawing/2014/main" id="{EF6B3169-5B6C-4295-A613-8E795B35902E}"/>
              </a:ext>
            </a:extLst>
          </p:cNvPr>
          <p:cNvSpPr/>
          <p:nvPr/>
        </p:nvSpPr>
        <p:spPr>
          <a:xfrm>
            <a:off x="5297020" y="3135379"/>
            <a:ext cx="301686" cy="369332"/>
          </a:xfrm>
          <a:prstGeom prst="rect">
            <a:avLst/>
          </a:prstGeom>
        </p:spPr>
        <p:txBody>
          <a:bodyPr wrap="none">
            <a:spAutoFit/>
          </a:bodyPr>
          <a:lstStyle/>
          <a:p>
            <a:r>
              <a:rPr kumimoji="1" lang="en-US" altLang="ja-JP" b="1" dirty="0"/>
              <a:t>5</a:t>
            </a:r>
            <a:endParaRPr lang="ja-JP" altLang="en-US" dirty="0"/>
          </a:p>
        </p:txBody>
      </p:sp>
    </p:spTree>
    <p:extLst>
      <p:ext uri="{BB962C8B-B14F-4D97-AF65-F5344CB8AC3E}">
        <p14:creationId xmlns:p14="http://schemas.microsoft.com/office/powerpoint/2010/main" val="112561996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7" idx="5"/>
            <a:endCxn id="28" idx="1"/>
          </p:cNvCxnSpPr>
          <p:nvPr/>
        </p:nvCxnSpPr>
        <p:spPr>
          <a:xfrm>
            <a:off x="3742398" y="2233661"/>
            <a:ext cx="947043" cy="264327"/>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bg1">
                <a:lumMod val="65000"/>
                <a:lumOff val="3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17" name="正方形/長方形 16">
            <a:extLst>
              <a:ext uri="{FF2B5EF4-FFF2-40B4-BE49-F238E27FC236}">
                <a16:creationId xmlns:a16="http://schemas.microsoft.com/office/drawing/2014/main" id="{2ADED9CB-DE40-49F0-B13C-BF871F31CB6B}"/>
              </a:ext>
            </a:extLst>
          </p:cNvPr>
          <p:cNvSpPr/>
          <p:nvPr/>
        </p:nvSpPr>
        <p:spPr>
          <a:xfrm>
            <a:off x="643682" y="3624326"/>
            <a:ext cx="301686" cy="369332"/>
          </a:xfrm>
          <a:prstGeom prst="rect">
            <a:avLst/>
          </a:prstGeom>
        </p:spPr>
        <p:txBody>
          <a:bodyPr wrap="none">
            <a:spAutoFit/>
          </a:bodyPr>
          <a:lstStyle/>
          <a:p>
            <a:r>
              <a:rPr kumimoji="1" lang="en-US" altLang="ja-JP" b="1" dirty="0"/>
              <a:t>0</a:t>
            </a:r>
            <a:endParaRPr lang="ja-JP" altLang="en-US" dirty="0"/>
          </a:p>
        </p:txBody>
      </p:sp>
      <p:sp>
        <p:nvSpPr>
          <p:cNvPr id="18" name="正方形/長方形 17">
            <a:extLst>
              <a:ext uri="{FF2B5EF4-FFF2-40B4-BE49-F238E27FC236}">
                <a16:creationId xmlns:a16="http://schemas.microsoft.com/office/drawing/2014/main" id="{F705B0FB-BDBE-4AE0-BA40-FA94B9BDBBC1}"/>
              </a:ext>
            </a:extLst>
          </p:cNvPr>
          <p:cNvSpPr/>
          <p:nvPr/>
        </p:nvSpPr>
        <p:spPr>
          <a:xfrm>
            <a:off x="1437749" y="3629731"/>
            <a:ext cx="301686" cy="369332"/>
          </a:xfrm>
          <a:prstGeom prst="rect">
            <a:avLst/>
          </a:prstGeom>
        </p:spPr>
        <p:txBody>
          <a:bodyPr wrap="none">
            <a:spAutoFit/>
          </a:bodyPr>
          <a:lstStyle/>
          <a:p>
            <a:r>
              <a:rPr lang="en-US" altLang="ja-JP" b="1" dirty="0"/>
              <a:t>1</a:t>
            </a:r>
            <a:endParaRPr lang="ja-JP" altLang="en-US" b="1" dirty="0"/>
          </a:p>
        </p:txBody>
      </p:sp>
      <p:sp>
        <p:nvSpPr>
          <p:cNvPr id="43" name="正方形/長方形 42">
            <a:extLst>
              <a:ext uri="{FF2B5EF4-FFF2-40B4-BE49-F238E27FC236}">
                <a16:creationId xmlns:a16="http://schemas.microsoft.com/office/drawing/2014/main" id="{5F4FCD4A-8269-4CE7-A673-01DA38842CBB}"/>
              </a:ext>
            </a:extLst>
          </p:cNvPr>
          <p:cNvSpPr/>
          <p:nvPr/>
        </p:nvSpPr>
        <p:spPr>
          <a:xfrm>
            <a:off x="2160416" y="3617900"/>
            <a:ext cx="301686" cy="369332"/>
          </a:xfrm>
          <a:prstGeom prst="rect">
            <a:avLst/>
          </a:prstGeom>
        </p:spPr>
        <p:txBody>
          <a:bodyPr wrap="none">
            <a:spAutoFit/>
          </a:bodyPr>
          <a:lstStyle/>
          <a:p>
            <a:r>
              <a:rPr kumimoji="1" lang="en-US" altLang="ja-JP" b="1" dirty="0"/>
              <a:t>2</a:t>
            </a:r>
            <a:endParaRPr lang="ja-JP" altLang="en-US" dirty="0"/>
          </a:p>
        </p:txBody>
      </p:sp>
      <p:sp>
        <p:nvSpPr>
          <p:cNvPr id="44" name="正方形/長方形 43">
            <a:extLst>
              <a:ext uri="{FF2B5EF4-FFF2-40B4-BE49-F238E27FC236}">
                <a16:creationId xmlns:a16="http://schemas.microsoft.com/office/drawing/2014/main" id="{D767DABA-FA56-46B7-9F34-858F882CD6AC}"/>
              </a:ext>
            </a:extLst>
          </p:cNvPr>
          <p:cNvSpPr/>
          <p:nvPr/>
        </p:nvSpPr>
        <p:spPr>
          <a:xfrm>
            <a:off x="2954483" y="3623305"/>
            <a:ext cx="301686" cy="369332"/>
          </a:xfrm>
          <a:prstGeom prst="rect">
            <a:avLst/>
          </a:prstGeom>
        </p:spPr>
        <p:txBody>
          <a:bodyPr wrap="none">
            <a:spAutoFit/>
          </a:bodyPr>
          <a:lstStyle/>
          <a:p>
            <a:r>
              <a:rPr lang="en-US" altLang="ja-JP" b="1" dirty="0"/>
              <a:t>3</a:t>
            </a:r>
            <a:endParaRPr lang="ja-JP" altLang="en-US" b="1" dirty="0"/>
          </a:p>
        </p:txBody>
      </p:sp>
      <p:sp>
        <p:nvSpPr>
          <p:cNvPr id="45" name="正方形/長方形 44">
            <a:extLst>
              <a:ext uri="{FF2B5EF4-FFF2-40B4-BE49-F238E27FC236}">
                <a16:creationId xmlns:a16="http://schemas.microsoft.com/office/drawing/2014/main" id="{E6DC4436-24D5-4082-A29A-4217C5A89D62}"/>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
        <p:nvSpPr>
          <p:cNvPr id="46" name="正方形/長方形 45">
            <a:extLst>
              <a:ext uri="{FF2B5EF4-FFF2-40B4-BE49-F238E27FC236}">
                <a16:creationId xmlns:a16="http://schemas.microsoft.com/office/drawing/2014/main" id="{81EF3092-34D7-46F1-BCAB-2CFE06EEBAED}"/>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
        <p:nvSpPr>
          <p:cNvPr id="47" name="正方形/長方形 46">
            <a:extLst>
              <a:ext uri="{FF2B5EF4-FFF2-40B4-BE49-F238E27FC236}">
                <a16:creationId xmlns:a16="http://schemas.microsoft.com/office/drawing/2014/main" id="{EF6B3169-5B6C-4295-A613-8E795B35902E}"/>
              </a:ext>
            </a:extLst>
          </p:cNvPr>
          <p:cNvSpPr/>
          <p:nvPr/>
        </p:nvSpPr>
        <p:spPr>
          <a:xfrm>
            <a:off x="5297020" y="3135379"/>
            <a:ext cx="301686" cy="369332"/>
          </a:xfrm>
          <a:prstGeom prst="rect">
            <a:avLst/>
          </a:prstGeom>
        </p:spPr>
        <p:txBody>
          <a:bodyPr wrap="none">
            <a:spAutoFit/>
          </a:bodyPr>
          <a:lstStyle/>
          <a:p>
            <a:r>
              <a:rPr kumimoji="1" lang="en-US" altLang="ja-JP" b="1" dirty="0"/>
              <a:t>5</a:t>
            </a:r>
            <a:endParaRPr lang="ja-JP" altLang="en-US" dirty="0"/>
          </a:p>
        </p:txBody>
      </p:sp>
      <p:sp>
        <p:nvSpPr>
          <p:cNvPr id="49" name="正方形/長方形 48">
            <a:extLst>
              <a:ext uri="{FF2B5EF4-FFF2-40B4-BE49-F238E27FC236}">
                <a16:creationId xmlns:a16="http://schemas.microsoft.com/office/drawing/2014/main" id="{D9C6A7DD-78D7-4EC1-93F1-22DF70B97D02}"/>
              </a:ext>
            </a:extLst>
          </p:cNvPr>
          <p:cNvSpPr/>
          <p:nvPr/>
        </p:nvSpPr>
        <p:spPr>
          <a:xfrm>
            <a:off x="6091087" y="3140784"/>
            <a:ext cx="301686" cy="369332"/>
          </a:xfrm>
          <a:prstGeom prst="rect">
            <a:avLst/>
          </a:prstGeom>
        </p:spPr>
        <p:txBody>
          <a:bodyPr wrap="none">
            <a:spAutoFit/>
          </a:bodyPr>
          <a:lstStyle/>
          <a:p>
            <a:r>
              <a:rPr lang="en-US" altLang="ja-JP" b="1" dirty="0"/>
              <a:t>7</a:t>
            </a:r>
            <a:endParaRPr lang="ja-JP" altLang="en-US" b="1" dirty="0"/>
          </a:p>
        </p:txBody>
      </p:sp>
      <p:sp>
        <p:nvSpPr>
          <p:cNvPr id="50" name="正方形/長方形 49">
            <a:extLst>
              <a:ext uri="{FF2B5EF4-FFF2-40B4-BE49-F238E27FC236}">
                <a16:creationId xmlns:a16="http://schemas.microsoft.com/office/drawing/2014/main" id="{FC5C8108-BC60-4853-9EEB-7B3B420B3D18}"/>
              </a:ext>
            </a:extLst>
          </p:cNvPr>
          <p:cNvSpPr/>
          <p:nvPr/>
        </p:nvSpPr>
        <p:spPr>
          <a:xfrm>
            <a:off x="1550057" y="2589760"/>
            <a:ext cx="301686" cy="369332"/>
          </a:xfrm>
          <a:prstGeom prst="rect">
            <a:avLst/>
          </a:prstGeom>
        </p:spPr>
        <p:txBody>
          <a:bodyPr wrap="none">
            <a:spAutoFit/>
          </a:bodyPr>
          <a:lstStyle/>
          <a:p>
            <a:r>
              <a:rPr kumimoji="1" lang="en-US" altLang="ja-JP" b="1" dirty="0"/>
              <a:t>0</a:t>
            </a:r>
            <a:endParaRPr lang="ja-JP" altLang="en-US" dirty="0"/>
          </a:p>
        </p:txBody>
      </p:sp>
      <p:sp>
        <p:nvSpPr>
          <p:cNvPr id="51" name="正方形/長方形 50">
            <a:extLst>
              <a:ext uri="{FF2B5EF4-FFF2-40B4-BE49-F238E27FC236}">
                <a16:creationId xmlns:a16="http://schemas.microsoft.com/office/drawing/2014/main" id="{78631340-1FA4-442C-AC56-5A25E1881CEA}"/>
              </a:ext>
            </a:extLst>
          </p:cNvPr>
          <p:cNvSpPr/>
          <p:nvPr/>
        </p:nvSpPr>
        <p:spPr>
          <a:xfrm>
            <a:off x="2344124" y="2595165"/>
            <a:ext cx="301686" cy="369332"/>
          </a:xfrm>
          <a:prstGeom prst="rect">
            <a:avLst/>
          </a:prstGeom>
        </p:spPr>
        <p:txBody>
          <a:bodyPr wrap="none">
            <a:spAutoFit/>
          </a:bodyPr>
          <a:lstStyle/>
          <a:p>
            <a:r>
              <a:rPr lang="en-US" altLang="ja-JP" b="1" dirty="0"/>
              <a:t>3</a:t>
            </a:r>
            <a:endParaRPr lang="ja-JP" altLang="en-US" b="1" dirty="0"/>
          </a:p>
        </p:txBody>
      </p:sp>
      <p:sp>
        <p:nvSpPr>
          <p:cNvPr id="52" name="正方形/長方形 51">
            <a:extLst>
              <a:ext uri="{FF2B5EF4-FFF2-40B4-BE49-F238E27FC236}">
                <a16:creationId xmlns:a16="http://schemas.microsoft.com/office/drawing/2014/main" id="{082DBACE-987F-4CE0-ACB9-82B0C9A4E5B8}"/>
              </a:ext>
            </a:extLst>
          </p:cNvPr>
          <p:cNvSpPr/>
          <p:nvPr/>
        </p:nvSpPr>
        <p:spPr>
          <a:xfrm>
            <a:off x="4316249" y="2427334"/>
            <a:ext cx="301686" cy="369332"/>
          </a:xfrm>
          <a:prstGeom prst="rect">
            <a:avLst/>
          </a:prstGeom>
        </p:spPr>
        <p:txBody>
          <a:bodyPr wrap="none">
            <a:spAutoFit/>
          </a:bodyPr>
          <a:lstStyle/>
          <a:p>
            <a:r>
              <a:rPr kumimoji="1" lang="en-US" altLang="ja-JP" b="1" dirty="0"/>
              <a:t>4</a:t>
            </a:r>
            <a:endParaRPr lang="ja-JP" altLang="en-US" dirty="0"/>
          </a:p>
        </p:txBody>
      </p:sp>
      <p:sp>
        <p:nvSpPr>
          <p:cNvPr id="53" name="正方形/長方形 52">
            <a:extLst>
              <a:ext uri="{FF2B5EF4-FFF2-40B4-BE49-F238E27FC236}">
                <a16:creationId xmlns:a16="http://schemas.microsoft.com/office/drawing/2014/main" id="{8E4066D7-6FFA-475E-9C3C-D0E258FCC6D4}"/>
              </a:ext>
            </a:extLst>
          </p:cNvPr>
          <p:cNvSpPr/>
          <p:nvPr/>
        </p:nvSpPr>
        <p:spPr>
          <a:xfrm>
            <a:off x="5110316" y="2432739"/>
            <a:ext cx="301686" cy="369332"/>
          </a:xfrm>
          <a:prstGeom prst="rect">
            <a:avLst/>
          </a:prstGeom>
        </p:spPr>
        <p:txBody>
          <a:bodyPr wrap="none">
            <a:spAutoFit/>
          </a:bodyPr>
          <a:lstStyle/>
          <a:p>
            <a:r>
              <a:rPr lang="en-US" altLang="ja-JP" b="1" dirty="0"/>
              <a:t>7</a:t>
            </a:r>
            <a:endParaRPr lang="ja-JP" altLang="en-US" b="1" dirty="0"/>
          </a:p>
        </p:txBody>
      </p:sp>
      <p:sp>
        <p:nvSpPr>
          <p:cNvPr id="54" name="正方形/長方形 53">
            <a:extLst>
              <a:ext uri="{FF2B5EF4-FFF2-40B4-BE49-F238E27FC236}">
                <a16:creationId xmlns:a16="http://schemas.microsoft.com/office/drawing/2014/main" id="{7A8DF2F6-69CA-4FFC-85CD-2A806358E2B9}"/>
              </a:ext>
            </a:extLst>
          </p:cNvPr>
          <p:cNvSpPr/>
          <p:nvPr/>
        </p:nvSpPr>
        <p:spPr>
          <a:xfrm>
            <a:off x="3042585" y="1944991"/>
            <a:ext cx="301686" cy="369332"/>
          </a:xfrm>
          <a:prstGeom prst="rect">
            <a:avLst/>
          </a:prstGeom>
        </p:spPr>
        <p:txBody>
          <a:bodyPr wrap="square">
            <a:spAutoFit/>
          </a:bodyPr>
          <a:lstStyle/>
          <a:p>
            <a:r>
              <a:rPr kumimoji="1" lang="en-US" altLang="ja-JP" b="1" dirty="0"/>
              <a:t>0</a:t>
            </a:r>
            <a:endParaRPr lang="ja-JP" altLang="en-US" dirty="0"/>
          </a:p>
        </p:txBody>
      </p:sp>
      <p:sp>
        <p:nvSpPr>
          <p:cNvPr id="55" name="正方形/長方形 54">
            <a:extLst>
              <a:ext uri="{FF2B5EF4-FFF2-40B4-BE49-F238E27FC236}">
                <a16:creationId xmlns:a16="http://schemas.microsoft.com/office/drawing/2014/main" id="{5AA81109-FC8D-4719-9C3F-84B6CF601473}"/>
              </a:ext>
            </a:extLst>
          </p:cNvPr>
          <p:cNvSpPr/>
          <p:nvPr/>
        </p:nvSpPr>
        <p:spPr>
          <a:xfrm>
            <a:off x="3836652" y="1950396"/>
            <a:ext cx="301686" cy="369332"/>
          </a:xfrm>
          <a:prstGeom prst="rect">
            <a:avLst/>
          </a:prstGeom>
        </p:spPr>
        <p:txBody>
          <a:bodyPr wrap="square">
            <a:spAutoFit/>
          </a:bodyPr>
          <a:lstStyle/>
          <a:p>
            <a:r>
              <a:rPr lang="en-US" altLang="ja-JP" b="1" dirty="0"/>
              <a:t>7</a:t>
            </a:r>
            <a:endParaRPr lang="ja-JP" altLang="en-US" b="1" dirty="0"/>
          </a:p>
        </p:txBody>
      </p:sp>
    </p:spTree>
    <p:extLst>
      <p:ext uri="{BB962C8B-B14F-4D97-AF65-F5344CB8AC3E}">
        <p14:creationId xmlns:p14="http://schemas.microsoft.com/office/powerpoint/2010/main" val="209718896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7" idx="5"/>
            <a:endCxn id="28" idx="1"/>
          </p:cNvCxnSpPr>
          <p:nvPr/>
        </p:nvCxnSpPr>
        <p:spPr>
          <a:xfrm>
            <a:off x="3742398" y="2233661"/>
            <a:ext cx="947043" cy="264327"/>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bg1">
                <a:lumMod val="65000"/>
                <a:lumOff val="3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17" name="正方形/長方形 16">
            <a:extLst>
              <a:ext uri="{FF2B5EF4-FFF2-40B4-BE49-F238E27FC236}">
                <a16:creationId xmlns:a16="http://schemas.microsoft.com/office/drawing/2014/main" id="{2ADED9CB-DE40-49F0-B13C-BF871F31CB6B}"/>
              </a:ext>
            </a:extLst>
          </p:cNvPr>
          <p:cNvSpPr/>
          <p:nvPr/>
        </p:nvSpPr>
        <p:spPr>
          <a:xfrm>
            <a:off x="643682" y="3624326"/>
            <a:ext cx="301686" cy="369332"/>
          </a:xfrm>
          <a:prstGeom prst="rect">
            <a:avLst/>
          </a:prstGeom>
        </p:spPr>
        <p:txBody>
          <a:bodyPr wrap="none">
            <a:spAutoFit/>
          </a:bodyPr>
          <a:lstStyle/>
          <a:p>
            <a:r>
              <a:rPr kumimoji="1" lang="en-US" altLang="ja-JP" b="1" dirty="0"/>
              <a:t>0</a:t>
            </a:r>
            <a:endParaRPr lang="ja-JP" altLang="en-US" dirty="0"/>
          </a:p>
        </p:txBody>
      </p:sp>
      <p:sp>
        <p:nvSpPr>
          <p:cNvPr id="43" name="正方形/長方形 42">
            <a:extLst>
              <a:ext uri="{FF2B5EF4-FFF2-40B4-BE49-F238E27FC236}">
                <a16:creationId xmlns:a16="http://schemas.microsoft.com/office/drawing/2014/main" id="{5F4FCD4A-8269-4CE7-A673-01DA38842CBB}"/>
              </a:ext>
            </a:extLst>
          </p:cNvPr>
          <p:cNvSpPr/>
          <p:nvPr/>
        </p:nvSpPr>
        <p:spPr>
          <a:xfrm>
            <a:off x="2160416" y="3617900"/>
            <a:ext cx="301686" cy="369332"/>
          </a:xfrm>
          <a:prstGeom prst="rect">
            <a:avLst/>
          </a:prstGeom>
        </p:spPr>
        <p:txBody>
          <a:bodyPr wrap="none">
            <a:spAutoFit/>
          </a:bodyPr>
          <a:lstStyle/>
          <a:p>
            <a:r>
              <a:rPr kumimoji="1" lang="en-US" altLang="ja-JP" b="1" dirty="0"/>
              <a:t>2</a:t>
            </a:r>
            <a:endParaRPr lang="ja-JP" altLang="en-US" dirty="0"/>
          </a:p>
        </p:txBody>
      </p:sp>
      <p:sp>
        <p:nvSpPr>
          <p:cNvPr id="44" name="正方形/長方形 43">
            <a:extLst>
              <a:ext uri="{FF2B5EF4-FFF2-40B4-BE49-F238E27FC236}">
                <a16:creationId xmlns:a16="http://schemas.microsoft.com/office/drawing/2014/main" id="{D767DABA-FA56-46B7-9F34-858F882CD6AC}"/>
              </a:ext>
            </a:extLst>
          </p:cNvPr>
          <p:cNvSpPr/>
          <p:nvPr/>
        </p:nvSpPr>
        <p:spPr>
          <a:xfrm>
            <a:off x="2954483" y="3623305"/>
            <a:ext cx="301686" cy="369332"/>
          </a:xfrm>
          <a:prstGeom prst="rect">
            <a:avLst/>
          </a:prstGeom>
        </p:spPr>
        <p:txBody>
          <a:bodyPr wrap="none">
            <a:spAutoFit/>
          </a:bodyPr>
          <a:lstStyle/>
          <a:p>
            <a:r>
              <a:rPr lang="en-US" altLang="ja-JP" b="1" dirty="0"/>
              <a:t>3</a:t>
            </a:r>
            <a:endParaRPr lang="ja-JP" altLang="en-US" b="1" dirty="0"/>
          </a:p>
        </p:txBody>
      </p:sp>
      <p:sp>
        <p:nvSpPr>
          <p:cNvPr id="45" name="正方形/長方形 44">
            <a:extLst>
              <a:ext uri="{FF2B5EF4-FFF2-40B4-BE49-F238E27FC236}">
                <a16:creationId xmlns:a16="http://schemas.microsoft.com/office/drawing/2014/main" id="{E6DC4436-24D5-4082-A29A-4217C5A89D62}"/>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
        <p:nvSpPr>
          <p:cNvPr id="46" name="正方形/長方形 45">
            <a:extLst>
              <a:ext uri="{FF2B5EF4-FFF2-40B4-BE49-F238E27FC236}">
                <a16:creationId xmlns:a16="http://schemas.microsoft.com/office/drawing/2014/main" id="{81EF3092-34D7-46F1-BCAB-2CFE06EEBAED}"/>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
        <p:nvSpPr>
          <p:cNvPr id="47" name="正方形/長方形 46">
            <a:extLst>
              <a:ext uri="{FF2B5EF4-FFF2-40B4-BE49-F238E27FC236}">
                <a16:creationId xmlns:a16="http://schemas.microsoft.com/office/drawing/2014/main" id="{EF6B3169-5B6C-4295-A613-8E795B35902E}"/>
              </a:ext>
            </a:extLst>
          </p:cNvPr>
          <p:cNvSpPr/>
          <p:nvPr/>
        </p:nvSpPr>
        <p:spPr>
          <a:xfrm>
            <a:off x="5297020" y="3135379"/>
            <a:ext cx="301686" cy="369332"/>
          </a:xfrm>
          <a:prstGeom prst="rect">
            <a:avLst/>
          </a:prstGeom>
        </p:spPr>
        <p:txBody>
          <a:bodyPr wrap="none">
            <a:spAutoFit/>
          </a:bodyPr>
          <a:lstStyle/>
          <a:p>
            <a:r>
              <a:rPr kumimoji="1" lang="en-US" altLang="ja-JP" b="1" dirty="0"/>
              <a:t>5</a:t>
            </a:r>
            <a:endParaRPr lang="ja-JP" altLang="en-US" dirty="0"/>
          </a:p>
        </p:txBody>
      </p:sp>
      <p:sp>
        <p:nvSpPr>
          <p:cNvPr id="49" name="正方形/長方形 48">
            <a:extLst>
              <a:ext uri="{FF2B5EF4-FFF2-40B4-BE49-F238E27FC236}">
                <a16:creationId xmlns:a16="http://schemas.microsoft.com/office/drawing/2014/main" id="{D9C6A7DD-78D7-4EC1-93F1-22DF70B97D02}"/>
              </a:ext>
            </a:extLst>
          </p:cNvPr>
          <p:cNvSpPr/>
          <p:nvPr/>
        </p:nvSpPr>
        <p:spPr>
          <a:xfrm>
            <a:off x="6091087" y="3140784"/>
            <a:ext cx="301686" cy="369332"/>
          </a:xfrm>
          <a:prstGeom prst="rect">
            <a:avLst/>
          </a:prstGeom>
        </p:spPr>
        <p:txBody>
          <a:bodyPr wrap="none">
            <a:spAutoFit/>
          </a:bodyPr>
          <a:lstStyle/>
          <a:p>
            <a:r>
              <a:rPr lang="en-US" altLang="ja-JP" b="1" dirty="0"/>
              <a:t>7</a:t>
            </a:r>
            <a:endParaRPr lang="ja-JP" altLang="en-US" b="1" dirty="0"/>
          </a:p>
        </p:txBody>
      </p:sp>
      <p:sp>
        <p:nvSpPr>
          <p:cNvPr id="50" name="正方形/長方形 49">
            <a:extLst>
              <a:ext uri="{FF2B5EF4-FFF2-40B4-BE49-F238E27FC236}">
                <a16:creationId xmlns:a16="http://schemas.microsoft.com/office/drawing/2014/main" id="{FC5C8108-BC60-4853-9EEB-7B3B420B3D18}"/>
              </a:ext>
            </a:extLst>
          </p:cNvPr>
          <p:cNvSpPr/>
          <p:nvPr/>
        </p:nvSpPr>
        <p:spPr>
          <a:xfrm>
            <a:off x="1550057" y="2589760"/>
            <a:ext cx="301686" cy="369332"/>
          </a:xfrm>
          <a:prstGeom prst="rect">
            <a:avLst/>
          </a:prstGeom>
        </p:spPr>
        <p:txBody>
          <a:bodyPr wrap="none">
            <a:spAutoFit/>
          </a:bodyPr>
          <a:lstStyle/>
          <a:p>
            <a:r>
              <a:rPr kumimoji="1" lang="en-US" altLang="ja-JP" b="1" dirty="0"/>
              <a:t>0</a:t>
            </a:r>
            <a:endParaRPr lang="ja-JP" altLang="en-US" dirty="0"/>
          </a:p>
        </p:txBody>
      </p:sp>
      <p:sp>
        <p:nvSpPr>
          <p:cNvPr id="51" name="正方形/長方形 50">
            <a:extLst>
              <a:ext uri="{FF2B5EF4-FFF2-40B4-BE49-F238E27FC236}">
                <a16:creationId xmlns:a16="http://schemas.microsoft.com/office/drawing/2014/main" id="{78631340-1FA4-442C-AC56-5A25E1881CEA}"/>
              </a:ext>
            </a:extLst>
          </p:cNvPr>
          <p:cNvSpPr/>
          <p:nvPr/>
        </p:nvSpPr>
        <p:spPr>
          <a:xfrm>
            <a:off x="2344124" y="2595165"/>
            <a:ext cx="301686" cy="369332"/>
          </a:xfrm>
          <a:prstGeom prst="rect">
            <a:avLst/>
          </a:prstGeom>
        </p:spPr>
        <p:txBody>
          <a:bodyPr wrap="none">
            <a:spAutoFit/>
          </a:bodyPr>
          <a:lstStyle/>
          <a:p>
            <a:r>
              <a:rPr lang="en-US" altLang="ja-JP" b="1" dirty="0"/>
              <a:t>3</a:t>
            </a:r>
            <a:endParaRPr lang="ja-JP" altLang="en-US" b="1" dirty="0"/>
          </a:p>
        </p:txBody>
      </p:sp>
      <p:sp>
        <p:nvSpPr>
          <p:cNvPr id="52" name="正方形/長方形 51">
            <a:extLst>
              <a:ext uri="{FF2B5EF4-FFF2-40B4-BE49-F238E27FC236}">
                <a16:creationId xmlns:a16="http://schemas.microsoft.com/office/drawing/2014/main" id="{082DBACE-987F-4CE0-ACB9-82B0C9A4E5B8}"/>
              </a:ext>
            </a:extLst>
          </p:cNvPr>
          <p:cNvSpPr/>
          <p:nvPr/>
        </p:nvSpPr>
        <p:spPr>
          <a:xfrm>
            <a:off x="4316249" y="2427334"/>
            <a:ext cx="301686" cy="369332"/>
          </a:xfrm>
          <a:prstGeom prst="rect">
            <a:avLst/>
          </a:prstGeom>
        </p:spPr>
        <p:txBody>
          <a:bodyPr wrap="none">
            <a:spAutoFit/>
          </a:bodyPr>
          <a:lstStyle/>
          <a:p>
            <a:r>
              <a:rPr kumimoji="1" lang="en-US" altLang="ja-JP" b="1" dirty="0"/>
              <a:t>4</a:t>
            </a:r>
            <a:endParaRPr lang="ja-JP" altLang="en-US" dirty="0"/>
          </a:p>
        </p:txBody>
      </p:sp>
      <p:sp>
        <p:nvSpPr>
          <p:cNvPr id="53" name="正方形/長方形 52">
            <a:extLst>
              <a:ext uri="{FF2B5EF4-FFF2-40B4-BE49-F238E27FC236}">
                <a16:creationId xmlns:a16="http://schemas.microsoft.com/office/drawing/2014/main" id="{8E4066D7-6FFA-475E-9C3C-D0E258FCC6D4}"/>
              </a:ext>
            </a:extLst>
          </p:cNvPr>
          <p:cNvSpPr/>
          <p:nvPr/>
        </p:nvSpPr>
        <p:spPr>
          <a:xfrm>
            <a:off x="5110316" y="2432739"/>
            <a:ext cx="301686" cy="369332"/>
          </a:xfrm>
          <a:prstGeom prst="rect">
            <a:avLst/>
          </a:prstGeom>
        </p:spPr>
        <p:txBody>
          <a:bodyPr wrap="none">
            <a:spAutoFit/>
          </a:bodyPr>
          <a:lstStyle/>
          <a:p>
            <a:r>
              <a:rPr lang="en-US" altLang="ja-JP" b="1" dirty="0"/>
              <a:t>7</a:t>
            </a:r>
            <a:endParaRPr lang="ja-JP" altLang="en-US" b="1" dirty="0"/>
          </a:p>
        </p:txBody>
      </p:sp>
      <p:sp>
        <p:nvSpPr>
          <p:cNvPr id="54" name="正方形/長方形 53">
            <a:extLst>
              <a:ext uri="{FF2B5EF4-FFF2-40B4-BE49-F238E27FC236}">
                <a16:creationId xmlns:a16="http://schemas.microsoft.com/office/drawing/2014/main" id="{7A8DF2F6-69CA-4FFC-85CD-2A806358E2B9}"/>
              </a:ext>
            </a:extLst>
          </p:cNvPr>
          <p:cNvSpPr/>
          <p:nvPr/>
        </p:nvSpPr>
        <p:spPr>
          <a:xfrm>
            <a:off x="3042585" y="1944991"/>
            <a:ext cx="301686" cy="369332"/>
          </a:xfrm>
          <a:prstGeom prst="rect">
            <a:avLst/>
          </a:prstGeom>
        </p:spPr>
        <p:txBody>
          <a:bodyPr wrap="square">
            <a:spAutoFit/>
          </a:bodyPr>
          <a:lstStyle/>
          <a:p>
            <a:r>
              <a:rPr kumimoji="1" lang="en-US" altLang="ja-JP" b="1" dirty="0"/>
              <a:t>0</a:t>
            </a:r>
            <a:endParaRPr lang="ja-JP" altLang="en-US" dirty="0"/>
          </a:p>
        </p:txBody>
      </p:sp>
      <p:sp>
        <p:nvSpPr>
          <p:cNvPr id="55" name="正方形/長方形 54">
            <a:extLst>
              <a:ext uri="{FF2B5EF4-FFF2-40B4-BE49-F238E27FC236}">
                <a16:creationId xmlns:a16="http://schemas.microsoft.com/office/drawing/2014/main" id="{5AA81109-FC8D-4719-9C3F-84B6CF601473}"/>
              </a:ext>
            </a:extLst>
          </p:cNvPr>
          <p:cNvSpPr/>
          <p:nvPr/>
        </p:nvSpPr>
        <p:spPr>
          <a:xfrm>
            <a:off x="3836652" y="1950396"/>
            <a:ext cx="301686" cy="369332"/>
          </a:xfrm>
          <a:prstGeom prst="rect">
            <a:avLst/>
          </a:prstGeom>
        </p:spPr>
        <p:txBody>
          <a:bodyPr wrap="square">
            <a:spAutoFit/>
          </a:bodyPr>
          <a:lstStyle/>
          <a:p>
            <a:r>
              <a:rPr lang="en-US" altLang="ja-JP" b="1" dirty="0"/>
              <a:t>7</a:t>
            </a:r>
            <a:endParaRPr lang="ja-JP" altLang="en-US" b="1" dirty="0"/>
          </a:p>
        </p:txBody>
      </p:sp>
      <p:sp>
        <p:nvSpPr>
          <p:cNvPr id="56" name="正方形/長方形 55">
            <a:extLst>
              <a:ext uri="{FF2B5EF4-FFF2-40B4-BE49-F238E27FC236}">
                <a16:creationId xmlns:a16="http://schemas.microsoft.com/office/drawing/2014/main" id="{4391907E-1517-4AEA-9152-79D7D5A594C6}"/>
              </a:ext>
            </a:extLst>
          </p:cNvPr>
          <p:cNvSpPr/>
          <p:nvPr/>
        </p:nvSpPr>
        <p:spPr>
          <a:xfrm>
            <a:off x="1437749" y="3629731"/>
            <a:ext cx="301686" cy="369332"/>
          </a:xfrm>
          <a:prstGeom prst="rect">
            <a:avLst/>
          </a:prstGeom>
        </p:spPr>
        <p:txBody>
          <a:bodyPr wrap="none">
            <a:spAutoFit/>
          </a:bodyPr>
          <a:lstStyle/>
          <a:p>
            <a:r>
              <a:rPr lang="en-US" altLang="ja-JP" b="1" dirty="0"/>
              <a:t>1</a:t>
            </a:r>
            <a:endParaRPr lang="ja-JP" altLang="en-US" b="1" dirty="0"/>
          </a:p>
        </p:txBody>
      </p:sp>
    </p:spTree>
    <p:extLst>
      <p:ext uri="{BB962C8B-B14F-4D97-AF65-F5344CB8AC3E}">
        <p14:creationId xmlns:p14="http://schemas.microsoft.com/office/powerpoint/2010/main" val="405641125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楕円 3">
            <a:extLst>
              <a:ext uri="{FF2B5EF4-FFF2-40B4-BE49-F238E27FC236}">
                <a16:creationId xmlns:a16="http://schemas.microsoft.com/office/drawing/2014/main" id="{63D3AA82-59DC-496F-92EC-3EC86E8C4F8C}"/>
              </a:ext>
            </a:extLst>
          </p:cNvPr>
          <p:cNvSpPr/>
          <p:nvPr/>
        </p:nvSpPr>
        <p:spPr>
          <a:xfrm>
            <a:off x="1853052" y="2428354"/>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2000" b="1" dirty="0"/>
          </a:p>
        </p:txBody>
      </p:sp>
      <p:sp>
        <p:nvSpPr>
          <p:cNvPr id="5" name="楕円 4">
            <a:extLst>
              <a:ext uri="{FF2B5EF4-FFF2-40B4-BE49-F238E27FC236}">
                <a16:creationId xmlns:a16="http://schemas.microsoft.com/office/drawing/2014/main" id="{3364C165-F599-4BF5-8F74-060B7885D02D}"/>
              </a:ext>
            </a:extLst>
          </p:cNvPr>
          <p:cNvSpPr/>
          <p:nvPr/>
        </p:nvSpPr>
        <p:spPr>
          <a:xfrm>
            <a:off x="940176"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b="1" dirty="0"/>
          </a:p>
        </p:txBody>
      </p:sp>
      <p:sp>
        <p:nvSpPr>
          <p:cNvPr id="6" name="楕円 5">
            <a:extLst>
              <a:ext uri="{FF2B5EF4-FFF2-40B4-BE49-F238E27FC236}">
                <a16:creationId xmlns:a16="http://schemas.microsoft.com/office/drawing/2014/main" id="{A5D6D3C8-C628-4407-B847-4E58EE40BBC3}"/>
              </a:ext>
            </a:extLst>
          </p:cNvPr>
          <p:cNvSpPr/>
          <p:nvPr/>
        </p:nvSpPr>
        <p:spPr>
          <a:xfrm>
            <a:off x="2451329" y="345237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b="1" dirty="0"/>
          </a:p>
        </p:txBody>
      </p:sp>
      <p:sp>
        <p:nvSpPr>
          <p:cNvPr id="7" name="楕円 6">
            <a:extLst>
              <a:ext uri="{FF2B5EF4-FFF2-40B4-BE49-F238E27FC236}">
                <a16:creationId xmlns:a16="http://schemas.microsoft.com/office/drawing/2014/main" id="{00C38DEA-2AB2-4F3A-A1BF-B0CE3D8D7F71}"/>
              </a:ext>
            </a:extLst>
          </p:cNvPr>
          <p:cNvSpPr/>
          <p:nvPr/>
        </p:nvSpPr>
        <p:spPr>
          <a:xfrm>
            <a:off x="206458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8" name="楕円 7">
            <a:extLst>
              <a:ext uri="{FF2B5EF4-FFF2-40B4-BE49-F238E27FC236}">
                <a16:creationId xmlns:a16="http://schemas.microsoft.com/office/drawing/2014/main" id="{D773C034-12BA-4D32-9EE4-352F4887CBA3}"/>
              </a:ext>
            </a:extLst>
          </p:cNvPr>
          <p:cNvSpPr/>
          <p:nvPr/>
        </p:nvSpPr>
        <p:spPr>
          <a:xfrm>
            <a:off x="2861874"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9" name="直線コネクタ 8">
            <a:extLst>
              <a:ext uri="{FF2B5EF4-FFF2-40B4-BE49-F238E27FC236}">
                <a16:creationId xmlns:a16="http://schemas.microsoft.com/office/drawing/2014/main" id="{4DBD26FE-F4D7-4521-9FCE-5ABC1CCE2D69}"/>
              </a:ext>
            </a:extLst>
          </p:cNvPr>
          <p:cNvCxnSpPr>
            <a:stCxn id="4" idx="3"/>
            <a:endCxn id="5" idx="0"/>
          </p:cNvCxnSpPr>
          <p:nvPr/>
        </p:nvCxnSpPr>
        <p:spPr>
          <a:xfrm flipH="1">
            <a:off x="1177920" y="2834208"/>
            <a:ext cx="744766" cy="61816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8667F218-3516-4790-931A-FBEF3E830204}"/>
              </a:ext>
            </a:extLst>
          </p:cNvPr>
          <p:cNvCxnSpPr>
            <a:cxnSpLocks/>
            <a:stCxn id="4" idx="5"/>
            <a:endCxn id="6" idx="0"/>
          </p:cNvCxnSpPr>
          <p:nvPr/>
        </p:nvCxnSpPr>
        <p:spPr>
          <a:xfrm>
            <a:off x="2258906" y="2834208"/>
            <a:ext cx="430167" cy="61816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C7E6C0D8-3F7D-4A50-B589-E157960D578C}"/>
              </a:ext>
            </a:extLst>
          </p:cNvPr>
          <p:cNvCxnSpPr>
            <a:cxnSpLocks/>
            <a:stCxn id="6" idx="3"/>
            <a:endCxn id="7" idx="0"/>
          </p:cNvCxnSpPr>
          <p:nvPr/>
        </p:nvCxnSpPr>
        <p:spPr>
          <a:xfrm flipH="1">
            <a:off x="2302331" y="3858225"/>
            <a:ext cx="218632" cy="609713"/>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11855F0C-76BF-4379-AF5B-7B1BA2E512FF}"/>
              </a:ext>
            </a:extLst>
          </p:cNvPr>
          <p:cNvCxnSpPr>
            <a:cxnSpLocks/>
            <a:stCxn id="6" idx="5"/>
            <a:endCxn id="8" idx="0"/>
          </p:cNvCxnSpPr>
          <p:nvPr/>
        </p:nvCxnSpPr>
        <p:spPr>
          <a:xfrm>
            <a:off x="2857183" y="3858225"/>
            <a:ext cx="242435" cy="609713"/>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C7C07048-3BC7-4407-A1E8-284F91497FDB}"/>
              </a:ext>
            </a:extLst>
          </p:cNvPr>
          <p:cNvSpPr/>
          <p:nvPr/>
        </p:nvSpPr>
        <p:spPr>
          <a:xfrm>
            <a:off x="450613"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4" name="楕円 13">
            <a:extLst>
              <a:ext uri="{FF2B5EF4-FFF2-40B4-BE49-F238E27FC236}">
                <a16:creationId xmlns:a16="http://schemas.microsoft.com/office/drawing/2014/main" id="{AC3E050C-BB90-4A9B-8ABB-60A4B6BA4065}"/>
              </a:ext>
            </a:extLst>
          </p:cNvPr>
          <p:cNvSpPr/>
          <p:nvPr/>
        </p:nvSpPr>
        <p:spPr>
          <a:xfrm>
            <a:off x="1293452" y="447231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DEB6FDA5-BD1B-4FAA-9054-ECAFEC26AE93}"/>
              </a:ext>
            </a:extLst>
          </p:cNvPr>
          <p:cNvCxnSpPr>
            <a:cxnSpLocks/>
            <a:stCxn id="5" idx="3"/>
            <a:endCxn id="13" idx="0"/>
          </p:cNvCxnSpPr>
          <p:nvPr/>
        </p:nvCxnSpPr>
        <p:spPr>
          <a:xfrm flipH="1">
            <a:off x="688357" y="3858225"/>
            <a:ext cx="321453" cy="609713"/>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305B8A83-3340-4E78-8C11-B6747AB67884}"/>
              </a:ext>
            </a:extLst>
          </p:cNvPr>
          <p:cNvCxnSpPr>
            <a:cxnSpLocks/>
            <a:stCxn id="5" idx="5"/>
            <a:endCxn id="14" idx="0"/>
          </p:cNvCxnSpPr>
          <p:nvPr/>
        </p:nvCxnSpPr>
        <p:spPr>
          <a:xfrm>
            <a:off x="1346030" y="3858225"/>
            <a:ext cx="185166" cy="614090"/>
          </a:xfrm>
          <a:prstGeom prst="line">
            <a:avLst/>
          </a:prstGeom>
          <a:ln w="63500">
            <a:solidFill>
              <a:schemeClr val="bg1">
                <a:lumMod val="85000"/>
                <a:lumOff val="1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E01B64D2-1425-490B-95E8-DFC32F5516F6}"/>
              </a:ext>
            </a:extLst>
          </p:cNvPr>
          <p:cNvSpPr/>
          <p:nvPr/>
        </p:nvSpPr>
        <p:spPr>
          <a:xfrm>
            <a:off x="3336544" y="1827807"/>
            <a:ext cx="475488" cy="475488"/>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2000" b="1" dirty="0"/>
          </a:p>
        </p:txBody>
      </p:sp>
      <p:sp>
        <p:nvSpPr>
          <p:cNvPr id="28" name="楕円 27">
            <a:extLst>
              <a:ext uri="{FF2B5EF4-FFF2-40B4-BE49-F238E27FC236}">
                <a16:creationId xmlns:a16="http://schemas.microsoft.com/office/drawing/2014/main" id="{1451F755-159B-4246-A1EB-FBDED95EBFC1}"/>
              </a:ext>
            </a:extLst>
          </p:cNvPr>
          <p:cNvSpPr/>
          <p:nvPr/>
        </p:nvSpPr>
        <p:spPr>
          <a:xfrm>
            <a:off x="4619807" y="2428354"/>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2000" b="1" dirty="0"/>
          </a:p>
        </p:txBody>
      </p:sp>
      <p:sp>
        <p:nvSpPr>
          <p:cNvPr id="30" name="楕円 29">
            <a:extLst>
              <a:ext uri="{FF2B5EF4-FFF2-40B4-BE49-F238E27FC236}">
                <a16:creationId xmlns:a16="http://schemas.microsoft.com/office/drawing/2014/main" id="{B98B753D-4FEA-494F-815F-B7FE69F6A37F}"/>
              </a:ext>
            </a:extLst>
          </p:cNvPr>
          <p:cNvSpPr/>
          <p:nvPr/>
        </p:nvSpPr>
        <p:spPr>
          <a:xfrm>
            <a:off x="5601758" y="2976883"/>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b="1" dirty="0"/>
          </a:p>
        </p:txBody>
      </p:sp>
      <p:sp>
        <p:nvSpPr>
          <p:cNvPr id="31" name="楕円 30">
            <a:extLst>
              <a:ext uri="{FF2B5EF4-FFF2-40B4-BE49-F238E27FC236}">
                <a16:creationId xmlns:a16="http://schemas.microsoft.com/office/drawing/2014/main" id="{BF7ACC2A-C679-46D9-AEAD-D8C26AB5363C}"/>
              </a:ext>
            </a:extLst>
          </p:cNvPr>
          <p:cNvSpPr/>
          <p:nvPr/>
        </p:nvSpPr>
        <p:spPr>
          <a:xfrm>
            <a:off x="5277994" y="447393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32" name="楕円 31">
            <a:extLst>
              <a:ext uri="{FF2B5EF4-FFF2-40B4-BE49-F238E27FC236}">
                <a16:creationId xmlns:a16="http://schemas.microsoft.com/office/drawing/2014/main" id="{57900DE4-B9D6-405E-80B7-0682D39AA0A2}"/>
              </a:ext>
            </a:extLst>
          </p:cNvPr>
          <p:cNvSpPr/>
          <p:nvPr/>
        </p:nvSpPr>
        <p:spPr>
          <a:xfrm>
            <a:off x="6055414" y="447154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33" name="直線コネクタ 32">
            <a:extLst>
              <a:ext uri="{FF2B5EF4-FFF2-40B4-BE49-F238E27FC236}">
                <a16:creationId xmlns:a16="http://schemas.microsoft.com/office/drawing/2014/main" id="{360463FE-6DE1-4B21-98DB-5AE046ACC064}"/>
              </a:ext>
            </a:extLst>
          </p:cNvPr>
          <p:cNvCxnSpPr>
            <a:cxnSpLocks/>
            <a:stCxn id="27" idx="5"/>
            <a:endCxn id="28" idx="1"/>
          </p:cNvCxnSpPr>
          <p:nvPr/>
        </p:nvCxnSpPr>
        <p:spPr>
          <a:xfrm>
            <a:off x="3742398" y="2233661"/>
            <a:ext cx="947043" cy="264327"/>
          </a:xfrm>
          <a:prstGeom prst="line">
            <a:avLst/>
          </a:prstGeom>
          <a:ln w="63500">
            <a:solidFill>
              <a:srgbClr val="FF0000"/>
            </a:solidFill>
            <a:headEnd type="triangle"/>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65DC714-6C70-4D23-BA44-91B202400F6C}"/>
              </a:ext>
            </a:extLst>
          </p:cNvPr>
          <p:cNvCxnSpPr>
            <a:cxnSpLocks/>
            <a:stCxn id="28" idx="6"/>
            <a:endCxn id="30" idx="1"/>
          </p:cNvCxnSpPr>
          <p:nvPr/>
        </p:nvCxnSpPr>
        <p:spPr>
          <a:xfrm>
            <a:off x="5095295" y="2666098"/>
            <a:ext cx="576097" cy="380419"/>
          </a:xfrm>
          <a:prstGeom prst="line">
            <a:avLst/>
          </a:prstGeom>
          <a:ln w="63500">
            <a:solidFill>
              <a:srgbClr val="FF0000"/>
            </a:solidFill>
            <a:headEnd type="triangle"/>
          </a:ln>
        </p:spPr>
        <p:style>
          <a:lnRef idx="1">
            <a:schemeClr val="accent1"/>
          </a:lnRef>
          <a:fillRef idx="0">
            <a:schemeClr val="accent1"/>
          </a:fillRef>
          <a:effectRef idx="0">
            <a:schemeClr val="accent1"/>
          </a:effectRef>
          <a:fontRef idx="minor">
            <a:schemeClr val="tx1"/>
          </a:fontRef>
        </p:style>
      </p:cxnSp>
      <p:cxnSp>
        <p:nvCxnSpPr>
          <p:cNvPr id="35" name="直線コネクタ 34">
            <a:extLst>
              <a:ext uri="{FF2B5EF4-FFF2-40B4-BE49-F238E27FC236}">
                <a16:creationId xmlns:a16="http://schemas.microsoft.com/office/drawing/2014/main" id="{931A18D6-37AA-48EA-B571-CE95F6E249EF}"/>
              </a:ext>
            </a:extLst>
          </p:cNvPr>
          <p:cNvCxnSpPr>
            <a:cxnSpLocks/>
            <a:stCxn id="41" idx="5"/>
            <a:endCxn id="31" idx="0"/>
          </p:cNvCxnSpPr>
          <p:nvPr/>
        </p:nvCxnSpPr>
        <p:spPr>
          <a:xfrm>
            <a:off x="5359196" y="3969434"/>
            <a:ext cx="156542" cy="504496"/>
          </a:xfrm>
          <a:prstGeom prst="line">
            <a:avLst/>
          </a:prstGeom>
          <a:ln w="63500">
            <a:solidFill>
              <a:srgbClr val="FF0000"/>
            </a:solidFill>
            <a:headEnd type="triangle"/>
          </a:ln>
        </p:spPr>
        <p:style>
          <a:lnRef idx="1">
            <a:schemeClr val="accent1"/>
          </a:lnRef>
          <a:fillRef idx="0">
            <a:schemeClr val="accent1"/>
          </a:fillRef>
          <a:effectRef idx="0">
            <a:schemeClr val="accent1"/>
          </a:effectRef>
          <a:fontRef idx="minor">
            <a:schemeClr val="tx1"/>
          </a:fontRef>
        </p:style>
      </p:cxnSp>
      <p:cxnSp>
        <p:nvCxnSpPr>
          <p:cNvPr id="36" name="直線コネクタ 35">
            <a:extLst>
              <a:ext uri="{FF2B5EF4-FFF2-40B4-BE49-F238E27FC236}">
                <a16:creationId xmlns:a16="http://schemas.microsoft.com/office/drawing/2014/main" id="{929C8890-CF62-49C0-B282-48FB790702A9}"/>
              </a:ext>
            </a:extLst>
          </p:cNvPr>
          <p:cNvCxnSpPr>
            <a:cxnSpLocks/>
            <a:stCxn id="30" idx="5"/>
            <a:endCxn id="32" idx="0"/>
          </p:cNvCxnSpPr>
          <p:nvPr/>
        </p:nvCxnSpPr>
        <p:spPr>
          <a:xfrm>
            <a:off x="6007612" y="3382737"/>
            <a:ext cx="285546" cy="1088811"/>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37" name="楕円 36">
            <a:extLst>
              <a:ext uri="{FF2B5EF4-FFF2-40B4-BE49-F238E27FC236}">
                <a16:creationId xmlns:a16="http://schemas.microsoft.com/office/drawing/2014/main" id="{9E12FAD9-D091-46F3-8743-5B9CB59899B4}"/>
              </a:ext>
            </a:extLst>
          </p:cNvPr>
          <p:cNvSpPr/>
          <p:nvPr/>
        </p:nvSpPr>
        <p:spPr>
          <a:xfrm>
            <a:off x="3667357"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38" name="楕円 37">
            <a:extLst>
              <a:ext uri="{FF2B5EF4-FFF2-40B4-BE49-F238E27FC236}">
                <a16:creationId xmlns:a16="http://schemas.microsoft.com/office/drawing/2014/main" id="{2C055E15-635F-4436-9410-DF3FAF3144B1}"/>
              </a:ext>
            </a:extLst>
          </p:cNvPr>
          <p:cNvSpPr/>
          <p:nvPr/>
        </p:nvSpPr>
        <p:spPr>
          <a:xfrm>
            <a:off x="4454382" y="4467938"/>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9" name="直線コネクタ 38">
            <a:extLst>
              <a:ext uri="{FF2B5EF4-FFF2-40B4-BE49-F238E27FC236}">
                <a16:creationId xmlns:a16="http://schemas.microsoft.com/office/drawing/2014/main" id="{12CB3FEA-C5F1-4762-8002-268F0F24FC9C}"/>
              </a:ext>
            </a:extLst>
          </p:cNvPr>
          <p:cNvCxnSpPr>
            <a:cxnSpLocks/>
            <a:stCxn id="28" idx="3"/>
            <a:endCxn id="37" idx="0"/>
          </p:cNvCxnSpPr>
          <p:nvPr/>
        </p:nvCxnSpPr>
        <p:spPr>
          <a:xfrm flipH="1">
            <a:off x="3905101" y="2834208"/>
            <a:ext cx="784340" cy="1633730"/>
          </a:xfrm>
          <a:prstGeom prst="line">
            <a:avLst/>
          </a:prstGeom>
          <a:ln w="63500">
            <a:solidFill>
              <a:schemeClr val="bg1">
                <a:lumMod val="65000"/>
                <a:lumOff val="35000"/>
              </a:schemeClr>
            </a:solidFill>
            <a:headEnd type="triangle"/>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7FD0C78D-A176-4E33-8B89-8118FD1DF2C6}"/>
              </a:ext>
            </a:extLst>
          </p:cNvPr>
          <p:cNvCxnSpPr>
            <a:cxnSpLocks/>
            <a:stCxn id="41" idx="3"/>
            <a:endCxn id="38" idx="0"/>
          </p:cNvCxnSpPr>
          <p:nvPr/>
        </p:nvCxnSpPr>
        <p:spPr>
          <a:xfrm flipH="1">
            <a:off x="4692126" y="3969434"/>
            <a:ext cx="330850" cy="498504"/>
          </a:xfrm>
          <a:prstGeom prst="line">
            <a:avLst/>
          </a:prstGeom>
          <a:ln w="63500">
            <a:solidFill>
              <a:schemeClr val="bg1">
                <a:lumMod val="75000"/>
                <a:lumOff val="25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546A8695-31B3-4EBB-9150-4C38E2B32F14}"/>
              </a:ext>
            </a:extLst>
          </p:cNvPr>
          <p:cNvSpPr/>
          <p:nvPr/>
        </p:nvSpPr>
        <p:spPr>
          <a:xfrm>
            <a:off x="4953342" y="3563580"/>
            <a:ext cx="475488" cy="475488"/>
          </a:xfrm>
          <a:prstGeom prst="ellipse">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b="1" dirty="0"/>
          </a:p>
        </p:txBody>
      </p:sp>
      <p:cxnSp>
        <p:nvCxnSpPr>
          <p:cNvPr id="48" name="直線コネクタ 47">
            <a:extLst>
              <a:ext uri="{FF2B5EF4-FFF2-40B4-BE49-F238E27FC236}">
                <a16:creationId xmlns:a16="http://schemas.microsoft.com/office/drawing/2014/main" id="{9EB8988D-B375-4B66-A19E-39D50884FA22}"/>
              </a:ext>
            </a:extLst>
          </p:cNvPr>
          <p:cNvCxnSpPr>
            <a:cxnSpLocks/>
            <a:stCxn id="30" idx="3"/>
            <a:endCxn id="41" idx="7"/>
          </p:cNvCxnSpPr>
          <p:nvPr/>
        </p:nvCxnSpPr>
        <p:spPr>
          <a:xfrm flipH="1">
            <a:off x="5359196" y="3382737"/>
            <a:ext cx="312196" cy="250477"/>
          </a:xfrm>
          <a:prstGeom prst="line">
            <a:avLst/>
          </a:prstGeom>
          <a:ln w="63500">
            <a:solidFill>
              <a:srgbClr val="FF0000"/>
            </a:solidFill>
            <a:headEnd type="triangle"/>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91C25D41-8F9B-4EA6-AAE0-BEEF4A629DBC}"/>
              </a:ext>
            </a:extLst>
          </p:cNvPr>
          <p:cNvCxnSpPr>
            <a:cxnSpLocks/>
            <a:stCxn id="27" idx="3"/>
            <a:endCxn id="4" idx="6"/>
          </p:cNvCxnSpPr>
          <p:nvPr/>
        </p:nvCxnSpPr>
        <p:spPr>
          <a:xfrm flipH="1">
            <a:off x="2328540" y="2233661"/>
            <a:ext cx="1077638" cy="432437"/>
          </a:xfrm>
          <a:prstGeom prst="line">
            <a:avLst/>
          </a:prstGeom>
          <a:ln w="63500">
            <a:solidFill>
              <a:schemeClr val="bg1">
                <a:lumMod val="50000"/>
                <a:lumOff val="50000"/>
              </a:schemeClr>
            </a:solidFill>
            <a:headEnd type="triangle"/>
          </a:ln>
        </p:spPr>
        <p:style>
          <a:lnRef idx="1">
            <a:schemeClr val="accent1"/>
          </a:lnRef>
          <a:fillRef idx="0">
            <a:schemeClr val="accent1"/>
          </a:fillRef>
          <a:effectRef idx="0">
            <a:schemeClr val="accent1"/>
          </a:effectRef>
          <a:fontRef idx="minor">
            <a:schemeClr val="tx1"/>
          </a:fontRef>
        </p:style>
      </p:cxnSp>
      <p:sp>
        <p:nvSpPr>
          <p:cNvPr id="71" name="テキスト ボックス 70">
            <a:extLst>
              <a:ext uri="{FF2B5EF4-FFF2-40B4-BE49-F238E27FC236}">
                <a16:creationId xmlns:a16="http://schemas.microsoft.com/office/drawing/2014/main" id="{E10D182A-C7C6-4655-A396-B730FC4A6716}"/>
              </a:ext>
            </a:extLst>
          </p:cNvPr>
          <p:cNvSpPr txBox="1"/>
          <p:nvPr/>
        </p:nvSpPr>
        <p:spPr>
          <a:xfrm>
            <a:off x="464688" y="5159387"/>
            <a:ext cx="466474" cy="1317990"/>
          </a:xfrm>
          <a:prstGeom prst="rect">
            <a:avLst/>
          </a:prstGeom>
          <a:noFill/>
        </p:spPr>
        <p:txBody>
          <a:bodyPr vert="eaVert" wrap="none" rtlCol="0">
            <a:spAutoFit/>
          </a:bodyPr>
          <a:lstStyle/>
          <a:p>
            <a:r>
              <a:rPr kumimoji="1" lang="en-US" altLang="ja-JP" b="1" dirty="0"/>
              <a:t>0 0 1 0</a:t>
            </a:r>
            <a:endParaRPr kumimoji="1" lang="ja-JP" altLang="en-US" b="1" dirty="0"/>
          </a:p>
        </p:txBody>
      </p:sp>
      <p:sp>
        <p:nvSpPr>
          <p:cNvPr id="72" name="テキスト ボックス 71">
            <a:extLst>
              <a:ext uri="{FF2B5EF4-FFF2-40B4-BE49-F238E27FC236}">
                <a16:creationId xmlns:a16="http://schemas.microsoft.com/office/drawing/2014/main" id="{E6DF3C8C-1ECB-49AA-9309-57E1D9ACAD36}"/>
              </a:ext>
            </a:extLst>
          </p:cNvPr>
          <p:cNvSpPr txBox="1"/>
          <p:nvPr/>
        </p:nvSpPr>
        <p:spPr>
          <a:xfrm>
            <a:off x="1266482" y="5159387"/>
            <a:ext cx="466474" cy="1317990"/>
          </a:xfrm>
          <a:prstGeom prst="rect">
            <a:avLst/>
          </a:prstGeom>
          <a:noFill/>
        </p:spPr>
        <p:txBody>
          <a:bodyPr vert="eaVert" wrap="none" rtlCol="0">
            <a:spAutoFit/>
          </a:bodyPr>
          <a:lstStyle/>
          <a:p>
            <a:r>
              <a:rPr kumimoji="1" lang="en-US" altLang="ja-JP" b="1" dirty="0"/>
              <a:t>0 0 1 1</a:t>
            </a:r>
            <a:endParaRPr kumimoji="1" lang="ja-JP" altLang="en-US" b="1" dirty="0"/>
          </a:p>
        </p:txBody>
      </p:sp>
      <p:sp>
        <p:nvSpPr>
          <p:cNvPr id="73" name="テキスト ボックス 72">
            <a:extLst>
              <a:ext uri="{FF2B5EF4-FFF2-40B4-BE49-F238E27FC236}">
                <a16:creationId xmlns:a16="http://schemas.microsoft.com/office/drawing/2014/main" id="{955029D2-7006-4DCE-94AC-607F32E81B8B}"/>
              </a:ext>
            </a:extLst>
          </p:cNvPr>
          <p:cNvSpPr txBox="1"/>
          <p:nvPr/>
        </p:nvSpPr>
        <p:spPr>
          <a:xfrm>
            <a:off x="2068276" y="5159387"/>
            <a:ext cx="466474" cy="1317990"/>
          </a:xfrm>
          <a:prstGeom prst="rect">
            <a:avLst/>
          </a:prstGeom>
          <a:noFill/>
        </p:spPr>
        <p:txBody>
          <a:bodyPr vert="eaVert" wrap="none" rtlCol="0">
            <a:spAutoFit/>
          </a:bodyPr>
          <a:lstStyle/>
          <a:p>
            <a:r>
              <a:rPr kumimoji="1" lang="en-US" altLang="ja-JP" b="1" dirty="0"/>
              <a:t>0 1 0 0</a:t>
            </a:r>
            <a:endParaRPr kumimoji="1" lang="ja-JP" altLang="en-US" b="1" dirty="0"/>
          </a:p>
        </p:txBody>
      </p:sp>
      <p:sp>
        <p:nvSpPr>
          <p:cNvPr id="74" name="テキスト ボックス 73">
            <a:extLst>
              <a:ext uri="{FF2B5EF4-FFF2-40B4-BE49-F238E27FC236}">
                <a16:creationId xmlns:a16="http://schemas.microsoft.com/office/drawing/2014/main" id="{10EE53E4-DC89-487E-8AD0-DE013B911987}"/>
              </a:ext>
            </a:extLst>
          </p:cNvPr>
          <p:cNvSpPr txBox="1"/>
          <p:nvPr/>
        </p:nvSpPr>
        <p:spPr>
          <a:xfrm>
            <a:off x="2870070" y="5159387"/>
            <a:ext cx="466474" cy="1317990"/>
          </a:xfrm>
          <a:prstGeom prst="rect">
            <a:avLst/>
          </a:prstGeom>
          <a:noFill/>
        </p:spPr>
        <p:txBody>
          <a:bodyPr vert="eaVert" wrap="none" rtlCol="0">
            <a:spAutoFit/>
          </a:bodyPr>
          <a:lstStyle/>
          <a:p>
            <a:r>
              <a:rPr kumimoji="1" lang="en-US" altLang="ja-JP" b="1" dirty="0"/>
              <a:t>0 1 0 1</a:t>
            </a:r>
            <a:endParaRPr kumimoji="1" lang="ja-JP" altLang="en-US" b="1" dirty="0"/>
          </a:p>
        </p:txBody>
      </p:sp>
      <p:sp>
        <p:nvSpPr>
          <p:cNvPr id="81" name="テキスト ボックス 80">
            <a:extLst>
              <a:ext uri="{FF2B5EF4-FFF2-40B4-BE49-F238E27FC236}">
                <a16:creationId xmlns:a16="http://schemas.microsoft.com/office/drawing/2014/main" id="{642F8F18-9376-446E-9D9D-7A7941E025BD}"/>
              </a:ext>
            </a:extLst>
          </p:cNvPr>
          <p:cNvSpPr txBox="1"/>
          <p:nvPr/>
        </p:nvSpPr>
        <p:spPr>
          <a:xfrm>
            <a:off x="3671864" y="5159387"/>
            <a:ext cx="466474" cy="1317990"/>
          </a:xfrm>
          <a:prstGeom prst="rect">
            <a:avLst/>
          </a:prstGeom>
          <a:noFill/>
        </p:spPr>
        <p:txBody>
          <a:bodyPr vert="eaVert" wrap="none" rtlCol="0">
            <a:spAutoFit/>
          </a:bodyPr>
          <a:lstStyle/>
          <a:p>
            <a:r>
              <a:rPr kumimoji="1" lang="en-US" altLang="ja-JP" b="1" dirty="0"/>
              <a:t>1 0 0 0</a:t>
            </a:r>
            <a:endParaRPr kumimoji="1" lang="ja-JP" altLang="en-US" b="1" dirty="0"/>
          </a:p>
        </p:txBody>
      </p:sp>
      <p:sp>
        <p:nvSpPr>
          <p:cNvPr id="82" name="テキスト ボックス 81">
            <a:extLst>
              <a:ext uri="{FF2B5EF4-FFF2-40B4-BE49-F238E27FC236}">
                <a16:creationId xmlns:a16="http://schemas.microsoft.com/office/drawing/2014/main" id="{06628105-2F2D-48F2-A7EB-E4B8367B7F33}"/>
              </a:ext>
            </a:extLst>
          </p:cNvPr>
          <p:cNvSpPr txBox="1"/>
          <p:nvPr/>
        </p:nvSpPr>
        <p:spPr>
          <a:xfrm>
            <a:off x="4473658" y="5159387"/>
            <a:ext cx="466474" cy="1317990"/>
          </a:xfrm>
          <a:prstGeom prst="rect">
            <a:avLst/>
          </a:prstGeom>
          <a:noFill/>
        </p:spPr>
        <p:txBody>
          <a:bodyPr vert="eaVert" wrap="none" rtlCol="0">
            <a:spAutoFit/>
          </a:bodyPr>
          <a:lstStyle/>
          <a:p>
            <a:r>
              <a:rPr kumimoji="1" lang="en-US" altLang="ja-JP" b="1" dirty="0"/>
              <a:t>1 1 0 0</a:t>
            </a:r>
            <a:endParaRPr kumimoji="1" lang="ja-JP" altLang="en-US" b="1" dirty="0"/>
          </a:p>
        </p:txBody>
      </p:sp>
      <p:sp>
        <p:nvSpPr>
          <p:cNvPr id="83" name="テキスト ボックス 82">
            <a:extLst>
              <a:ext uri="{FF2B5EF4-FFF2-40B4-BE49-F238E27FC236}">
                <a16:creationId xmlns:a16="http://schemas.microsoft.com/office/drawing/2014/main" id="{FDC7A3EE-14E4-4548-B057-024B7BFBDF65}"/>
              </a:ext>
            </a:extLst>
          </p:cNvPr>
          <p:cNvSpPr txBox="1"/>
          <p:nvPr/>
        </p:nvSpPr>
        <p:spPr>
          <a:xfrm>
            <a:off x="5275452" y="5159387"/>
            <a:ext cx="466474" cy="1317990"/>
          </a:xfrm>
          <a:prstGeom prst="rect">
            <a:avLst/>
          </a:prstGeom>
          <a:noFill/>
        </p:spPr>
        <p:txBody>
          <a:bodyPr vert="eaVert" wrap="none" rtlCol="0">
            <a:spAutoFit/>
          </a:bodyPr>
          <a:lstStyle/>
          <a:p>
            <a:r>
              <a:rPr kumimoji="1" lang="en-US" altLang="ja-JP" b="1" dirty="0"/>
              <a:t>1 1 0 1</a:t>
            </a:r>
            <a:endParaRPr kumimoji="1" lang="ja-JP" altLang="en-US" b="1" dirty="0"/>
          </a:p>
        </p:txBody>
      </p:sp>
      <p:sp>
        <p:nvSpPr>
          <p:cNvPr id="84" name="テキスト ボックス 83">
            <a:extLst>
              <a:ext uri="{FF2B5EF4-FFF2-40B4-BE49-F238E27FC236}">
                <a16:creationId xmlns:a16="http://schemas.microsoft.com/office/drawing/2014/main" id="{7F92A33A-DC72-4F98-8595-B6A2E0F34560}"/>
              </a:ext>
            </a:extLst>
          </p:cNvPr>
          <p:cNvSpPr txBox="1"/>
          <p:nvPr/>
        </p:nvSpPr>
        <p:spPr>
          <a:xfrm>
            <a:off x="6077246" y="5159387"/>
            <a:ext cx="466474" cy="1317990"/>
          </a:xfrm>
          <a:prstGeom prst="rect">
            <a:avLst/>
          </a:prstGeom>
          <a:noFill/>
        </p:spPr>
        <p:txBody>
          <a:bodyPr vert="eaVert" wrap="none" rtlCol="0">
            <a:spAutoFit/>
          </a:bodyPr>
          <a:lstStyle/>
          <a:p>
            <a:r>
              <a:rPr kumimoji="1" lang="en-US" altLang="ja-JP" b="1" dirty="0"/>
              <a:t>1 1 1 1</a:t>
            </a:r>
            <a:endParaRPr kumimoji="1" lang="ja-JP" altLang="en-US" b="1" dirty="0"/>
          </a:p>
        </p:txBody>
      </p:sp>
      <p:sp>
        <p:nvSpPr>
          <p:cNvPr id="17" name="正方形/長方形 16">
            <a:extLst>
              <a:ext uri="{FF2B5EF4-FFF2-40B4-BE49-F238E27FC236}">
                <a16:creationId xmlns:a16="http://schemas.microsoft.com/office/drawing/2014/main" id="{2ADED9CB-DE40-49F0-B13C-BF871F31CB6B}"/>
              </a:ext>
            </a:extLst>
          </p:cNvPr>
          <p:cNvSpPr/>
          <p:nvPr/>
        </p:nvSpPr>
        <p:spPr>
          <a:xfrm>
            <a:off x="643682" y="3624326"/>
            <a:ext cx="301686" cy="369332"/>
          </a:xfrm>
          <a:prstGeom prst="rect">
            <a:avLst/>
          </a:prstGeom>
        </p:spPr>
        <p:txBody>
          <a:bodyPr wrap="none">
            <a:spAutoFit/>
          </a:bodyPr>
          <a:lstStyle/>
          <a:p>
            <a:r>
              <a:rPr kumimoji="1" lang="en-US" altLang="ja-JP" b="1" dirty="0"/>
              <a:t>0</a:t>
            </a:r>
            <a:endParaRPr lang="ja-JP" altLang="en-US" dirty="0"/>
          </a:p>
        </p:txBody>
      </p:sp>
      <p:sp>
        <p:nvSpPr>
          <p:cNvPr id="18" name="正方形/長方形 17">
            <a:extLst>
              <a:ext uri="{FF2B5EF4-FFF2-40B4-BE49-F238E27FC236}">
                <a16:creationId xmlns:a16="http://schemas.microsoft.com/office/drawing/2014/main" id="{F705B0FB-BDBE-4AE0-BA40-FA94B9BDBBC1}"/>
              </a:ext>
            </a:extLst>
          </p:cNvPr>
          <p:cNvSpPr/>
          <p:nvPr/>
        </p:nvSpPr>
        <p:spPr>
          <a:xfrm>
            <a:off x="1437749" y="3629731"/>
            <a:ext cx="301686" cy="369332"/>
          </a:xfrm>
          <a:prstGeom prst="rect">
            <a:avLst/>
          </a:prstGeom>
        </p:spPr>
        <p:txBody>
          <a:bodyPr wrap="none">
            <a:spAutoFit/>
          </a:bodyPr>
          <a:lstStyle/>
          <a:p>
            <a:r>
              <a:rPr lang="en-US" altLang="ja-JP" b="1" dirty="0"/>
              <a:t>1</a:t>
            </a:r>
            <a:endParaRPr lang="ja-JP" altLang="en-US" b="1" dirty="0"/>
          </a:p>
        </p:txBody>
      </p:sp>
      <p:sp>
        <p:nvSpPr>
          <p:cNvPr id="43" name="正方形/長方形 42">
            <a:extLst>
              <a:ext uri="{FF2B5EF4-FFF2-40B4-BE49-F238E27FC236}">
                <a16:creationId xmlns:a16="http://schemas.microsoft.com/office/drawing/2014/main" id="{5F4FCD4A-8269-4CE7-A673-01DA38842CBB}"/>
              </a:ext>
            </a:extLst>
          </p:cNvPr>
          <p:cNvSpPr/>
          <p:nvPr/>
        </p:nvSpPr>
        <p:spPr>
          <a:xfrm>
            <a:off x="2160416" y="3617900"/>
            <a:ext cx="301686" cy="369332"/>
          </a:xfrm>
          <a:prstGeom prst="rect">
            <a:avLst/>
          </a:prstGeom>
        </p:spPr>
        <p:txBody>
          <a:bodyPr wrap="none">
            <a:spAutoFit/>
          </a:bodyPr>
          <a:lstStyle/>
          <a:p>
            <a:r>
              <a:rPr kumimoji="1" lang="en-US" altLang="ja-JP" b="1" dirty="0"/>
              <a:t>2</a:t>
            </a:r>
            <a:endParaRPr lang="ja-JP" altLang="en-US" dirty="0"/>
          </a:p>
        </p:txBody>
      </p:sp>
      <p:sp>
        <p:nvSpPr>
          <p:cNvPr id="44" name="正方形/長方形 43">
            <a:extLst>
              <a:ext uri="{FF2B5EF4-FFF2-40B4-BE49-F238E27FC236}">
                <a16:creationId xmlns:a16="http://schemas.microsoft.com/office/drawing/2014/main" id="{D767DABA-FA56-46B7-9F34-858F882CD6AC}"/>
              </a:ext>
            </a:extLst>
          </p:cNvPr>
          <p:cNvSpPr/>
          <p:nvPr/>
        </p:nvSpPr>
        <p:spPr>
          <a:xfrm>
            <a:off x="2954483" y="3623305"/>
            <a:ext cx="301686" cy="369332"/>
          </a:xfrm>
          <a:prstGeom prst="rect">
            <a:avLst/>
          </a:prstGeom>
        </p:spPr>
        <p:txBody>
          <a:bodyPr wrap="none">
            <a:spAutoFit/>
          </a:bodyPr>
          <a:lstStyle/>
          <a:p>
            <a:r>
              <a:rPr lang="en-US" altLang="ja-JP" b="1" dirty="0"/>
              <a:t>3</a:t>
            </a:r>
            <a:endParaRPr lang="ja-JP" altLang="en-US" b="1" dirty="0"/>
          </a:p>
        </p:txBody>
      </p:sp>
      <p:sp>
        <p:nvSpPr>
          <p:cNvPr id="45" name="正方形/長方形 44">
            <a:extLst>
              <a:ext uri="{FF2B5EF4-FFF2-40B4-BE49-F238E27FC236}">
                <a16:creationId xmlns:a16="http://schemas.microsoft.com/office/drawing/2014/main" id="{E6DC4436-24D5-4082-A29A-4217C5A89D62}"/>
              </a:ext>
            </a:extLst>
          </p:cNvPr>
          <p:cNvSpPr/>
          <p:nvPr/>
        </p:nvSpPr>
        <p:spPr>
          <a:xfrm>
            <a:off x="4625706" y="3739153"/>
            <a:ext cx="301686" cy="369332"/>
          </a:xfrm>
          <a:prstGeom prst="rect">
            <a:avLst/>
          </a:prstGeom>
        </p:spPr>
        <p:txBody>
          <a:bodyPr wrap="none">
            <a:spAutoFit/>
          </a:bodyPr>
          <a:lstStyle/>
          <a:p>
            <a:r>
              <a:rPr kumimoji="1" lang="en-US" altLang="ja-JP" b="1" dirty="0"/>
              <a:t>5</a:t>
            </a:r>
            <a:endParaRPr lang="ja-JP" altLang="en-US" dirty="0"/>
          </a:p>
        </p:txBody>
      </p:sp>
      <p:sp>
        <p:nvSpPr>
          <p:cNvPr id="46" name="正方形/長方形 45">
            <a:extLst>
              <a:ext uri="{FF2B5EF4-FFF2-40B4-BE49-F238E27FC236}">
                <a16:creationId xmlns:a16="http://schemas.microsoft.com/office/drawing/2014/main" id="{81EF3092-34D7-46F1-BCAB-2CFE06EEBAED}"/>
              </a:ext>
            </a:extLst>
          </p:cNvPr>
          <p:cNvSpPr/>
          <p:nvPr/>
        </p:nvSpPr>
        <p:spPr>
          <a:xfrm>
            <a:off x="5419773" y="3744558"/>
            <a:ext cx="301686" cy="369332"/>
          </a:xfrm>
          <a:prstGeom prst="rect">
            <a:avLst/>
          </a:prstGeom>
        </p:spPr>
        <p:txBody>
          <a:bodyPr wrap="none">
            <a:spAutoFit/>
          </a:bodyPr>
          <a:lstStyle/>
          <a:p>
            <a:r>
              <a:rPr lang="en-US" altLang="ja-JP" b="1" dirty="0"/>
              <a:t>6</a:t>
            </a:r>
            <a:endParaRPr lang="ja-JP" altLang="en-US" b="1" dirty="0"/>
          </a:p>
        </p:txBody>
      </p:sp>
      <p:sp>
        <p:nvSpPr>
          <p:cNvPr id="47" name="正方形/長方形 46">
            <a:extLst>
              <a:ext uri="{FF2B5EF4-FFF2-40B4-BE49-F238E27FC236}">
                <a16:creationId xmlns:a16="http://schemas.microsoft.com/office/drawing/2014/main" id="{EF6B3169-5B6C-4295-A613-8E795B35902E}"/>
              </a:ext>
            </a:extLst>
          </p:cNvPr>
          <p:cNvSpPr/>
          <p:nvPr/>
        </p:nvSpPr>
        <p:spPr>
          <a:xfrm>
            <a:off x="5297020" y="3135379"/>
            <a:ext cx="301686" cy="369332"/>
          </a:xfrm>
          <a:prstGeom prst="rect">
            <a:avLst/>
          </a:prstGeom>
        </p:spPr>
        <p:txBody>
          <a:bodyPr wrap="none">
            <a:spAutoFit/>
          </a:bodyPr>
          <a:lstStyle/>
          <a:p>
            <a:r>
              <a:rPr kumimoji="1" lang="en-US" altLang="ja-JP" b="1" dirty="0"/>
              <a:t>5</a:t>
            </a:r>
            <a:endParaRPr lang="ja-JP" altLang="en-US" dirty="0"/>
          </a:p>
        </p:txBody>
      </p:sp>
      <p:sp>
        <p:nvSpPr>
          <p:cNvPr id="49" name="正方形/長方形 48">
            <a:extLst>
              <a:ext uri="{FF2B5EF4-FFF2-40B4-BE49-F238E27FC236}">
                <a16:creationId xmlns:a16="http://schemas.microsoft.com/office/drawing/2014/main" id="{D9C6A7DD-78D7-4EC1-93F1-22DF70B97D02}"/>
              </a:ext>
            </a:extLst>
          </p:cNvPr>
          <p:cNvSpPr/>
          <p:nvPr/>
        </p:nvSpPr>
        <p:spPr>
          <a:xfrm>
            <a:off x="6091087" y="3140784"/>
            <a:ext cx="301686" cy="369332"/>
          </a:xfrm>
          <a:prstGeom prst="rect">
            <a:avLst/>
          </a:prstGeom>
        </p:spPr>
        <p:txBody>
          <a:bodyPr wrap="none">
            <a:spAutoFit/>
          </a:bodyPr>
          <a:lstStyle/>
          <a:p>
            <a:r>
              <a:rPr lang="en-US" altLang="ja-JP" b="1" dirty="0"/>
              <a:t>7</a:t>
            </a:r>
            <a:endParaRPr lang="ja-JP" altLang="en-US" b="1" dirty="0"/>
          </a:p>
        </p:txBody>
      </p:sp>
      <p:sp>
        <p:nvSpPr>
          <p:cNvPr id="50" name="正方形/長方形 49">
            <a:extLst>
              <a:ext uri="{FF2B5EF4-FFF2-40B4-BE49-F238E27FC236}">
                <a16:creationId xmlns:a16="http://schemas.microsoft.com/office/drawing/2014/main" id="{FC5C8108-BC60-4853-9EEB-7B3B420B3D18}"/>
              </a:ext>
            </a:extLst>
          </p:cNvPr>
          <p:cNvSpPr/>
          <p:nvPr/>
        </p:nvSpPr>
        <p:spPr>
          <a:xfrm>
            <a:off x="1550057" y="2589760"/>
            <a:ext cx="301686" cy="369332"/>
          </a:xfrm>
          <a:prstGeom prst="rect">
            <a:avLst/>
          </a:prstGeom>
        </p:spPr>
        <p:txBody>
          <a:bodyPr wrap="none">
            <a:spAutoFit/>
          </a:bodyPr>
          <a:lstStyle/>
          <a:p>
            <a:r>
              <a:rPr kumimoji="1" lang="en-US" altLang="ja-JP" b="1" dirty="0"/>
              <a:t>0</a:t>
            </a:r>
            <a:endParaRPr lang="ja-JP" altLang="en-US" dirty="0"/>
          </a:p>
        </p:txBody>
      </p:sp>
      <p:sp>
        <p:nvSpPr>
          <p:cNvPr id="51" name="正方形/長方形 50">
            <a:extLst>
              <a:ext uri="{FF2B5EF4-FFF2-40B4-BE49-F238E27FC236}">
                <a16:creationId xmlns:a16="http://schemas.microsoft.com/office/drawing/2014/main" id="{78631340-1FA4-442C-AC56-5A25E1881CEA}"/>
              </a:ext>
            </a:extLst>
          </p:cNvPr>
          <p:cNvSpPr/>
          <p:nvPr/>
        </p:nvSpPr>
        <p:spPr>
          <a:xfrm>
            <a:off x="2344124" y="2595165"/>
            <a:ext cx="301686" cy="369332"/>
          </a:xfrm>
          <a:prstGeom prst="rect">
            <a:avLst/>
          </a:prstGeom>
        </p:spPr>
        <p:txBody>
          <a:bodyPr wrap="none">
            <a:spAutoFit/>
          </a:bodyPr>
          <a:lstStyle/>
          <a:p>
            <a:r>
              <a:rPr lang="en-US" altLang="ja-JP" b="1" dirty="0"/>
              <a:t>3</a:t>
            </a:r>
            <a:endParaRPr lang="ja-JP" altLang="en-US" b="1" dirty="0"/>
          </a:p>
        </p:txBody>
      </p:sp>
      <p:sp>
        <p:nvSpPr>
          <p:cNvPr id="52" name="正方形/長方形 51">
            <a:extLst>
              <a:ext uri="{FF2B5EF4-FFF2-40B4-BE49-F238E27FC236}">
                <a16:creationId xmlns:a16="http://schemas.microsoft.com/office/drawing/2014/main" id="{082DBACE-987F-4CE0-ACB9-82B0C9A4E5B8}"/>
              </a:ext>
            </a:extLst>
          </p:cNvPr>
          <p:cNvSpPr/>
          <p:nvPr/>
        </p:nvSpPr>
        <p:spPr>
          <a:xfrm>
            <a:off x="4316249" y="2427334"/>
            <a:ext cx="301686" cy="369332"/>
          </a:xfrm>
          <a:prstGeom prst="rect">
            <a:avLst/>
          </a:prstGeom>
        </p:spPr>
        <p:txBody>
          <a:bodyPr wrap="none">
            <a:spAutoFit/>
          </a:bodyPr>
          <a:lstStyle/>
          <a:p>
            <a:r>
              <a:rPr kumimoji="1" lang="en-US" altLang="ja-JP" b="1" dirty="0"/>
              <a:t>4</a:t>
            </a:r>
            <a:endParaRPr lang="ja-JP" altLang="en-US" dirty="0"/>
          </a:p>
        </p:txBody>
      </p:sp>
      <p:sp>
        <p:nvSpPr>
          <p:cNvPr id="53" name="正方形/長方形 52">
            <a:extLst>
              <a:ext uri="{FF2B5EF4-FFF2-40B4-BE49-F238E27FC236}">
                <a16:creationId xmlns:a16="http://schemas.microsoft.com/office/drawing/2014/main" id="{8E4066D7-6FFA-475E-9C3C-D0E258FCC6D4}"/>
              </a:ext>
            </a:extLst>
          </p:cNvPr>
          <p:cNvSpPr/>
          <p:nvPr/>
        </p:nvSpPr>
        <p:spPr>
          <a:xfrm>
            <a:off x="5110316" y="2432739"/>
            <a:ext cx="301686" cy="369332"/>
          </a:xfrm>
          <a:prstGeom prst="rect">
            <a:avLst/>
          </a:prstGeom>
        </p:spPr>
        <p:txBody>
          <a:bodyPr wrap="none">
            <a:spAutoFit/>
          </a:bodyPr>
          <a:lstStyle/>
          <a:p>
            <a:r>
              <a:rPr lang="en-US" altLang="ja-JP" b="1" dirty="0"/>
              <a:t>7</a:t>
            </a:r>
            <a:endParaRPr lang="ja-JP" altLang="en-US" b="1" dirty="0"/>
          </a:p>
        </p:txBody>
      </p:sp>
      <p:sp>
        <p:nvSpPr>
          <p:cNvPr id="54" name="正方形/長方形 53">
            <a:extLst>
              <a:ext uri="{FF2B5EF4-FFF2-40B4-BE49-F238E27FC236}">
                <a16:creationId xmlns:a16="http://schemas.microsoft.com/office/drawing/2014/main" id="{7A8DF2F6-69CA-4FFC-85CD-2A806358E2B9}"/>
              </a:ext>
            </a:extLst>
          </p:cNvPr>
          <p:cNvSpPr/>
          <p:nvPr/>
        </p:nvSpPr>
        <p:spPr>
          <a:xfrm>
            <a:off x="3042585" y="1944991"/>
            <a:ext cx="301686" cy="369332"/>
          </a:xfrm>
          <a:prstGeom prst="rect">
            <a:avLst/>
          </a:prstGeom>
        </p:spPr>
        <p:txBody>
          <a:bodyPr wrap="square">
            <a:spAutoFit/>
          </a:bodyPr>
          <a:lstStyle/>
          <a:p>
            <a:r>
              <a:rPr kumimoji="1" lang="en-US" altLang="ja-JP" b="1" dirty="0">
                <a:solidFill>
                  <a:srgbClr val="FF0000"/>
                </a:solidFill>
              </a:rPr>
              <a:t>0</a:t>
            </a:r>
            <a:endParaRPr lang="ja-JP" altLang="en-US" dirty="0">
              <a:solidFill>
                <a:srgbClr val="FF0000"/>
              </a:solidFill>
            </a:endParaRPr>
          </a:p>
        </p:txBody>
      </p:sp>
      <p:sp>
        <p:nvSpPr>
          <p:cNvPr id="55" name="正方形/長方形 54">
            <a:extLst>
              <a:ext uri="{FF2B5EF4-FFF2-40B4-BE49-F238E27FC236}">
                <a16:creationId xmlns:a16="http://schemas.microsoft.com/office/drawing/2014/main" id="{5AA81109-FC8D-4719-9C3F-84B6CF601473}"/>
              </a:ext>
            </a:extLst>
          </p:cNvPr>
          <p:cNvSpPr/>
          <p:nvPr/>
        </p:nvSpPr>
        <p:spPr>
          <a:xfrm>
            <a:off x="3836652" y="1950396"/>
            <a:ext cx="301686" cy="369332"/>
          </a:xfrm>
          <a:prstGeom prst="rect">
            <a:avLst/>
          </a:prstGeom>
        </p:spPr>
        <p:txBody>
          <a:bodyPr wrap="square">
            <a:spAutoFit/>
          </a:bodyPr>
          <a:lstStyle/>
          <a:p>
            <a:r>
              <a:rPr lang="en-US" altLang="ja-JP" b="1" dirty="0">
                <a:solidFill>
                  <a:srgbClr val="FF0000"/>
                </a:solidFill>
              </a:rPr>
              <a:t>7</a:t>
            </a:r>
            <a:endParaRPr lang="ja-JP" altLang="en-US" b="1" dirty="0">
              <a:solidFill>
                <a:srgbClr val="FF0000"/>
              </a:solidFill>
            </a:endParaRPr>
          </a:p>
        </p:txBody>
      </p:sp>
      <p:sp>
        <p:nvSpPr>
          <p:cNvPr id="19" name="正方形/長方形 18">
            <a:extLst>
              <a:ext uri="{FF2B5EF4-FFF2-40B4-BE49-F238E27FC236}">
                <a16:creationId xmlns:a16="http://schemas.microsoft.com/office/drawing/2014/main" id="{FD9B6DF9-19AE-4296-85D0-0E2D1040A78A}"/>
              </a:ext>
            </a:extLst>
          </p:cNvPr>
          <p:cNvSpPr/>
          <p:nvPr/>
        </p:nvSpPr>
        <p:spPr>
          <a:xfrm>
            <a:off x="7232154" y="2388143"/>
            <a:ext cx="4705288" cy="3970318"/>
          </a:xfrm>
          <a:prstGeom prst="rect">
            <a:avLst/>
          </a:prstGeom>
        </p:spPr>
        <p:txBody>
          <a:bodyPr wrap="square">
            <a:spAutoFit/>
          </a:bodyPr>
          <a:lstStyle/>
          <a:p>
            <a:r>
              <a:rPr lang="en-US" altLang="ja-JP" dirty="0"/>
              <a:t>struct AABB</a:t>
            </a:r>
          </a:p>
          <a:p>
            <a:r>
              <a:rPr lang="en-US" altLang="ja-JP" dirty="0"/>
              <a:t>{</a:t>
            </a:r>
          </a:p>
          <a:p>
            <a:r>
              <a:rPr lang="ja-JP" altLang="en-US" dirty="0"/>
              <a:t>　</a:t>
            </a:r>
            <a:r>
              <a:rPr lang="en-US" altLang="ja-JP" dirty="0"/>
              <a:t>union</a:t>
            </a:r>
          </a:p>
          <a:p>
            <a:r>
              <a:rPr lang="ja-JP" altLang="en-US" dirty="0"/>
              <a:t>　</a:t>
            </a:r>
            <a:r>
              <a:rPr lang="en-US" altLang="ja-JP" dirty="0"/>
              <a:t>{</a:t>
            </a:r>
          </a:p>
          <a:p>
            <a:r>
              <a:rPr lang="ja-JP" altLang="en-US" dirty="0"/>
              <a:t>　　</a:t>
            </a:r>
            <a:r>
              <a:rPr lang="en-US" altLang="ja-JP" dirty="0"/>
              <a:t>std::atomic&lt;uint32_t&gt; </a:t>
            </a:r>
            <a:r>
              <a:rPr lang="en-US" altLang="ja-JP" dirty="0" err="1"/>
              <a:t>AtomicMin</a:t>
            </a:r>
            <a:r>
              <a:rPr lang="en-US" altLang="ja-JP" dirty="0"/>
              <a:t>[3];</a:t>
            </a:r>
          </a:p>
          <a:p>
            <a:r>
              <a:rPr lang="ja-JP" altLang="en-US" dirty="0"/>
              <a:t>　　</a:t>
            </a:r>
            <a:r>
              <a:rPr lang="en-US" altLang="ja-JP" dirty="0" err="1"/>
              <a:t>glm</a:t>
            </a:r>
            <a:r>
              <a:rPr lang="en-US" altLang="ja-JP" dirty="0"/>
              <a:t>::vec3                       Min;</a:t>
            </a:r>
          </a:p>
          <a:p>
            <a:r>
              <a:rPr lang="ja-JP" altLang="en-US" dirty="0"/>
              <a:t>　</a:t>
            </a:r>
            <a:r>
              <a:rPr lang="en-US" altLang="ja-JP" dirty="0"/>
              <a:t>};</a:t>
            </a:r>
          </a:p>
          <a:p>
            <a:r>
              <a:rPr lang="ja-JP" altLang="en-US" dirty="0"/>
              <a:t>　</a:t>
            </a:r>
            <a:r>
              <a:rPr lang="en-US" altLang="ja-JP" dirty="0"/>
              <a:t>union</a:t>
            </a:r>
          </a:p>
          <a:p>
            <a:r>
              <a:rPr lang="ja-JP" altLang="en-US" dirty="0"/>
              <a:t>　</a:t>
            </a:r>
            <a:r>
              <a:rPr lang="en-US" altLang="ja-JP" dirty="0"/>
              <a:t>{</a:t>
            </a:r>
          </a:p>
          <a:p>
            <a:r>
              <a:rPr lang="ja-JP" altLang="en-US" dirty="0"/>
              <a:t>　　</a:t>
            </a:r>
            <a:r>
              <a:rPr lang="en-US" altLang="ja-JP" dirty="0"/>
              <a:t>std::atomic&lt;uint32_t&gt; </a:t>
            </a:r>
            <a:r>
              <a:rPr lang="en-US" altLang="ja-JP" dirty="0" err="1"/>
              <a:t>AtomicMax</a:t>
            </a:r>
            <a:r>
              <a:rPr lang="en-US" altLang="ja-JP" dirty="0"/>
              <a:t>[3];</a:t>
            </a:r>
          </a:p>
          <a:p>
            <a:r>
              <a:rPr lang="ja-JP" altLang="en-US" dirty="0"/>
              <a:t>　　</a:t>
            </a:r>
            <a:r>
              <a:rPr lang="en-US" altLang="ja-JP" dirty="0" err="1"/>
              <a:t>glm</a:t>
            </a:r>
            <a:r>
              <a:rPr lang="en-US" altLang="ja-JP" dirty="0"/>
              <a:t>::vec3                       Max;</a:t>
            </a:r>
          </a:p>
          <a:p>
            <a:r>
              <a:rPr lang="ja-JP" altLang="en-US" dirty="0"/>
              <a:t>　</a:t>
            </a:r>
            <a:r>
              <a:rPr lang="en-US" altLang="ja-JP" dirty="0"/>
              <a:t>};</a:t>
            </a:r>
          </a:p>
          <a:p>
            <a:r>
              <a:rPr lang="en-US" altLang="ja-JP" dirty="0"/>
              <a:t>};</a:t>
            </a:r>
          </a:p>
          <a:p>
            <a:endParaRPr lang="ja-JP" altLang="en-US" dirty="0"/>
          </a:p>
        </p:txBody>
      </p:sp>
    </p:spTree>
    <p:extLst>
      <p:ext uri="{BB962C8B-B14F-4D97-AF65-F5344CB8AC3E}">
        <p14:creationId xmlns:p14="http://schemas.microsoft.com/office/powerpoint/2010/main" val="320899334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lang="en-US" altLang="ja-JP" dirty="0"/>
              <a:t>Construction: Bottom-up</a:t>
            </a:r>
            <a:br>
              <a:rPr lang="en-US" altLang="ja-JP" dirty="0"/>
            </a:br>
            <a:r>
              <a:rPr lang="en-US" altLang="ja-JP" dirty="0"/>
              <a:t>Fast and Simple Agglomerative LBVH Construction</a:t>
            </a:r>
            <a:endParaRPr kumimoji="1" lang="ja-JP" altLang="en-US" dirty="0"/>
          </a:p>
        </p:txBody>
      </p:sp>
      <p:sp>
        <p:nvSpPr>
          <p:cNvPr id="3" name="コンテンツ プレースホルダー 2">
            <a:extLst>
              <a:ext uri="{FF2B5EF4-FFF2-40B4-BE49-F238E27FC236}">
                <a16:creationId xmlns:a16="http://schemas.microsoft.com/office/drawing/2014/main" id="{EDC059A3-5FA6-4850-856B-675FAD3917CB}"/>
              </a:ext>
            </a:extLst>
          </p:cNvPr>
          <p:cNvSpPr>
            <a:spLocks noGrp="1"/>
          </p:cNvSpPr>
          <p:nvPr>
            <p:ph idx="1"/>
          </p:nvPr>
        </p:nvSpPr>
        <p:spPr/>
        <p:txBody>
          <a:bodyPr/>
          <a:lstStyle/>
          <a:p>
            <a:r>
              <a:rPr kumimoji="1" lang="en-US" altLang="ja-JP" dirty="0">
                <a:solidFill>
                  <a:schemeClr val="accent1"/>
                </a:solidFill>
              </a:rPr>
              <a:t>Pros</a:t>
            </a:r>
          </a:p>
          <a:p>
            <a:pPr lvl="1"/>
            <a:r>
              <a:rPr kumimoji="1" lang="en-US" altLang="ja-JP" dirty="0">
                <a:solidFill>
                  <a:schemeClr val="accent1"/>
                </a:solidFill>
              </a:rPr>
              <a:t>Very simple</a:t>
            </a:r>
          </a:p>
          <a:p>
            <a:pPr lvl="1"/>
            <a:r>
              <a:rPr lang="en-US" altLang="ja-JP" dirty="0">
                <a:solidFill>
                  <a:schemeClr val="accent1"/>
                </a:solidFill>
              </a:rPr>
              <a:t>Freedom to choose </a:t>
            </a:r>
            <a:r>
              <a:rPr lang="en-US" altLang="ja-JP" dirty="0">
                <a:solidFill>
                  <a:schemeClr val="accent1"/>
                </a:solidFill>
                <a:ea typeface="ＭＳ ゴシック" panose="020B0609070205080204" pitchFamily="49" charset="-128"/>
              </a:rPr>
              <a:t>δ ()</a:t>
            </a:r>
            <a:endParaRPr lang="en-US" altLang="ja-JP" dirty="0">
              <a:solidFill>
                <a:schemeClr val="accent1"/>
              </a:solidFill>
            </a:endParaRPr>
          </a:p>
          <a:p>
            <a:r>
              <a:rPr lang="en-US" altLang="ja-JP" dirty="0">
                <a:solidFill>
                  <a:schemeClr val="accent2"/>
                </a:solidFill>
              </a:rPr>
              <a:t>Cons</a:t>
            </a:r>
          </a:p>
          <a:p>
            <a:pPr lvl="1"/>
            <a:r>
              <a:rPr lang="en-US" altLang="ja-JP" dirty="0">
                <a:solidFill>
                  <a:schemeClr val="accent2"/>
                </a:solidFill>
              </a:rPr>
              <a:t>ID of root node is not 0</a:t>
            </a:r>
          </a:p>
          <a:p>
            <a:pPr lvl="2"/>
            <a:r>
              <a:rPr lang="en-US" altLang="ja-JP" dirty="0">
                <a:solidFill>
                  <a:schemeClr val="accent2"/>
                </a:solidFill>
              </a:rPr>
              <a:t>It’s okay, though…</a:t>
            </a:r>
          </a:p>
          <a:p>
            <a:pPr lvl="1"/>
            <a:r>
              <a:rPr lang="en-US" altLang="ja-JP" dirty="0">
                <a:solidFill>
                  <a:schemeClr val="accent2"/>
                </a:solidFill>
              </a:rPr>
              <a:t>Each node has two child pointers</a:t>
            </a:r>
          </a:p>
          <a:p>
            <a:pPr lvl="2"/>
            <a:r>
              <a:rPr lang="en-US" altLang="ja-JP" dirty="0">
                <a:solidFill>
                  <a:schemeClr val="accent2"/>
                </a:solidFill>
              </a:rPr>
              <a:t>Child nodes are not consecutive</a:t>
            </a:r>
          </a:p>
          <a:p>
            <a:pPr lvl="1"/>
            <a:r>
              <a:rPr kumimoji="1" lang="en-US" altLang="ja-JP" dirty="0">
                <a:solidFill>
                  <a:schemeClr val="accent2"/>
                </a:solidFill>
              </a:rPr>
              <a:t># of Nodes is “N – 1”</a:t>
            </a:r>
          </a:p>
          <a:p>
            <a:pPr lvl="2"/>
            <a:r>
              <a:rPr lang="en-US" altLang="ja-JP" dirty="0">
                <a:solidFill>
                  <a:schemeClr val="accent2"/>
                </a:solidFill>
              </a:rPr>
              <a:t>Predictable but AABBs consume a lot of memory</a:t>
            </a:r>
          </a:p>
          <a:p>
            <a:pPr lvl="2"/>
            <a:r>
              <a:rPr lang="en-US" altLang="ja-JP" dirty="0">
                <a:solidFill>
                  <a:schemeClr val="accent2"/>
                </a:solidFill>
              </a:rPr>
              <a:t>Build tree over chunks of triangles</a:t>
            </a:r>
          </a:p>
          <a:p>
            <a:pPr lvl="2"/>
            <a:endParaRPr lang="en-US" altLang="ja-JP" dirty="0">
              <a:solidFill>
                <a:srgbClr val="FF0000"/>
              </a:solidFill>
            </a:endParaRPr>
          </a:p>
        </p:txBody>
      </p:sp>
      <p:sp>
        <p:nvSpPr>
          <p:cNvPr id="4" name="正方形/長方形 3">
            <a:extLst>
              <a:ext uri="{FF2B5EF4-FFF2-40B4-BE49-F238E27FC236}">
                <a16:creationId xmlns:a16="http://schemas.microsoft.com/office/drawing/2014/main" id="{F12928C4-4A8F-4855-AA29-4A797C0476CE}"/>
              </a:ext>
            </a:extLst>
          </p:cNvPr>
          <p:cNvSpPr/>
          <p:nvPr/>
        </p:nvSpPr>
        <p:spPr>
          <a:xfrm>
            <a:off x="7877907" y="2079092"/>
            <a:ext cx="2632668" cy="4524315"/>
          </a:xfrm>
          <a:prstGeom prst="rect">
            <a:avLst/>
          </a:prstGeom>
        </p:spPr>
        <p:txBody>
          <a:bodyPr wrap="square">
            <a:spAutoFit/>
          </a:bodyPr>
          <a:lstStyle/>
          <a:p>
            <a:r>
              <a:rPr lang="en-US" altLang="ja-JP" dirty="0"/>
              <a:t>// not ideal</a:t>
            </a:r>
          </a:p>
          <a:p>
            <a:r>
              <a:rPr lang="en-US" altLang="ja-JP" dirty="0"/>
              <a:t>struct Node</a:t>
            </a:r>
          </a:p>
          <a:p>
            <a:r>
              <a:rPr lang="en-US" altLang="ja-JP" dirty="0"/>
              <a:t>{</a:t>
            </a:r>
          </a:p>
          <a:p>
            <a:r>
              <a:rPr lang="en-US" altLang="ja-JP" dirty="0"/>
              <a:t>	AABB </a:t>
            </a:r>
            <a:r>
              <a:rPr lang="en-US" altLang="ja-JP" dirty="0" err="1"/>
              <a:t>aabb</a:t>
            </a:r>
            <a:r>
              <a:rPr lang="en-US" altLang="ja-JP" dirty="0"/>
              <a:t>;</a:t>
            </a:r>
          </a:p>
          <a:p>
            <a:r>
              <a:rPr lang="en-US" altLang="ja-JP" dirty="0"/>
              <a:t>	uint32_t left, right;</a:t>
            </a:r>
          </a:p>
          <a:p>
            <a:r>
              <a:rPr lang="en-US" altLang="ja-JP" dirty="0"/>
              <a:t>};</a:t>
            </a:r>
          </a:p>
          <a:p>
            <a:endParaRPr lang="en-US" altLang="ja-JP" dirty="0"/>
          </a:p>
          <a:p>
            <a:r>
              <a:rPr lang="en-US" altLang="ja-JP" dirty="0"/>
              <a:t>// preferable</a:t>
            </a:r>
          </a:p>
          <a:p>
            <a:r>
              <a:rPr lang="en-US" altLang="ja-JP" dirty="0"/>
              <a:t>struct Node</a:t>
            </a:r>
          </a:p>
          <a:p>
            <a:r>
              <a:rPr lang="en-US" altLang="ja-JP" dirty="0"/>
              <a:t>{</a:t>
            </a:r>
          </a:p>
          <a:p>
            <a:r>
              <a:rPr lang="en-US" altLang="ja-JP" dirty="0"/>
              <a:t>	AABB </a:t>
            </a:r>
            <a:r>
              <a:rPr lang="en-US" altLang="ja-JP" dirty="0" err="1"/>
              <a:t>aabb</a:t>
            </a:r>
            <a:r>
              <a:rPr lang="en-US" altLang="ja-JP" dirty="0"/>
              <a:t>;</a:t>
            </a:r>
          </a:p>
          <a:p>
            <a:r>
              <a:rPr lang="en-US" altLang="ja-JP" dirty="0"/>
              <a:t>	// left = index + 0</a:t>
            </a:r>
          </a:p>
          <a:p>
            <a:r>
              <a:rPr lang="en-US" altLang="ja-JP" dirty="0"/>
              <a:t>	// right = index + 1</a:t>
            </a:r>
          </a:p>
          <a:p>
            <a:r>
              <a:rPr lang="en-US" altLang="ja-JP" dirty="0"/>
              <a:t>	uint32_t index;</a:t>
            </a:r>
          </a:p>
          <a:p>
            <a:r>
              <a:rPr lang="en-US" altLang="ja-JP" dirty="0"/>
              <a:t>};</a:t>
            </a:r>
          </a:p>
          <a:p>
            <a:endParaRPr lang="ja-JP" altLang="en-US" dirty="0"/>
          </a:p>
        </p:txBody>
      </p:sp>
    </p:spTree>
    <p:extLst>
      <p:ext uri="{BB962C8B-B14F-4D97-AF65-F5344CB8AC3E}">
        <p14:creationId xmlns:p14="http://schemas.microsoft.com/office/powerpoint/2010/main" val="420424355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normAutofit fontScale="90000"/>
          </a:bodyPr>
          <a:lstStyle/>
          <a:p>
            <a:r>
              <a:rPr kumimoji="1" lang="en-US" altLang="ja-JP" dirty="0"/>
              <a:t>Construction: Bottom-up</a:t>
            </a:r>
            <a:br>
              <a:rPr kumimoji="1" lang="en-US" altLang="ja-JP" dirty="0"/>
            </a:br>
            <a:r>
              <a:rPr kumimoji="1" lang="en-US" altLang="ja-JP" dirty="0"/>
              <a:t>Fast and Simple Agglomerative LBVH Construction</a:t>
            </a:r>
            <a:endParaRPr kumimoji="1" lang="ja-JP" altLang="en-US" dirty="0"/>
          </a:p>
        </p:txBody>
      </p:sp>
      <p:sp>
        <p:nvSpPr>
          <p:cNvPr id="4" name="コンテンツ プレースホルダー 2">
            <a:extLst>
              <a:ext uri="{FF2B5EF4-FFF2-40B4-BE49-F238E27FC236}">
                <a16:creationId xmlns:a16="http://schemas.microsoft.com/office/drawing/2014/main" id="{D1DEAAFC-516A-4C8F-B94D-FABEDA186691}"/>
              </a:ext>
            </a:extLst>
          </p:cNvPr>
          <p:cNvSpPr>
            <a:spLocks noGrp="1"/>
          </p:cNvSpPr>
          <p:nvPr>
            <p:ph idx="1"/>
          </p:nvPr>
        </p:nvSpPr>
        <p:spPr>
          <a:xfrm>
            <a:off x="848248" y="1805529"/>
            <a:ext cx="10515600" cy="4351338"/>
          </a:xfrm>
        </p:spPr>
        <p:txBody>
          <a:bodyPr/>
          <a:lstStyle/>
          <a:p>
            <a:r>
              <a:rPr lang="en-US" altLang="ja-JP" dirty="0"/>
              <a:t>Example code:</a:t>
            </a:r>
          </a:p>
          <a:p>
            <a:pPr lvl="1"/>
            <a:r>
              <a:rPr lang="en-US" altLang="ja-JP" dirty="0">
                <a:hlinkClick r:id="rId3"/>
              </a:rPr>
              <a:t>https://github.com/shinjiogaki/bvh/blob/master/bvh_binary.h</a:t>
            </a:r>
            <a:endParaRPr lang="en-US" altLang="ja-JP" dirty="0"/>
          </a:p>
          <a:p>
            <a:pPr lvl="1"/>
            <a:r>
              <a:rPr lang="en-US" altLang="ja-JP" dirty="0">
                <a:hlinkClick r:id="rId4"/>
              </a:rPr>
              <a:t>https://github.com/shinjiogaki/bvh/blob/master/bvh_binary.cpp</a:t>
            </a:r>
            <a:endParaRPr lang="en-US" altLang="ja-JP" dirty="0"/>
          </a:p>
          <a:p>
            <a:r>
              <a:rPr lang="en-US" altLang="ja-JP" dirty="0"/>
              <a:t>Open problem:</a:t>
            </a:r>
          </a:p>
          <a:p>
            <a:pPr lvl="1"/>
            <a:r>
              <a:rPr lang="en-US" altLang="ja-JP" dirty="0"/>
              <a:t>How to directly build wide BVH in an agglomerative manner?</a:t>
            </a:r>
            <a:endParaRPr kumimoji="1" lang="en-US" altLang="ja-JP" dirty="0"/>
          </a:p>
        </p:txBody>
      </p:sp>
    </p:spTree>
    <p:extLst>
      <p:ext uri="{BB962C8B-B14F-4D97-AF65-F5344CB8AC3E}">
        <p14:creationId xmlns:p14="http://schemas.microsoft.com/office/powerpoint/2010/main" val="124850045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65F5198F-7CBB-4A4A-82D5-C1EC6524FE03}"/>
              </a:ext>
            </a:extLst>
          </p:cNvPr>
          <p:cNvSpPr>
            <a:spLocks noGrp="1"/>
          </p:cNvSpPr>
          <p:nvPr>
            <p:ph type="title"/>
          </p:nvPr>
        </p:nvSpPr>
        <p:spPr/>
        <p:txBody>
          <a:bodyPr/>
          <a:lstStyle/>
          <a:p>
            <a:r>
              <a:rPr kumimoji="1" lang="en-US" altLang="ja-JP" dirty="0"/>
              <a:t>Optimization</a:t>
            </a:r>
            <a:endParaRPr kumimoji="1" lang="ja-JP" altLang="en-US" dirty="0"/>
          </a:p>
        </p:txBody>
      </p:sp>
      <p:sp>
        <p:nvSpPr>
          <p:cNvPr id="5" name="テキスト プレースホルダー 4">
            <a:extLst>
              <a:ext uri="{FF2B5EF4-FFF2-40B4-BE49-F238E27FC236}">
                <a16:creationId xmlns:a16="http://schemas.microsoft.com/office/drawing/2014/main" id="{1FEAB527-3980-4FB0-BD98-06A47D478006}"/>
              </a:ext>
            </a:extLst>
          </p:cNvPr>
          <p:cNvSpPr>
            <a:spLocks noGrp="1"/>
          </p:cNvSpPr>
          <p:nvPr>
            <p:ph type="body" idx="1"/>
          </p:nvPr>
        </p:nvSpPr>
        <p:spPr/>
        <p:txBody>
          <a:bodyPr>
            <a:normAutofit/>
          </a:bodyPr>
          <a:lstStyle/>
          <a:p>
            <a:r>
              <a:rPr kumimoji="1" lang="en-US" altLang="ja-JP" dirty="0"/>
              <a:t>Rotation/Restructuring/</a:t>
            </a:r>
            <a:r>
              <a:rPr lang="en-US" altLang="ja-JP" dirty="0"/>
              <a:t>Reinsertion/Reordering/Re-braiding</a:t>
            </a:r>
          </a:p>
          <a:p>
            <a:r>
              <a:rPr kumimoji="1" lang="en-US" altLang="ja-JP" dirty="0"/>
              <a:t>Contraction</a:t>
            </a:r>
          </a:p>
          <a:p>
            <a:r>
              <a:rPr lang="en-US" altLang="ja-JP" dirty="0"/>
              <a:t>Leaf Node Merging</a:t>
            </a:r>
            <a:endParaRPr kumimoji="1" lang="ja-JP" altLang="en-US" dirty="0"/>
          </a:p>
        </p:txBody>
      </p:sp>
    </p:spTree>
    <p:extLst>
      <p:ext uri="{BB962C8B-B14F-4D97-AF65-F5344CB8AC3E}">
        <p14:creationId xmlns:p14="http://schemas.microsoft.com/office/powerpoint/2010/main" val="38671585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Rotation</a:t>
            </a:r>
            <a:endParaRPr kumimoji="1" lang="ja-JP" altLang="en-US" dirty="0"/>
          </a:p>
        </p:txBody>
      </p:sp>
      <p:sp>
        <p:nvSpPr>
          <p:cNvPr id="4" name="楕円 3">
            <a:extLst>
              <a:ext uri="{FF2B5EF4-FFF2-40B4-BE49-F238E27FC236}">
                <a16:creationId xmlns:a16="http://schemas.microsoft.com/office/drawing/2014/main" id="{AFC6A94B-2A6E-4593-ABE3-2A6800B996C1}"/>
              </a:ext>
            </a:extLst>
          </p:cNvPr>
          <p:cNvSpPr/>
          <p:nvPr/>
        </p:nvSpPr>
        <p:spPr>
          <a:xfrm>
            <a:off x="5858256" y="2467277"/>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CB3DBEAC-8601-4B3F-AD40-EE2027871C3C}"/>
              </a:ext>
            </a:extLst>
          </p:cNvPr>
          <p:cNvSpPr/>
          <p:nvPr/>
        </p:nvSpPr>
        <p:spPr>
          <a:xfrm>
            <a:off x="5382768" y="338567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b="1" dirty="0"/>
          </a:p>
        </p:txBody>
      </p:sp>
      <p:sp>
        <p:nvSpPr>
          <p:cNvPr id="7" name="楕円 6">
            <a:extLst>
              <a:ext uri="{FF2B5EF4-FFF2-40B4-BE49-F238E27FC236}">
                <a16:creationId xmlns:a16="http://schemas.microsoft.com/office/drawing/2014/main" id="{D345F580-CE96-49FD-A43E-A9B3B5A3C5C8}"/>
              </a:ext>
            </a:extLst>
          </p:cNvPr>
          <p:cNvSpPr/>
          <p:nvPr/>
        </p:nvSpPr>
        <p:spPr>
          <a:xfrm>
            <a:off x="6333744" y="3385676"/>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楕円 7">
            <a:extLst>
              <a:ext uri="{FF2B5EF4-FFF2-40B4-BE49-F238E27FC236}">
                <a16:creationId xmlns:a16="http://schemas.microsoft.com/office/drawing/2014/main" id="{DCFBB7F1-BF3D-47A2-98EE-91D699EBE6C7}"/>
              </a:ext>
            </a:extLst>
          </p:cNvPr>
          <p:cNvSpPr/>
          <p:nvPr/>
        </p:nvSpPr>
        <p:spPr>
          <a:xfrm>
            <a:off x="5858256" y="44012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sz="3200" b="1" dirty="0"/>
          </a:p>
        </p:txBody>
      </p:sp>
      <p:sp>
        <p:nvSpPr>
          <p:cNvPr id="9" name="楕円 8">
            <a:extLst>
              <a:ext uri="{FF2B5EF4-FFF2-40B4-BE49-F238E27FC236}">
                <a16:creationId xmlns:a16="http://schemas.microsoft.com/office/drawing/2014/main" id="{C5744228-73D2-4607-8393-996DEAB1969A}"/>
              </a:ext>
            </a:extLst>
          </p:cNvPr>
          <p:cNvSpPr/>
          <p:nvPr/>
        </p:nvSpPr>
        <p:spPr>
          <a:xfrm>
            <a:off x="6809232" y="438460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c</a:t>
            </a:r>
            <a:endParaRPr kumimoji="1" lang="ja-JP" altLang="en-US" sz="3200" b="1" dirty="0"/>
          </a:p>
        </p:txBody>
      </p:sp>
      <p:cxnSp>
        <p:nvCxnSpPr>
          <p:cNvPr id="11" name="直線コネクタ 10">
            <a:extLst>
              <a:ext uri="{FF2B5EF4-FFF2-40B4-BE49-F238E27FC236}">
                <a16:creationId xmlns:a16="http://schemas.microsoft.com/office/drawing/2014/main" id="{6EBAA91E-4556-4C0E-B0A8-330608C06617}"/>
              </a:ext>
            </a:extLst>
          </p:cNvPr>
          <p:cNvCxnSpPr>
            <a:stCxn id="4" idx="3"/>
            <a:endCxn id="6" idx="0"/>
          </p:cNvCxnSpPr>
          <p:nvPr/>
        </p:nvCxnSpPr>
        <p:spPr>
          <a:xfrm flipH="1">
            <a:off x="5620512" y="2873131"/>
            <a:ext cx="307378" cy="51254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B035F271-13A0-4656-BAFC-9EF2C3FD3FC9}"/>
              </a:ext>
            </a:extLst>
          </p:cNvPr>
          <p:cNvCxnSpPr>
            <a:cxnSpLocks/>
            <a:stCxn id="4" idx="5"/>
            <a:endCxn id="7" idx="0"/>
          </p:cNvCxnSpPr>
          <p:nvPr/>
        </p:nvCxnSpPr>
        <p:spPr>
          <a:xfrm>
            <a:off x="6264110" y="2873131"/>
            <a:ext cx="307378" cy="51254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2BDD119E-188F-4FDA-BC2B-E549E1901EE1}"/>
              </a:ext>
            </a:extLst>
          </p:cNvPr>
          <p:cNvCxnSpPr>
            <a:cxnSpLocks/>
            <a:stCxn id="7" idx="3"/>
            <a:endCxn id="8" idx="0"/>
          </p:cNvCxnSpPr>
          <p:nvPr/>
        </p:nvCxnSpPr>
        <p:spPr>
          <a:xfrm flipH="1">
            <a:off x="6096000" y="3791530"/>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5AED51F0-9CA7-4E76-9638-4EE88DA11414}"/>
              </a:ext>
            </a:extLst>
          </p:cNvPr>
          <p:cNvCxnSpPr>
            <a:cxnSpLocks/>
            <a:stCxn id="7" idx="5"/>
            <a:endCxn id="9" idx="0"/>
          </p:cNvCxnSpPr>
          <p:nvPr/>
        </p:nvCxnSpPr>
        <p:spPr>
          <a:xfrm>
            <a:off x="6739598" y="3791530"/>
            <a:ext cx="307378" cy="59307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497151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Rotation</a:t>
            </a:r>
            <a:endParaRPr kumimoji="1" lang="ja-JP" altLang="en-US" dirty="0"/>
          </a:p>
        </p:txBody>
      </p:sp>
      <p:sp>
        <p:nvSpPr>
          <p:cNvPr id="21" name="楕円 20">
            <a:extLst>
              <a:ext uri="{FF2B5EF4-FFF2-40B4-BE49-F238E27FC236}">
                <a16:creationId xmlns:a16="http://schemas.microsoft.com/office/drawing/2014/main" id="{B55BADC0-9074-4840-A4C7-991ED7A52400}"/>
              </a:ext>
            </a:extLst>
          </p:cNvPr>
          <p:cNvSpPr/>
          <p:nvPr/>
        </p:nvSpPr>
        <p:spPr>
          <a:xfrm>
            <a:off x="5858256" y="2467276"/>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楕円 21">
            <a:extLst>
              <a:ext uri="{FF2B5EF4-FFF2-40B4-BE49-F238E27FC236}">
                <a16:creationId xmlns:a16="http://schemas.microsoft.com/office/drawing/2014/main" id="{486D11A6-56F7-4A64-AC92-257548DB91A3}"/>
              </a:ext>
            </a:extLst>
          </p:cNvPr>
          <p:cNvSpPr/>
          <p:nvPr/>
        </p:nvSpPr>
        <p:spPr>
          <a:xfrm>
            <a:off x="5382768" y="338567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b="1" dirty="0"/>
          </a:p>
        </p:txBody>
      </p:sp>
      <p:sp>
        <p:nvSpPr>
          <p:cNvPr id="23" name="楕円 22">
            <a:extLst>
              <a:ext uri="{FF2B5EF4-FFF2-40B4-BE49-F238E27FC236}">
                <a16:creationId xmlns:a16="http://schemas.microsoft.com/office/drawing/2014/main" id="{34B6794D-9CDC-4141-A9D8-E3334384098F}"/>
              </a:ext>
            </a:extLst>
          </p:cNvPr>
          <p:cNvSpPr/>
          <p:nvPr/>
        </p:nvSpPr>
        <p:spPr>
          <a:xfrm>
            <a:off x="6333744" y="338567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楕円 23">
            <a:extLst>
              <a:ext uri="{FF2B5EF4-FFF2-40B4-BE49-F238E27FC236}">
                <a16:creationId xmlns:a16="http://schemas.microsoft.com/office/drawing/2014/main" id="{ADA6C913-958A-44D3-A9D0-2C221E88D274}"/>
              </a:ext>
            </a:extLst>
          </p:cNvPr>
          <p:cNvSpPr/>
          <p:nvPr/>
        </p:nvSpPr>
        <p:spPr>
          <a:xfrm>
            <a:off x="5858256" y="440124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sz="3200" b="1" dirty="0"/>
          </a:p>
        </p:txBody>
      </p:sp>
      <p:sp>
        <p:nvSpPr>
          <p:cNvPr id="25" name="楕円 24">
            <a:extLst>
              <a:ext uri="{FF2B5EF4-FFF2-40B4-BE49-F238E27FC236}">
                <a16:creationId xmlns:a16="http://schemas.microsoft.com/office/drawing/2014/main" id="{4B85FC4B-5354-4020-AA5C-D17AAB19AE68}"/>
              </a:ext>
            </a:extLst>
          </p:cNvPr>
          <p:cNvSpPr/>
          <p:nvPr/>
        </p:nvSpPr>
        <p:spPr>
          <a:xfrm>
            <a:off x="6809232" y="438459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c</a:t>
            </a:r>
            <a:endParaRPr kumimoji="1" lang="ja-JP" altLang="en-US" sz="3200" b="1" dirty="0"/>
          </a:p>
        </p:txBody>
      </p:sp>
      <p:cxnSp>
        <p:nvCxnSpPr>
          <p:cNvPr id="26" name="直線コネクタ 25">
            <a:extLst>
              <a:ext uri="{FF2B5EF4-FFF2-40B4-BE49-F238E27FC236}">
                <a16:creationId xmlns:a16="http://schemas.microsoft.com/office/drawing/2014/main" id="{B6FECBBC-C01C-4A4E-8A99-5EBA8EB6D311}"/>
              </a:ext>
            </a:extLst>
          </p:cNvPr>
          <p:cNvCxnSpPr>
            <a:stCxn id="21" idx="3"/>
            <a:endCxn id="22" idx="0"/>
          </p:cNvCxnSpPr>
          <p:nvPr/>
        </p:nvCxnSpPr>
        <p:spPr>
          <a:xfrm flipH="1">
            <a:off x="5620512" y="2873130"/>
            <a:ext cx="307378" cy="51254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33C7E162-DAD2-4A38-A30F-D0313F626BDF}"/>
              </a:ext>
            </a:extLst>
          </p:cNvPr>
          <p:cNvCxnSpPr>
            <a:cxnSpLocks/>
            <a:stCxn id="21" idx="5"/>
            <a:endCxn id="23" idx="0"/>
          </p:cNvCxnSpPr>
          <p:nvPr/>
        </p:nvCxnSpPr>
        <p:spPr>
          <a:xfrm>
            <a:off x="6264110" y="2873130"/>
            <a:ext cx="307378" cy="51254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42AB62B-F2F3-4F7F-87C2-2E8479EF6417}"/>
              </a:ext>
            </a:extLst>
          </p:cNvPr>
          <p:cNvCxnSpPr>
            <a:cxnSpLocks/>
            <a:stCxn id="23" idx="3"/>
            <a:endCxn id="24" idx="0"/>
          </p:cNvCxnSpPr>
          <p:nvPr/>
        </p:nvCxnSpPr>
        <p:spPr>
          <a:xfrm flipH="1">
            <a:off x="6096000" y="3791529"/>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線コネクタ 28">
            <a:extLst>
              <a:ext uri="{FF2B5EF4-FFF2-40B4-BE49-F238E27FC236}">
                <a16:creationId xmlns:a16="http://schemas.microsoft.com/office/drawing/2014/main" id="{6C54C090-60F3-4135-97CD-C3832DF97DFC}"/>
              </a:ext>
            </a:extLst>
          </p:cNvPr>
          <p:cNvCxnSpPr>
            <a:cxnSpLocks/>
            <a:stCxn id="23" idx="5"/>
            <a:endCxn id="25" idx="0"/>
          </p:cNvCxnSpPr>
          <p:nvPr/>
        </p:nvCxnSpPr>
        <p:spPr>
          <a:xfrm>
            <a:off x="6739598" y="3791529"/>
            <a:ext cx="307378" cy="59307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1069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76342EF-F041-43A9-B4E7-A575745B460D}"/>
              </a:ext>
            </a:extLst>
          </p:cNvPr>
          <p:cNvSpPr>
            <a:spLocks noGrp="1"/>
          </p:cNvSpPr>
          <p:nvPr>
            <p:ph type="title"/>
          </p:nvPr>
        </p:nvSpPr>
        <p:spPr/>
        <p:txBody>
          <a:bodyPr/>
          <a:lstStyle/>
          <a:p>
            <a:r>
              <a:rPr kumimoji="1" lang="en-US" altLang="ja-JP" dirty="0"/>
              <a:t>Acceleration Data Structures for Ray Tracing</a:t>
            </a:r>
            <a:endParaRPr kumimoji="1" lang="ja-JP" altLang="en-US" dirty="0"/>
          </a:p>
        </p:txBody>
      </p:sp>
      <p:sp>
        <p:nvSpPr>
          <p:cNvPr id="3" name="コンテンツ プレースホルダー 2">
            <a:extLst>
              <a:ext uri="{FF2B5EF4-FFF2-40B4-BE49-F238E27FC236}">
                <a16:creationId xmlns:a16="http://schemas.microsoft.com/office/drawing/2014/main" id="{5E658F61-9288-4633-BC27-21367E44C5D3}"/>
              </a:ext>
            </a:extLst>
          </p:cNvPr>
          <p:cNvSpPr>
            <a:spLocks noGrp="1"/>
          </p:cNvSpPr>
          <p:nvPr>
            <p:ph idx="1"/>
          </p:nvPr>
        </p:nvSpPr>
        <p:spPr/>
        <p:txBody>
          <a:bodyPr>
            <a:normAutofit/>
          </a:bodyPr>
          <a:lstStyle/>
          <a:p>
            <a:r>
              <a:rPr lang="en-US" altLang="ja-JP" dirty="0"/>
              <a:t>Other data structures</a:t>
            </a:r>
          </a:p>
          <a:p>
            <a:pPr lvl="1"/>
            <a:r>
              <a:rPr lang="en-US" altLang="ja-JP" dirty="0"/>
              <a:t>Bounding Interval Hierarchy</a:t>
            </a:r>
          </a:p>
          <a:p>
            <a:pPr lvl="1"/>
            <a:r>
              <a:rPr kumimoji="1" lang="en-US" altLang="ja-JP" dirty="0"/>
              <a:t>Matrix </a:t>
            </a:r>
            <a:r>
              <a:rPr lang="en-US" altLang="ja-JP" dirty="0"/>
              <a:t>Tree</a:t>
            </a:r>
          </a:p>
          <a:p>
            <a:pPr lvl="1"/>
            <a:r>
              <a:rPr lang="en-US" altLang="ja-JP" dirty="0"/>
              <a:t>R-Tree</a:t>
            </a:r>
          </a:p>
          <a:p>
            <a:pPr lvl="1"/>
            <a:r>
              <a:rPr lang="en-US" altLang="ja-JP" dirty="0"/>
              <a:t>Dual-Split Tree</a:t>
            </a:r>
          </a:p>
          <a:p>
            <a:pPr marL="457200" lvl="1" indent="0">
              <a:buNone/>
            </a:pPr>
            <a:r>
              <a:rPr lang="en-US" altLang="ja-JP" dirty="0"/>
              <a:t>and a lot more…</a:t>
            </a:r>
          </a:p>
          <a:p>
            <a:r>
              <a:rPr lang="en-US" altLang="ja-JP" dirty="0"/>
              <a:t>BVH</a:t>
            </a:r>
          </a:p>
          <a:p>
            <a:pPr lvl="1"/>
            <a:r>
              <a:rPr lang="en-US" altLang="ja-JP" dirty="0"/>
              <a:t>Intel® Embree and NVIDIA® OptiX use BVH</a:t>
            </a:r>
          </a:p>
          <a:p>
            <a:pPr lvl="1"/>
            <a:r>
              <a:rPr lang="en-US" altLang="ja-JP" dirty="0"/>
              <a:t>Production renderers use BVH</a:t>
            </a:r>
          </a:p>
          <a:p>
            <a:pPr lvl="1"/>
            <a:r>
              <a:rPr lang="en-US" altLang="ja-JP" dirty="0"/>
              <a:t>This talk focuses on BVH</a:t>
            </a:r>
          </a:p>
          <a:p>
            <a:pPr lvl="1"/>
            <a:endParaRPr lang="en-US" altLang="ja-JP" dirty="0"/>
          </a:p>
        </p:txBody>
      </p:sp>
    </p:spTree>
    <p:extLst>
      <p:ext uri="{BB962C8B-B14F-4D97-AF65-F5344CB8AC3E}">
        <p14:creationId xmlns:p14="http://schemas.microsoft.com/office/powerpoint/2010/main" val="139062970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Restructuring</a:t>
            </a:r>
            <a:endParaRPr kumimoji="1" lang="ja-JP" altLang="en-US" dirty="0"/>
          </a:p>
        </p:txBody>
      </p:sp>
      <p:sp>
        <p:nvSpPr>
          <p:cNvPr id="4" name="楕円 3">
            <a:extLst>
              <a:ext uri="{FF2B5EF4-FFF2-40B4-BE49-F238E27FC236}">
                <a16:creationId xmlns:a16="http://schemas.microsoft.com/office/drawing/2014/main" id="{E3740FCC-302E-49FF-8F19-AB898D863A1E}"/>
              </a:ext>
            </a:extLst>
          </p:cNvPr>
          <p:cNvSpPr/>
          <p:nvPr/>
        </p:nvSpPr>
        <p:spPr>
          <a:xfrm>
            <a:off x="5858256" y="2118922"/>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2937F29-FA2F-4799-BB67-C96D82FB06F3}"/>
              </a:ext>
            </a:extLst>
          </p:cNvPr>
          <p:cNvSpPr/>
          <p:nvPr/>
        </p:nvSpPr>
        <p:spPr>
          <a:xfrm>
            <a:off x="6953324" y="2967687"/>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5AC3391B-B55C-4049-BD9E-F11B23597F83}"/>
              </a:ext>
            </a:extLst>
          </p:cNvPr>
          <p:cNvSpPr/>
          <p:nvPr/>
        </p:nvSpPr>
        <p:spPr>
          <a:xfrm>
            <a:off x="6420254" y="3649561"/>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A5CD28A7-A39A-42C8-87FE-8E9E7D3C57F7}"/>
              </a:ext>
            </a:extLst>
          </p:cNvPr>
          <p:cNvSpPr/>
          <p:nvPr/>
        </p:nvSpPr>
        <p:spPr>
          <a:xfrm>
            <a:off x="7483126" y="3648342"/>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e</a:t>
            </a:r>
            <a:endParaRPr kumimoji="1" lang="ja-JP" altLang="en-US" sz="3200" b="1" dirty="0"/>
          </a:p>
        </p:txBody>
      </p:sp>
      <p:cxnSp>
        <p:nvCxnSpPr>
          <p:cNvPr id="9" name="直線コネクタ 8">
            <a:extLst>
              <a:ext uri="{FF2B5EF4-FFF2-40B4-BE49-F238E27FC236}">
                <a16:creationId xmlns:a16="http://schemas.microsoft.com/office/drawing/2014/main" id="{58B45F14-2EEC-4575-9B6E-DF66448738B9}"/>
              </a:ext>
            </a:extLst>
          </p:cNvPr>
          <p:cNvCxnSpPr>
            <a:cxnSpLocks/>
            <a:stCxn id="4" idx="3"/>
            <a:endCxn id="58" idx="0"/>
          </p:cNvCxnSpPr>
          <p:nvPr/>
        </p:nvCxnSpPr>
        <p:spPr>
          <a:xfrm flipH="1">
            <a:off x="5030683" y="2524776"/>
            <a:ext cx="897207"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9B9C2D5E-3035-443D-B7F6-CBD1E08AC09C}"/>
              </a:ext>
            </a:extLst>
          </p:cNvPr>
          <p:cNvCxnSpPr>
            <a:cxnSpLocks/>
            <a:stCxn id="4" idx="5"/>
            <a:endCxn id="6" idx="0"/>
          </p:cNvCxnSpPr>
          <p:nvPr/>
        </p:nvCxnSpPr>
        <p:spPr>
          <a:xfrm>
            <a:off x="6264110" y="2524776"/>
            <a:ext cx="926958"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7CE0B9A8-AE10-4F5D-8573-BB5FDBF4483A}"/>
              </a:ext>
            </a:extLst>
          </p:cNvPr>
          <p:cNvCxnSpPr>
            <a:cxnSpLocks/>
            <a:stCxn id="6" idx="3"/>
            <a:endCxn id="7" idx="0"/>
          </p:cNvCxnSpPr>
          <p:nvPr/>
        </p:nvCxnSpPr>
        <p:spPr>
          <a:xfrm flipH="1">
            <a:off x="6657998" y="337354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26B36895-45F2-4C13-AC0D-663DF9CD6855}"/>
              </a:ext>
            </a:extLst>
          </p:cNvPr>
          <p:cNvCxnSpPr>
            <a:cxnSpLocks/>
            <a:stCxn id="6" idx="5"/>
            <a:endCxn id="8" idx="0"/>
          </p:cNvCxnSpPr>
          <p:nvPr/>
        </p:nvCxnSpPr>
        <p:spPr>
          <a:xfrm>
            <a:off x="7359178" y="3373541"/>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楕円 26">
            <a:extLst>
              <a:ext uri="{FF2B5EF4-FFF2-40B4-BE49-F238E27FC236}">
                <a16:creationId xmlns:a16="http://schemas.microsoft.com/office/drawing/2014/main" id="{83FD6321-8BEB-4993-89F7-39D3B0D5554F}"/>
              </a:ext>
            </a:extLst>
          </p:cNvPr>
          <p:cNvSpPr/>
          <p:nvPr/>
        </p:nvSpPr>
        <p:spPr>
          <a:xfrm>
            <a:off x="6118144" y="4323803"/>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c</a:t>
            </a:r>
            <a:endParaRPr kumimoji="1" lang="ja-JP" altLang="en-US" sz="3200" b="1" dirty="0"/>
          </a:p>
        </p:txBody>
      </p:sp>
      <p:sp>
        <p:nvSpPr>
          <p:cNvPr id="28" name="楕円 27">
            <a:extLst>
              <a:ext uri="{FF2B5EF4-FFF2-40B4-BE49-F238E27FC236}">
                <a16:creationId xmlns:a16="http://schemas.microsoft.com/office/drawing/2014/main" id="{C4ED366C-9D01-44BD-BE94-C6C1E0FD3F0B}"/>
              </a:ext>
            </a:extLst>
          </p:cNvPr>
          <p:cNvSpPr/>
          <p:nvPr/>
        </p:nvSpPr>
        <p:spPr>
          <a:xfrm>
            <a:off x="6687780" y="4324792"/>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d</a:t>
            </a:r>
            <a:endParaRPr kumimoji="1" lang="ja-JP" altLang="en-US" sz="3200" b="1" dirty="0"/>
          </a:p>
        </p:txBody>
      </p:sp>
      <p:cxnSp>
        <p:nvCxnSpPr>
          <p:cNvPr id="29" name="直線コネクタ 28">
            <a:extLst>
              <a:ext uri="{FF2B5EF4-FFF2-40B4-BE49-F238E27FC236}">
                <a16:creationId xmlns:a16="http://schemas.microsoft.com/office/drawing/2014/main" id="{92C27C6D-C2AB-4375-93A9-EE2DBBF3ACAB}"/>
              </a:ext>
            </a:extLst>
          </p:cNvPr>
          <p:cNvCxnSpPr>
            <a:cxnSpLocks/>
            <a:stCxn id="7" idx="3"/>
            <a:endCxn id="27" idx="0"/>
          </p:cNvCxnSpPr>
          <p:nvPr/>
        </p:nvCxnSpPr>
        <p:spPr>
          <a:xfrm flipH="1">
            <a:off x="6355888" y="4055415"/>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直線コネクタ 29">
            <a:extLst>
              <a:ext uri="{FF2B5EF4-FFF2-40B4-BE49-F238E27FC236}">
                <a16:creationId xmlns:a16="http://schemas.microsoft.com/office/drawing/2014/main" id="{2DC54763-F0C5-4168-A2B4-4FE742F9CB32}"/>
              </a:ext>
            </a:extLst>
          </p:cNvPr>
          <p:cNvCxnSpPr>
            <a:cxnSpLocks/>
            <a:stCxn id="7" idx="5"/>
            <a:endCxn id="28" idx="0"/>
          </p:cNvCxnSpPr>
          <p:nvPr/>
        </p:nvCxnSpPr>
        <p:spPr>
          <a:xfrm>
            <a:off x="6826108" y="405541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楕円 39">
            <a:extLst>
              <a:ext uri="{FF2B5EF4-FFF2-40B4-BE49-F238E27FC236}">
                <a16:creationId xmlns:a16="http://schemas.microsoft.com/office/drawing/2014/main" id="{58279D20-091A-48DC-BC9B-B05133388B3A}"/>
              </a:ext>
            </a:extLst>
          </p:cNvPr>
          <p:cNvSpPr/>
          <p:nvPr/>
        </p:nvSpPr>
        <p:spPr>
          <a:xfrm>
            <a:off x="7221713" y="43238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1" name="楕円 40">
            <a:extLst>
              <a:ext uri="{FF2B5EF4-FFF2-40B4-BE49-F238E27FC236}">
                <a16:creationId xmlns:a16="http://schemas.microsoft.com/office/drawing/2014/main" id="{B49B2B59-77AA-49A7-82C9-34C0DB706B34}"/>
              </a:ext>
            </a:extLst>
          </p:cNvPr>
          <p:cNvSpPr/>
          <p:nvPr/>
        </p:nvSpPr>
        <p:spPr>
          <a:xfrm>
            <a:off x="7760701" y="433089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2" name="直線コネクタ 41">
            <a:extLst>
              <a:ext uri="{FF2B5EF4-FFF2-40B4-BE49-F238E27FC236}">
                <a16:creationId xmlns:a16="http://schemas.microsoft.com/office/drawing/2014/main" id="{CF351941-2621-49DA-9CE3-4D551C8B7F3F}"/>
              </a:ext>
            </a:extLst>
          </p:cNvPr>
          <p:cNvCxnSpPr>
            <a:cxnSpLocks/>
            <a:stCxn id="8" idx="3"/>
            <a:endCxn id="40" idx="0"/>
          </p:cNvCxnSpPr>
          <p:nvPr/>
        </p:nvCxnSpPr>
        <p:spPr>
          <a:xfrm flipH="1">
            <a:off x="7459457" y="4054196"/>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直線コネクタ 42">
            <a:extLst>
              <a:ext uri="{FF2B5EF4-FFF2-40B4-BE49-F238E27FC236}">
                <a16:creationId xmlns:a16="http://schemas.microsoft.com/office/drawing/2014/main" id="{017CC3E7-489D-4CF2-AC1D-09885E448D7A}"/>
              </a:ext>
            </a:extLst>
          </p:cNvPr>
          <p:cNvCxnSpPr>
            <a:cxnSpLocks/>
            <a:stCxn id="8" idx="5"/>
            <a:endCxn id="41" idx="0"/>
          </p:cNvCxnSpPr>
          <p:nvPr/>
        </p:nvCxnSpPr>
        <p:spPr>
          <a:xfrm>
            <a:off x="7888980" y="4054196"/>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楕円 57">
            <a:extLst>
              <a:ext uri="{FF2B5EF4-FFF2-40B4-BE49-F238E27FC236}">
                <a16:creationId xmlns:a16="http://schemas.microsoft.com/office/drawing/2014/main" id="{C927E1E0-4D35-4291-BE13-1CB2962839DC}"/>
              </a:ext>
            </a:extLst>
          </p:cNvPr>
          <p:cNvSpPr/>
          <p:nvPr/>
        </p:nvSpPr>
        <p:spPr>
          <a:xfrm>
            <a:off x="4792939" y="2967687"/>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楕円 58">
            <a:extLst>
              <a:ext uri="{FF2B5EF4-FFF2-40B4-BE49-F238E27FC236}">
                <a16:creationId xmlns:a16="http://schemas.microsoft.com/office/drawing/2014/main" id="{0CD4FAB6-5455-4244-841E-20D488E9FB9E}"/>
              </a:ext>
            </a:extLst>
          </p:cNvPr>
          <p:cNvSpPr/>
          <p:nvPr/>
        </p:nvSpPr>
        <p:spPr>
          <a:xfrm>
            <a:off x="4259869" y="3649561"/>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sz="3200" b="1" dirty="0"/>
          </a:p>
        </p:txBody>
      </p:sp>
      <p:sp>
        <p:nvSpPr>
          <p:cNvPr id="60" name="楕円 59">
            <a:extLst>
              <a:ext uri="{FF2B5EF4-FFF2-40B4-BE49-F238E27FC236}">
                <a16:creationId xmlns:a16="http://schemas.microsoft.com/office/drawing/2014/main" id="{0E3C7A5B-88C3-4CF1-92E3-08F7D7255287}"/>
              </a:ext>
            </a:extLst>
          </p:cNvPr>
          <p:cNvSpPr/>
          <p:nvPr/>
        </p:nvSpPr>
        <p:spPr>
          <a:xfrm>
            <a:off x="5322741" y="3648342"/>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sz="3200" b="1" dirty="0"/>
          </a:p>
        </p:txBody>
      </p:sp>
      <p:cxnSp>
        <p:nvCxnSpPr>
          <p:cNvPr id="61" name="直線コネクタ 60">
            <a:extLst>
              <a:ext uri="{FF2B5EF4-FFF2-40B4-BE49-F238E27FC236}">
                <a16:creationId xmlns:a16="http://schemas.microsoft.com/office/drawing/2014/main" id="{D2752ED3-8126-47DF-8ED1-437E11E99C9F}"/>
              </a:ext>
            </a:extLst>
          </p:cNvPr>
          <p:cNvCxnSpPr>
            <a:cxnSpLocks/>
            <a:stCxn id="58" idx="3"/>
            <a:endCxn id="59" idx="0"/>
          </p:cNvCxnSpPr>
          <p:nvPr/>
        </p:nvCxnSpPr>
        <p:spPr>
          <a:xfrm flipH="1">
            <a:off x="4497613" y="337354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直線コネクタ 61">
            <a:extLst>
              <a:ext uri="{FF2B5EF4-FFF2-40B4-BE49-F238E27FC236}">
                <a16:creationId xmlns:a16="http://schemas.microsoft.com/office/drawing/2014/main" id="{5B23A89C-BF22-42CA-AF29-2A78F798FE7B}"/>
              </a:ext>
            </a:extLst>
          </p:cNvPr>
          <p:cNvCxnSpPr>
            <a:cxnSpLocks/>
            <a:stCxn id="58" idx="5"/>
            <a:endCxn id="60" idx="0"/>
          </p:cNvCxnSpPr>
          <p:nvPr/>
        </p:nvCxnSpPr>
        <p:spPr>
          <a:xfrm>
            <a:off x="5198793" y="3373541"/>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楕円 62">
            <a:extLst>
              <a:ext uri="{FF2B5EF4-FFF2-40B4-BE49-F238E27FC236}">
                <a16:creationId xmlns:a16="http://schemas.microsoft.com/office/drawing/2014/main" id="{045369A3-F15B-4FBB-AB82-95026243E864}"/>
              </a:ext>
            </a:extLst>
          </p:cNvPr>
          <p:cNvSpPr/>
          <p:nvPr/>
        </p:nvSpPr>
        <p:spPr>
          <a:xfrm>
            <a:off x="3957759" y="43238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64" name="楕円 63">
            <a:extLst>
              <a:ext uri="{FF2B5EF4-FFF2-40B4-BE49-F238E27FC236}">
                <a16:creationId xmlns:a16="http://schemas.microsoft.com/office/drawing/2014/main" id="{98F4DD3E-CFEC-4892-BDAA-839C184E86F8}"/>
              </a:ext>
            </a:extLst>
          </p:cNvPr>
          <p:cNvSpPr/>
          <p:nvPr/>
        </p:nvSpPr>
        <p:spPr>
          <a:xfrm>
            <a:off x="4527395" y="432479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65" name="直線コネクタ 64">
            <a:extLst>
              <a:ext uri="{FF2B5EF4-FFF2-40B4-BE49-F238E27FC236}">
                <a16:creationId xmlns:a16="http://schemas.microsoft.com/office/drawing/2014/main" id="{6A59EBA7-5C04-475B-8753-82B82DC4AD79}"/>
              </a:ext>
            </a:extLst>
          </p:cNvPr>
          <p:cNvCxnSpPr>
            <a:cxnSpLocks/>
            <a:stCxn id="59" idx="3"/>
            <a:endCxn id="63" idx="0"/>
          </p:cNvCxnSpPr>
          <p:nvPr/>
        </p:nvCxnSpPr>
        <p:spPr>
          <a:xfrm flipH="1">
            <a:off x="4195503" y="4055415"/>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88BA45D6-E7EE-4085-B7BA-F1249C135C8C}"/>
              </a:ext>
            </a:extLst>
          </p:cNvPr>
          <p:cNvCxnSpPr>
            <a:cxnSpLocks/>
            <a:stCxn id="59" idx="5"/>
            <a:endCxn id="64" idx="0"/>
          </p:cNvCxnSpPr>
          <p:nvPr/>
        </p:nvCxnSpPr>
        <p:spPr>
          <a:xfrm>
            <a:off x="4665723" y="405541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7" name="楕円 66">
            <a:extLst>
              <a:ext uri="{FF2B5EF4-FFF2-40B4-BE49-F238E27FC236}">
                <a16:creationId xmlns:a16="http://schemas.microsoft.com/office/drawing/2014/main" id="{910BD7E3-D589-4134-BC94-DE62D59CBC40}"/>
              </a:ext>
            </a:extLst>
          </p:cNvPr>
          <p:cNvSpPr/>
          <p:nvPr/>
        </p:nvSpPr>
        <p:spPr>
          <a:xfrm>
            <a:off x="5061328" y="43238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68" name="楕円 67">
            <a:extLst>
              <a:ext uri="{FF2B5EF4-FFF2-40B4-BE49-F238E27FC236}">
                <a16:creationId xmlns:a16="http://schemas.microsoft.com/office/drawing/2014/main" id="{AC8E6860-8049-4266-B019-E9E0605FD381}"/>
              </a:ext>
            </a:extLst>
          </p:cNvPr>
          <p:cNvSpPr/>
          <p:nvPr/>
        </p:nvSpPr>
        <p:spPr>
          <a:xfrm>
            <a:off x="5600316" y="433089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69" name="直線コネクタ 68">
            <a:extLst>
              <a:ext uri="{FF2B5EF4-FFF2-40B4-BE49-F238E27FC236}">
                <a16:creationId xmlns:a16="http://schemas.microsoft.com/office/drawing/2014/main" id="{CB98A76A-2EA0-45C5-888D-10937214BCEB}"/>
              </a:ext>
            </a:extLst>
          </p:cNvPr>
          <p:cNvCxnSpPr>
            <a:cxnSpLocks/>
            <a:stCxn id="60" idx="3"/>
            <a:endCxn id="67" idx="0"/>
          </p:cNvCxnSpPr>
          <p:nvPr/>
        </p:nvCxnSpPr>
        <p:spPr>
          <a:xfrm flipH="1">
            <a:off x="5299072" y="4054196"/>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9C66CDB7-3BE3-4634-A95C-4EA6FFF98D1F}"/>
              </a:ext>
            </a:extLst>
          </p:cNvPr>
          <p:cNvCxnSpPr>
            <a:cxnSpLocks/>
            <a:stCxn id="60" idx="5"/>
            <a:endCxn id="68" idx="0"/>
          </p:cNvCxnSpPr>
          <p:nvPr/>
        </p:nvCxnSpPr>
        <p:spPr>
          <a:xfrm>
            <a:off x="5728595" y="4054196"/>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直線コネクタ 4">
            <a:extLst>
              <a:ext uri="{FF2B5EF4-FFF2-40B4-BE49-F238E27FC236}">
                <a16:creationId xmlns:a16="http://schemas.microsoft.com/office/drawing/2014/main" id="{096BB0FC-770C-416E-92C6-CF8CC51CD496}"/>
              </a:ext>
            </a:extLst>
          </p:cNvPr>
          <p:cNvCxnSpPr>
            <a:stCxn id="59" idx="6"/>
            <a:endCxn id="60" idx="2"/>
          </p:cNvCxnSpPr>
          <p:nvPr/>
        </p:nvCxnSpPr>
        <p:spPr>
          <a:xfrm flipV="1">
            <a:off x="4735357" y="3886086"/>
            <a:ext cx="587384" cy="1219"/>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6B3E9B24-1F2D-4539-B392-2201AC986732}"/>
              </a:ext>
            </a:extLst>
          </p:cNvPr>
          <p:cNvCxnSpPr>
            <a:cxnSpLocks/>
            <a:stCxn id="60" idx="6"/>
            <a:endCxn id="27" idx="2"/>
          </p:cNvCxnSpPr>
          <p:nvPr/>
        </p:nvCxnSpPr>
        <p:spPr>
          <a:xfrm>
            <a:off x="5798229" y="3886086"/>
            <a:ext cx="319915" cy="675461"/>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C1767AC2-46FF-4D49-B35B-6A875790BE4D}"/>
              </a:ext>
            </a:extLst>
          </p:cNvPr>
          <p:cNvCxnSpPr>
            <a:cxnSpLocks/>
            <a:stCxn id="28" idx="2"/>
            <a:endCxn id="27" idx="6"/>
          </p:cNvCxnSpPr>
          <p:nvPr/>
        </p:nvCxnSpPr>
        <p:spPr>
          <a:xfrm flipH="1" flipV="1">
            <a:off x="6593632" y="4561547"/>
            <a:ext cx="94148" cy="989"/>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3" name="直線コネクタ 72">
            <a:extLst>
              <a:ext uri="{FF2B5EF4-FFF2-40B4-BE49-F238E27FC236}">
                <a16:creationId xmlns:a16="http://schemas.microsoft.com/office/drawing/2014/main" id="{0D320B7F-C8D1-4C97-9A68-B76C3C65AF0E}"/>
              </a:ext>
            </a:extLst>
          </p:cNvPr>
          <p:cNvCxnSpPr>
            <a:cxnSpLocks/>
            <a:stCxn id="8" idx="3"/>
            <a:endCxn id="28" idx="6"/>
          </p:cNvCxnSpPr>
          <p:nvPr/>
        </p:nvCxnSpPr>
        <p:spPr>
          <a:xfrm flipH="1">
            <a:off x="7163268" y="4054196"/>
            <a:ext cx="389492" cy="50834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5" name="直線コネクタ 74">
            <a:extLst>
              <a:ext uri="{FF2B5EF4-FFF2-40B4-BE49-F238E27FC236}">
                <a16:creationId xmlns:a16="http://schemas.microsoft.com/office/drawing/2014/main" id="{BBC6B9F1-9E18-4181-8466-3E9CB2CD7D14}"/>
              </a:ext>
            </a:extLst>
          </p:cNvPr>
          <p:cNvCxnSpPr>
            <a:cxnSpLocks/>
          </p:cNvCxnSpPr>
          <p:nvPr/>
        </p:nvCxnSpPr>
        <p:spPr>
          <a:xfrm flipH="1">
            <a:off x="9459428" y="4124526"/>
            <a:ext cx="682777" cy="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3" name="正方形/長方形 22">
            <a:extLst>
              <a:ext uri="{FF2B5EF4-FFF2-40B4-BE49-F238E27FC236}">
                <a16:creationId xmlns:a16="http://schemas.microsoft.com/office/drawing/2014/main" id="{42005ED1-79FC-4A92-B7EF-C62B20555088}"/>
              </a:ext>
            </a:extLst>
          </p:cNvPr>
          <p:cNvSpPr/>
          <p:nvPr/>
        </p:nvSpPr>
        <p:spPr>
          <a:xfrm>
            <a:off x="10260799" y="3939034"/>
            <a:ext cx="506870" cy="369332"/>
          </a:xfrm>
          <a:prstGeom prst="rect">
            <a:avLst/>
          </a:prstGeom>
        </p:spPr>
        <p:txBody>
          <a:bodyPr wrap="none">
            <a:spAutoFit/>
          </a:bodyPr>
          <a:lstStyle/>
          <a:p>
            <a:r>
              <a:rPr lang="en-US" altLang="ja-JP" dirty="0"/>
              <a:t>Cut</a:t>
            </a:r>
            <a:endParaRPr lang="ja-JP" altLang="en-US" dirty="0"/>
          </a:p>
        </p:txBody>
      </p:sp>
    </p:spTree>
    <p:extLst>
      <p:ext uri="{BB962C8B-B14F-4D97-AF65-F5344CB8AC3E}">
        <p14:creationId xmlns:p14="http://schemas.microsoft.com/office/powerpoint/2010/main" val="386440153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Restructuring</a:t>
            </a:r>
            <a:endParaRPr kumimoji="1" lang="ja-JP" altLang="en-US" dirty="0"/>
          </a:p>
        </p:txBody>
      </p:sp>
      <p:sp>
        <p:nvSpPr>
          <p:cNvPr id="74" name="楕円 73">
            <a:extLst>
              <a:ext uri="{FF2B5EF4-FFF2-40B4-BE49-F238E27FC236}">
                <a16:creationId xmlns:a16="http://schemas.microsoft.com/office/drawing/2014/main" id="{261EBB4B-8FF9-431E-9CD2-78756752087B}"/>
              </a:ext>
            </a:extLst>
          </p:cNvPr>
          <p:cNvSpPr/>
          <p:nvPr/>
        </p:nvSpPr>
        <p:spPr>
          <a:xfrm>
            <a:off x="5858256" y="2102968"/>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6" name="楕円 75">
            <a:extLst>
              <a:ext uri="{FF2B5EF4-FFF2-40B4-BE49-F238E27FC236}">
                <a16:creationId xmlns:a16="http://schemas.microsoft.com/office/drawing/2014/main" id="{D5967426-4968-4530-8211-E4B5A088F85F}"/>
              </a:ext>
            </a:extLst>
          </p:cNvPr>
          <p:cNvSpPr/>
          <p:nvPr/>
        </p:nvSpPr>
        <p:spPr>
          <a:xfrm>
            <a:off x="5375967" y="4109187"/>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7" name="楕円 76">
            <a:extLst>
              <a:ext uri="{FF2B5EF4-FFF2-40B4-BE49-F238E27FC236}">
                <a16:creationId xmlns:a16="http://schemas.microsoft.com/office/drawing/2014/main" id="{3F6A3CDB-640A-427E-99F3-F1A26A1E3332}"/>
              </a:ext>
            </a:extLst>
          </p:cNvPr>
          <p:cNvSpPr/>
          <p:nvPr/>
        </p:nvSpPr>
        <p:spPr>
          <a:xfrm>
            <a:off x="6466672" y="2769218"/>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e</a:t>
            </a:r>
            <a:endParaRPr kumimoji="1" lang="ja-JP" altLang="en-US" sz="3200" b="1" dirty="0"/>
          </a:p>
        </p:txBody>
      </p:sp>
      <p:cxnSp>
        <p:nvCxnSpPr>
          <p:cNvPr id="78" name="直線コネクタ 77">
            <a:extLst>
              <a:ext uri="{FF2B5EF4-FFF2-40B4-BE49-F238E27FC236}">
                <a16:creationId xmlns:a16="http://schemas.microsoft.com/office/drawing/2014/main" id="{18B283F7-F594-4341-97B8-E76FC8B5B12C}"/>
              </a:ext>
            </a:extLst>
          </p:cNvPr>
          <p:cNvCxnSpPr>
            <a:cxnSpLocks/>
            <a:stCxn id="117" idx="3"/>
            <a:endCxn id="90" idx="0"/>
          </p:cNvCxnSpPr>
          <p:nvPr/>
        </p:nvCxnSpPr>
        <p:spPr>
          <a:xfrm flipH="1">
            <a:off x="5051610" y="3161919"/>
            <a:ext cx="225881" cy="26423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14AF04E1-7994-463B-A1E5-548F1C0AB01E}"/>
              </a:ext>
            </a:extLst>
          </p:cNvPr>
          <p:cNvCxnSpPr>
            <a:cxnSpLocks/>
            <a:stCxn id="90" idx="5"/>
            <a:endCxn id="76" idx="0"/>
          </p:cNvCxnSpPr>
          <p:nvPr/>
        </p:nvCxnSpPr>
        <p:spPr>
          <a:xfrm>
            <a:off x="5219720" y="3832011"/>
            <a:ext cx="393991" cy="27717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F195B255-9D3D-48D1-AE5D-34072460C737}"/>
              </a:ext>
            </a:extLst>
          </p:cNvPr>
          <p:cNvCxnSpPr>
            <a:cxnSpLocks/>
            <a:stCxn id="74" idx="5"/>
            <a:endCxn id="77" idx="0"/>
          </p:cNvCxnSpPr>
          <p:nvPr/>
        </p:nvCxnSpPr>
        <p:spPr>
          <a:xfrm>
            <a:off x="6264110" y="2508822"/>
            <a:ext cx="440306" cy="26039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82" name="楕円 81">
            <a:extLst>
              <a:ext uri="{FF2B5EF4-FFF2-40B4-BE49-F238E27FC236}">
                <a16:creationId xmlns:a16="http://schemas.microsoft.com/office/drawing/2014/main" id="{65D606C6-2EA6-46EA-83A4-0EF9B75D8B7F}"/>
              </a:ext>
            </a:extLst>
          </p:cNvPr>
          <p:cNvSpPr/>
          <p:nvPr/>
        </p:nvSpPr>
        <p:spPr>
          <a:xfrm>
            <a:off x="5676852" y="4782273"/>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c</a:t>
            </a:r>
            <a:endParaRPr kumimoji="1" lang="ja-JP" altLang="en-US" sz="3200" b="1" dirty="0"/>
          </a:p>
        </p:txBody>
      </p:sp>
      <p:sp>
        <p:nvSpPr>
          <p:cNvPr id="83" name="楕円 82">
            <a:extLst>
              <a:ext uri="{FF2B5EF4-FFF2-40B4-BE49-F238E27FC236}">
                <a16:creationId xmlns:a16="http://schemas.microsoft.com/office/drawing/2014/main" id="{DA179D88-406A-4896-B595-E8AD72729124}"/>
              </a:ext>
            </a:extLst>
          </p:cNvPr>
          <p:cNvSpPr/>
          <p:nvPr/>
        </p:nvSpPr>
        <p:spPr>
          <a:xfrm>
            <a:off x="5628655" y="3422060"/>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d</a:t>
            </a:r>
            <a:endParaRPr kumimoji="1" lang="ja-JP" altLang="en-US" sz="3200" b="1" dirty="0"/>
          </a:p>
        </p:txBody>
      </p:sp>
      <p:cxnSp>
        <p:nvCxnSpPr>
          <p:cNvPr id="85" name="直線コネクタ 84">
            <a:extLst>
              <a:ext uri="{FF2B5EF4-FFF2-40B4-BE49-F238E27FC236}">
                <a16:creationId xmlns:a16="http://schemas.microsoft.com/office/drawing/2014/main" id="{0951BCD8-5182-43E8-A473-8A9A801FCD7E}"/>
              </a:ext>
            </a:extLst>
          </p:cNvPr>
          <p:cNvCxnSpPr>
            <a:cxnSpLocks/>
            <a:stCxn id="76" idx="5"/>
            <a:endCxn id="82" idx="0"/>
          </p:cNvCxnSpPr>
          <p:nvPr/>
        </p:nvCxnSpPr>
        <p:spPr>
          <a:xfrm>
            <a:off x="5781821" y="4515041"/>
            <a:ext cx="132775" cy="26723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86" name="楕円 85">
            <a:extLst>
              <a:ext uri="{FF2B5EF4-FFF2-40B4-BE49-F238E27FC236}">
                <a16:creationId xmlns:a16="http://schemas.microsoft.com/office/drawing/2014/main" id="{B8677778-DFF6-4A9B-8A62-3EB2F57C740A}"/>
              </a:ext>
            </a:extLst>
          </p:cNvPr>
          <p:cNvSpPr/>
          <p:nvPr/>
        </p:nvSpPr>
        <p:spPr>
          <a:xfrm>
            <a:off x="6218528" y="344467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7" name="楕円 86">
            <a:extLst>
              <a:ext uri="{FF2B5EF4-FFF2-40B4-BE49-F238E27FC236}">
                <a16:creationId xmlns:a16="http://schemas.microsoft.com/office/drawing/2014/main" id="{8DA13C77-45F8-43B4-87F6-BCA901D9B840}"/>
              </a:ext>
            </a:extLst>
          </p:cNvPr>
          <p:cNvSpPr/>
          <p:nvPr/>
        </p:nvSpPr>
        <p:spPr>
          <a:xfrm>
            <a:off x="6757516" y="345177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88" name="直線コネクタ 87">
            <a:extLst>
              <a:ext uri="{FF2B5EF4-FFF2-40B4-BE49-F238E27FC236}">
                <a16:creationId xmlns:a16="http://schemas.microsoft.com/office/drawing/2014/main" id="{6F59599E-2FBA-43EE-AD6C-4079A4287B9F}"/>
              </a:ext>
            </a:extLst>
          </p:cNvPr>
          <p:cNvCxnSpPr>
            <a:cxnSpLocks/>
            <a:stCxn id="77" idx="3"/>
            <a:endCxn id="86" idx="0"/>
          </p:cNvCxnSpPr>
          <p:nvPr/>
        </p:nvCxnSpPr>
        <p:spPr>
          <a:xfrm flipH="1">
            <a:off x="6456272" y="3175072"/>
            <a:ext cx="80034"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 name="直線コネクタ 88">
            <a:extLst>
              <a:ext uri="{FF2B5EF4-FFF2-40B4-BE49-F238E27FC236}">
                <a16:creationId xmlns:a16="http://schemas.microsoft.com/office/drawing/2014/main" id="{FEF9EA9F-9D44-497F-865B-65420B5E72B7}"/>
              </a:ext>
            </a:extLst>
          </p:cNvPr>
          <p:cNvCxnSpPr>
            <a:cxnSpLocks/>
            <a:stCxn id="77" idx="5"/>
            <a:endCxn id="87" idx="0"/>
          </p:cNvCxnSpPr>
          <p:nvPr/>
        </p:nvCxnSpPr>
        <p:spPr>
          <a:xfrm>
            <a:off x="6872526" y="3175072"/>
            <a:ext cx="122734"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90" name="楕円 89">
            <a:extLst>
              <a:ext uri="{FF2B5EF4-FFF2-40B4-BE49-F238E27FC236}">
                <a16:creationId xmlns:a16="http://schemas.microsoft.com/office/drawing/2014/main" id="{4BBFCE01-2084-4728-B4F2-405B097103FC}"/>
              </a:ext>
            </a:extLst>
          </p:cNvPr>
          <p:cNvSpPr/>
          <p:nvPr/>
        </p:nvSpPr>
        <p:spPr>
          <a:xfrm>
            <a:off x="4813866" y="3426157"/>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1" name="楕円 90">
            <a:extLst>
              <a:ext uri="{FF2B5EF4-FFF2-40B4-BE49-F238E27FC236}">
                <a16:creationId xmlns:a16="http://schemas.microsoft.com/office/drawing/2014/main" id="{B1467646-A6E1-4CA5-9E68-09B5D50AAFB0}"/>
              </a:ext>
            </a:extLst>
          </p:cNvPr>
          <p:cNvSpPr/>
          <p:nvPr/>
        </p:nvSpPr>
        <p:spPr>
          <a:xfrm>
            <a:off x="4280796" y="4108031"/>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sz="3200" b="1" dirty="0"/>
          </a:p>
        </p:txBody>
      </p:sp>
      <p:sp>
        <p:nvSpPr>
          <p:cNvPr id="92" name="楕円 91">
            <a:extLst>
              <a:ext uri="{FF2B5EF4-FFF2-40B4-BE49-F238E27FC236}">
                <a16:creationId xmlns:a16="http://schemas.microsoft.com/office/drawing/2014/main" id="{A05BB0B9-493E-4519-8289-1F3EFA7C3C09}"/>
              </a:ext>
            </a:extLst>
          </p:cNvPr>
          <p:cNvSpPr/>
          <p:nvPr/>
        </p:nvSpPr>
        <p:spPr>
          <a:xfrm>
            <a:off x="5112560" y="4782273"/>
            <a:ext cx="475488" cy="475488"/>
          </a:xfrm>
          <a:prstGeom prst="ellipse">
            <a:avLst/>
          </a:prstGeom>
          <a:solidFill>
            <a:schemeClr val="accent1"/>
          </a:solidFill>
          <a:ln w="635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sz="3200" b="1" dirty="0"/>
          </a:p>
        </p:txBody>
      </p:sp>
      <p:cxnSp>
        <p:nvCxnSpPr>
          <p:cNvPr id="93" name="直線コネクタ 92">
            <a:extLst>
              <a:ext uri="{FF2B5EF4-FFF2-40B4-BE49-F238E27FC236}">
                <a16:creationId xmlns:a16="http://schemas.microsoft.com/office/drawing/2014/main" id="{F069CC6B-E8E1-41E4-942F-F5E1DC984338}"/>
              </a:ext>
            </a:extLst>
          </p:cNvPr>
          <p:cNvCxnSpPr>
            <a:cxnSpLocks/>
            <a:stCxn id="90" idx="3"/>
            <a:endCxn id="91" idx="0"/>
          </p:cNvCxnSpPr>
          <p:nvPr/>
        </p:nvCxnSpPr>
        <p:spPr>
          <a:xfrm flipH="1">
            <a:off x="4518540" y="383201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直線コネクタ 93">
            <a:extLst>
              <a:ext uri="{FF2B5EF4-FFF2-40B4-BE49-F238E27FC236}">
                <a16:creationId xmlns:a16="http://schemas.microsoft.com/office/drawing/2014/main" id="{8526AE45-4FA6-4CB0-A0CD-89BD90DDCA8F}"/>
              </a:ext>
            </a:extLst>
          </p:cNvPr>
          <p:cNvCxnSpPr>
            <a:cxnSpLocks/>
            <a:stCxn id="76" idx="3"/>
            <a:endCxn id="92" idx="0"/>
          </p:cNvCxnSpPr>
          <p:nvPr/>
        </p:nvCxnSpPr>
        <p:spPr>
          <a:xfrm flipH="1">
            <a:off x="5350304" y="4515041"/>
            <a:ext cx="95297" cy="26723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95" name="楕円 94">
            <a:extLst>
              <a:ext uri="{FF2B5EF4-FFF2-40B4-BE49-F238E27FC236}">
                <a16:creationId xmlns:a16="http://schemas.microsoft.com/office/drawing/2014/main" id="{555A3B0F-18A6-43AE-979C-F7AB521D1E8C}"/>
              </a:ext>
            </a:extLst>
          </p:cNvPr>
          <p:cNvSpPr/>
          <p:nvPr/>
        </p:nvSpPr>
        <p:spPr>
          <a:xfrm>
            <a:off x="3978686" y="47822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96" name="楕円 95">
            <a:extLst>
              <a:ext uri="{FF2B5EF4-FFF2-40B4-BE49-F238E27FC236}">
                <a16:creationId xmlns:a16="http://schemas.microsoft.com/office/drawing/2014/main" id="{95497EAB-C065-44F8-8DD4-96783984AD30}"/>
              </a:ext>
            </a:extLst>
          </p:cNvPr>
          <p:cNvSpPr/>
          <p:nvPr/>
        </p:nvSpPr>
        <p:spPr>
          <a:xfrm>
            <a:off x="4548322" y="47832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7" name="直線コネクタ 96">
            <a:extLst>
              <a:ext uri="{FF2B5EF4-FFF2-40B4-BE49-F238E27FC236}">
                <a16:creationId xmlns:a16="http://schemas.microsoft.com/office/drawing/2014/main" id="{8D38BE71-8CA9-45D7-AB86-072A3081931C}"/>
              </a:ext>
            </a:extLst>
          </p:cNvPr>
          <p:cNvCxnSpPr>
            <a:cxnSpLocks/>
            <a:stCxn id="91" idx="3"/>
            <a:endCxn id="95" idx="0"/>
          </p:cNvCxnSpPr>
          <p:nvPr/>
        </p:nvCxnSpPr>
        <p:spPr>
          <a:xfrm flipH="1">
            <a:off x="4216430" y="4513885"/>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直線コネクタ 97">
            <a:extLst>
              <a:ext uri="{FF2B5EF4-FFF2-40B4-BE49-F238E27FC236}">
                <a16:creationId xmlns:a16="http://schemas.microsoft.com/office/drawing/2014/main" id="{9711A8AD-3E50-4736-8337-BD71870E970B}"/>
              </a:ext>
            </a:extLst>
          </p:cNvPr>
          <p:cNvCxnSpPr>
            <a:cxnSpLocks/>
            <a:stCxn id="91" idx="5"/>
            <a:endCxn id="96" idx="0"/>
          </p:cNvCxnSpPr>
          <p:nvPr/>
        </p:nvCxnSpPr>
        <p:spPr>
          <a:xfrm>
            <a:off x="4686650" y="451388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99" name="楕円 98">
            <a:extLst>
              <a:ext uri="{FF2B5EF4-FFF2-40B4-BE49-F238E27FC236}">
                <a16:creationId xmlns:a16="http://schemas.microsoft.com/office/drawing/2014/main" id="{8C653287-7167-470A-9ED7-2CCD1E29A3D7}"/>
              </a:ext>
            </a:extLst>
          </p:cNvPr>
          <p:cNvSpPr/>
          <p:nvPr/>
        </p:nvSpPr>
        <p:spPr>
          <a:xfrm>
            <a:off x="4851147" y="5457734"/>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00" name="楕円 99">
            <a:extLst>
              <a:ext uri="{FF2B5EF4-FFF2-40B4-BE49-F238E27FC236}">
                <a16:creationId xmlns:a16="http://schemas.microsoft.com/office/drawing/2014/main" id="{235249C2-D0B0-41BF-972B-F3C797CE3128}"/>
              </a:ext>
            </a:extLst>
          </p:cNvPr>
          <p:cNvSpPr/>
          <p:nvPr/>
        </p:nvSpPr>
        <p:spPr>
          <a:xfrm>
            <a:off x="5390135" y="546483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01" name="直線コネクタ 100">
            <a:extLst>
              <a:ext uri="{FF2B5EF4-FFF2-40B4-BE49-F238E27FC236}">
                <a16:creationId xmlns:a16="http://schemas.microsoft.com/office/drawing/2014/main" id="{FE7B5371-323D-4C44-94CA-F4E275A9BA3F}"/>
              </a:ext>
            </a:extLst>
          </p:cNvPr>
          <p:cNvCxnSpPr>
            <a:cxnSpLocks/>
            <a:stCxn id="92" idx="3"/>
            <a:endCxn id="99" idx="0"/>
          </p:cNvCxnSpPr>
          <p:nvPr/>
        </p:nvCxnSpPr>
        <p:spPr>
          <a:xfrm flipH="1">
            <a:off x="5088891" y="5188127"/>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2" name="直線コネクタ 101">
            <a:extLst>
              <a:ext uri="{FF2B5EF4-FFF2-40B4-BE49-F238E27FC236}">
                <a16:creationId xmlns:a16="http://schemas.microsoft.com/office/drawing/2014/main" id="{3EF9FB6D-69FD-4B2B-9871-00DFEC9CC464}"/>
              </a:ext>
            </a:extLst>
          </p:cNvPr>
          <p:cNvCxnSpPr>
            <a:cxnSpLocks/>
            <a:stCxn id="92" idx="5"/>
            <a:endCxn id="100" idx="0"/>
          </p:cNvCxnSpPr>
          <p:nvPr/>
        </p:nvCxnSpPr>
        <p:spPr>
          <a:xfrm>
            <a:off x="5518414" y="5188127"/>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17" name="楕円 116">
            <a:extLst>
              <a:ext uri="{FF2B5EF4-FFF2-40B4-BE49-F238E27FC236}">
                <a16:creationId xmlns:a16="http://schemas.microsoft.com/office/drawing/2014/main" id="{7FF71E7D-5259-4C9A-AB37-D8455F85CF91}"/>
              </a:ext>
            </a:extLst>
          </p:cNvPr>
          <p:cNvSpPr/>
          <p:nvPr/>
        </p:nvSpPr>
        <p:spPr>
          <a:xfrm>
            <a:off x="5207857" y="2756065"/>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19" name="直線コネクタ 118">
            <a:extLst>
              <a:ext uri="{FF2B5EF4-FFF2-40B4-BE49-F238E27FC236}">
                <a16:creationId xmlns:a16="http://schemas.microsoft.com/office/drawing/2014/main" id="{64B8A438-11BD-4F75-9783-0A55950D2B2D}"/>
              </a:ext>
            </a:extLst>
          </p:cNvPr>
          <p:cNvCxnSpPr>
            <a:cxnSpLocks/>
            <a:stCxn id="117" idx="5"/>
            <a:endCxn id="83" idx="0"/>
          </p:cNvCxnSpPr>
          <p:nvPr/>
        </p:nvCxnSpPr>
        <p:spPr>
          <a:xfrm>
            <a:off x="5613711" y="3161919"/>
            <a:ext cx="252688" cy="26014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直線コネクタ 121">
            <a:extLst>
              <a:ext uri="{FF2B5EF4-FFF2-40B4-BE49-F238E27FC236}">
                <a16:creationId xmlns:a16="http://schemas.microsoft.com/office/drawing/2014/main" id="{A0277AF7-DFD2-477C-B218-DA903D8B5A1B}"/>
              </a:ext>
            </a:extLst>
          </p:cNvPr>
          <p:cNvCxnSpPr>
            <a:cxnSpLocks/>
            <a:stCxn id="117" idx="0"/>
            <a:endCxn id="74" idx="3"/>
          </p:cNvCxnSpPr>
          <p:nvPr/>
        </p:nvCxnSpPr>
        <p:spPr>
          <a:xfrm flipV="1">
            <a:off x="5445601" y="2508822"/>
            <a:ext cx="482289" cy="24724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540678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Reinsertion</a:t>
            </a:r>
            <a:endParaRPr kumimoji="1" lang="ja-JP" altLang="en-US" dirty="0"/>
          </a:p>
        </p:txBody>
      </p:sp>
      <p:sp>
        <p:nvSpPr>
          <p:cNvPr id="129" name="楕円 128">
            <a:extLst>
              <a:ext uri="{FF2B5EF4-FFF2-40B4-BE49-F238E27FC236}">
                <a16:creationId xmlns:a16="http://schemas.microsoft.com/office/drawing/2014/main" id="{5FB8EDB9-C4C6-466B-B3DF-EC17172B8848}"/>
              </a:ext>
            </a:extLst>
          </p:cNvPr>
          <p:cNvSpPr/>
          <p:nvPr/>
        </p:nvSpPr>
        <p:spPr>
          <a:xfrm>
            <a:off x="5730241" y="22319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0" name="楕円 129">
            <a:extLst>
              <a:ext uri="{FF2B5EF4-FFF2-40B4-BE49-F238E27FC236}">
                <a16:creationId xmlns:a16="http://schemas.microsoft.com/office/drawing/2014/main" id="{234DD5B6-FA83-46B4-9481-916650DA6090}"/>
              </a:ext>
            </a:extLst>
          </p:cNvPr>
          <p:cNvSpPr/>
          <p:nvPr/>
        </p:nvSpPr>
        <p:spPr>
          <a:xfrm>
            <a:off x="6825309" y="3080717"/>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1" name="楕円 130">
            <a:extLst>
              <a:ext uri="{FF2B5EF4-FFF2-40B4-BE49-F238E27FC236}">
                <a16:creationId xmlns:a16="http://schemas.microsoft.com/office/drawing/2014/main" id="{40F1C0BC-8131-4636-83C1-7F8B5953D237}"/>
              </a:ext>
            </a:extLst>
          </p:cNvPr>
          <p:cNvSpPr/>
          <p:nvPr/>
        </p:nvSpPr>
        <p:spPr>
          <a:xfrm>
            <a:off x="6292239" y="3762591"/>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2" name="楕円 131">
            <a:extLst>
              <a:ext uri="{FF2B5EF4-FFF2-40B4-BE49-F238E27FC236}">
                <a16:creationId xmlns:a16="http://schemas.microsoft.com/office/drawing/2014/main" id="{A9C2D340-F991-4B6D-BCFA-D602B0E8222E}"/>
              </a:ext>
            </a:extLst>
          </p:cNvPr>
          <p:cNvSpPr/>
          <p:nvPr/>
        </p:nvSpPr>
        <p:spPr>
          <a:xfrm>
            <a:off x="7355111" y="3761372"/>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33" name="直線コネクタ 132">
            <a:extLst>
              <a:ext uri="{FF2B5EF4-FFF2-40B4-BE49-F238E27FC236}">
                <a16:creationId xmlns:a16="http://schemas.microsoft.com/office/drawing/2014/main" id="{45C706AD-0D1E-4ABD-A9F4-87EA77C9EF25}"/>
              </a:ext>
            </a:extLst>
          </p:cNvPr>
          <p:cNvCxnSpPr>
            <a:cxnSpLocks/>
            <a:stCxn id="129" idx="3"/>
            <a:endCxn id="145" idx="0"/>
          </p:cNvCxnSpPr>
          <p:nvPr/>
        </p:nvCxnSpPr>
        <p:spPr>
          <a:xfrm flipH="1">
            <a:off x="4902668" y="2637806"/>
            <a:ext cx="897207"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直線コネクタ 133">
            <a:extLst>
              <a:ext uri="{FF2B5EF4-FFF2-40B4-BE49-F238E27FC236}">
                <a16:creationId xmlns:a16="http://schemas.microsoft.com/office/drawing/2014/main" id="{FA43B84F-F6D8-44E7-9592-0691E3589A9D}"/>
              </a:ext>
            </a:extLst>
          </p:cNvPr>
          <p:cNvCxnSpPr>
            <a:cxnSpLocks/>
            <a:stCxn id="129" idx="5"/>
            <a:endCxn id="130" idx="0"/>
          </p:cNvCxnSpPr>
          <p:nvPr/>
        </p:nvCxnSpPr>
        <p:spPr>
          <a:xfrm>
            <a:off x="6136095" y="2637806"/>
            <a:ext cx="926958"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5" name="直線コネクタ 134">
            <a:extLst>
              <a:ext uri="{FF2B5EF4-FFF2-40B4-BE49-F238E27FC236}">
                <a16:creationId xmlns:a16="http://schemas.microsoft.com/office/drawing/2014/main" id="{32DC105D-420A-4C5B-BE08-20F5521D315F}"/>
              </a:ext>
            </a:extLst>
          </p:cNvPr>
          <p:cNvCxnSpPr>
            <a:cxnSpLocks/>
            <a:stCxn id="130" idx="3"/>
            <a:endCxn id="131" idx="0"/>
          </p:cNvCxnSpPr>
          <p:nvPr/>
        </p:nvCxnSpPr>
        <p:spPr>
          <a:xfrm flipH="1">
            <a:off x="6529983" y="348657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6" name="直線コネクタ 135">
            <a:extLst>
              <a:ext uri="{FF2B5EF4-FFF2-40B4-BE49-F238E27FC236}">
                <a16:creationId xmlns:a16="http://schemas.microsoft.com/office/drawing/2014/main" id="{6F0E490D-CA24-4FBD-8714-999910AA08CA}"/>
              </a:ext>
            </a:extLst>
          </p:cNvPr>
          <p:cNvCxnSpPr>
            <a:cxnSpLocks/>
            <a:stCxn id="130" idx="5"/>
            <a:endCxn id="132" idx="0"/>
          </p:cNvCxnSpPr>
          <p:nvPr/>
        </p:nvCxnSpPr>
        <p:spPr>
          <a:xfrm>
            <a:off x="7231163" y="3486571"/>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7" name="楕円 136">
            <a:extLst>
              <a:ext uri="{FF2B5EF4-FFF2-40B4-BE49-F238E27FC236}">
                <a16:creationId xmlns:a16="http://schemas.microsoft.com/office/drawing/2014/main" id="{DA6ACAD9-71DB-44C2-B8E4-1B5EF55868D1}"/>
              </a:ext>
            </a:extLst>
          </p:cNvPr>
          <p:cNvSpPr/>
          <p:nvPr/>
        </p:nvSpPr>
        <p:spPr>
          <a:xfrm>
            <a:off x="5990129" y="4436833"/>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sz="3200" b="1" dirty="0"/>
          </a:p>
        </p:txBody>
      </p:sp>
      <p:sp>
        <p:nvSpPr>
          <p:cNvPr id="138" name="楕円 137">
            <a:extLst>
              <a:ext uri="{FF2B5EF4-FFF2-40B4-BE49-F238E27FC236}">
                <a16:creationId xmlns:a16="http://schemas.microsoft.com/office/drawing/2014/main" id="{13579746-D606-4A8A-B3E1-038FE3BE2734}"/>
              </a:ext>
            </a:extLst>
          </p:cNvPr>
          <p:cNvSpPr/>
          <p:nvPr/>
        </p:nvSpPr>
        <p:spPr>
          <a:xfrm>
            <a:off x="6559765" y="4437822"/>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sz="3200" b="1" dirty="0"/>
          </a:p>
        </p:txBody>
      </p:sp>
      <p:cxnSp>
        <p:nvCxnSpPr>
          <p:cNvPr id="139" name="直線コネクタ 138">
            <a:extLst>
              <a:ext uri="{FF2B5EF4-FFF2-40B4-BE49-F238E27FC236}">
                <a16:creationId xmlns:a16="http://schemas.microsoft.com/office/drawing/2014/main" id="{9D84E9C9-AB87-40E1-9CEE-0FB43C41EF23}"/>
              </a:ext>
            </a:extLst>
          </p:cNvPr>
          <p:cNvCxnSpPr>
            <a:cxnSpLocks/>
            <a:stCxn id="131" idx="3"/>
            <a:endCxn id="137" idx="0"/>
          </p:cNvCxnSpPr>
          <p:nvPr/>
        </p:nvCxnSpPr>
        <p:spPr>
          <a:xfrm flipH="1">
            <a:off x="6227873" y="4168445"/>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直線コネクタ 139">
            <a:extLst>
              <a:ext uri="{FF2B5EF4-FFF2-40B4-BE49-F238E27FC236}">
                <a16:creationId xmlns:a16="http://schemas.microsoft.com/office/drawing/2014/main" id="{D0CDBA9C-A413-48B0-91E8-A71F294A71F3}"/>
              </a:ext>
            </a:extLst>
          </p:cNvPr>
          <p:cNvCxnSpPr>
            <a:cxnSpLocks/>
            <a:stCxn id="131" idx="5"/>
            <a:endCxn id="138" idx="0"/>
          </p:cNvCxnSpPr>
          <p:nvPr/>
        </p:nvCxnSpPr>
        <p:spPr>
          <a:xfrm>
            <a:off x="6698093" y="416844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41" name="楕円 140">
            <a:extLst>
              <a:ext uri="{FF2B5EF4-FFF2-40B4-BE49-F238E27FC236}">
                <a16:creationId xmlns:a16="http://schemas.microsoft.com/office/drawing/2014/main" id="{76998206-5E43-4838-B484-D235F5FCC026}"/>
              </a:ext>
            </a:extLst>
          </p:cNvPr>
          <p:cNvSpPr/>
          <p:nvPr/>
        </p:nvSpPr>
        <p:spPr>
          <a:xfrm>
            <a:off x="7093698" y="443683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2" name="楕円 141">
            <a:extLst>
              <a:ext uri="{FF2B5EF4-FFF2-40B4-BE49-F238E27FC236}">
                <a16:creationId xmlns:a16="http://schemas.microsoft.com/office/drawing/2014/main" id="{0209CE15-C7BC-475D-8F82-313755767CF8}"/>
              </a:ext>
            </a:extLst>
          </p:cNvPr>
          <p:cNvSpPr/>
          <p:nvPr/>
        </p:nvSpPr>
        <p:spPr>
          <a:xfrm>
            <a:off x="7632686" y="444392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3" name="直線コネクタ 142">
            <a:extLst>
              <a:ext uri="{FF2B5EF4-FFF2-40B4-BE49-F238E27FC236}">
                <a16:creationId xmlns:a16="http://schemas.microsoft.com/office/drawing/2014/main" id="{9022F61B-10A7-4CE6-BD99-D4909BFE6696}"/>
              </a:ext>
            </a:extLst>
          </p:cNvPr>
          <p:cNvCxnSpPr>
            <a:cxnSpLocks/>
            <a:stCxn id="132" idx="3"/>
            <a:endCxn id="141" idx="0"/>
          </p:cNvCxnSpPr>
          <p:nvPr/>
        </p:nvCxnSpPr>
        <p:spPr>
          <a:xfrm flipH="1">
            <a:off x="7331442" y="4167226"/>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直線コネクタ 143">
            <a:extLst>
              <a:ext uri="{FF2B5EF4-FFF2-40B4-BE49-F238E27FC236}">
                <a16:creationId xmlns:a16="http://schemas.microsoft.com/office/drawing/2014/main" id="{F068AB71-8B76-4D2F-965A-F5248B26FAC5}"/>
              </a:ext>
            </a:extLst>
          </p:cNvPr>
          <p:cNvCxnSpPr>
            <a:cxnSpLocks/>
            <a:stCxn id="132" idx="5"/>
            <a:endCxn id="142" idx="0"/>
          </p:cNvCxnSpPr>
          <p:nvPr/>
        </p:nvCxnSpPr>
        <p:spPr>
          <a:xfrm>
            <a:off x="7760965" y="4167226"/>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45" name="楕円 144">
            <a:extLst>
              <a:ext uri="{FF2B5EF4-FFF2-40B4-BE49-F238E27FC236}">
                <a16:creationId xmlns:a16="http://schemas.microsoft.com/office/drawing/2014/main" id="{2B00EAEF-B729-4A33-8A7A-963175078813}"/>
              </a:ext>
            </a:extLst>
          </p:cNvPr>
          <p:cNvSpPr/>
          <p:nvPr/>
        </p:nvSpPr>
        <p:spPr>
          <a:xfrm>
            <a:off x="4664924" y="308071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6" name="楕円 145">
            <a:extLst>
              <a:ext uri="{FF2B5EF4-FFF2-40B4-BE49-F238E27FC236}">
                <a16:creationId xmlns:a16="http://schemas.microsoft.com/office/drawing/2014/main" id="{8D541FBE-9D6D-4CEC-8877-1C096519F3AA}"/>
              </a:ext>
            </a:extLst>
          </p:cNvPr>
          <p:cNvSpPr/>
          <p:nvPr/>
        </p:nvSpPr>
        <p:spPr>
          <a:xfrm>
            <a:off x="4131854" y="3762591"/>
            <a:ext cx="475488" cy="475488"/>
          </a:xfrm>
          <a:prstGeom prst="ellipse">
            <a:avLst/>
          </a:prstGeom>
          <a:solidFill>
            <a:schemeClr val="accent1"/>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7" name="楕円 146">
            <a:extLst>
              <a:ext uri="{FF2B5EF4-FFF2-40B4-BE49-F238E27FC236}">
                <a16:creationId xmlns:a16="http://schemas.microsoft.com/office/drawing/2014/main" id="{F22B93B0-4A40-46CF-A079-8C31D744878E}"/>
              </a:ext>
            </a:extLst>
          </p:cNvPr>
          <p:cNvSpPr/>
          <p:nvPr/>
        </p:nvSpPr>
        <p:spPr>
          <a:xfrm>
            <a:off x="5194726" y="3761372"/>
            <a:ext cx="475488" cy="475488"/>
          </a:xfrm>
          <a:prstGeom prst="ellipse">
            <a:avLst/>
          </a:prstGeom>
          <a:solidFill>
            <a:schemeClr val="accent1"/>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8" name="直線コネクタ 147">
            <a:extLst>
              <a:ext uri="{FF2B5EF4-FFF2-40B4-BE49-F238E27FC236}">
                <a16:creationId xmlns:a16="http://schemas.microsoft.com/office/drawing/2014/main" id="{B7D5BC38-8E4D-4644-B82E-7E71A4FA8DF4}"/>
              </a:ext>
            </a:extLst>
          </p:cNvPr>
          <p:cNvCxnSpPr>
            <a:cxnSpLocks/>
            <a:stCxn id="145" idx="3"/>
            <a:endCxn id="146" idx="0"/>
          </p:cNvCxnSpPr>
          <p:nvPr/>
        </p:nvCxnSpPr>
        <p:spPr>
          <a:xfrm flipH="1">
            <a:off x="4369598" y="348657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直線コネクタ 148">
            <a:extLst>
              <a:ext uri="{FF2B5EF4-FFF2-40B4-BE49-F238E27FC236}">
                <a16:creationId xmlns:a16="http://schemas.microsoft.com/office/drawing/2014/main" id="{5F402780-7560-4FEE-8493-609F5C3B1D56}"/>
              </a:ext>
            </a:extLst>
          </p:cNvPr>
          <p:cNvCxnSpPr>
            <a:cxnSpLocks/>
            <a:stCxn id="145" idx="5"/>
            <a:endCxn id="147" idx="0"/>
          </p:cNvCxnSpPr>
          <p:nvPr/>
        </p:nvCxnSpPr>
        <p:spPr>
          <a:xfrm>
            <a:off x="5070778" y="3486571"/>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0" name="楕円 149">
            <a:extLst>
              <a:ext uri="{FF2B5EF4-FFF2-40B4-BE49-F238E27FC236}">
                <a16:creationId xmlns:a16="http://schemas.microsoft.com/office/drawing/2014/main" id="{98BF1038-F80C-4A44-903B-972A341C63F4}"/>
              </a:ext>
            </a:extLst>
          </p:cNvPr>
          <p:cNvSpPr/>
          <p:nvPr/>
        </p:nvSpPr>
        <p:spPr>
          <a:xfrm>
            <a:off x="3829744" y="443683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51" name="楕円 150">
            <a:extLst>
              <a:ext uri="{FF2B5EF4-FFF2-40B4-BE49-F238E27FC236}">
                <a16:creationId xmlns:a16="http://schemas.microsoft.com/office/drawing/2014/main" id="{87EA32C6-5A15-41DD-A200-6D9982493EF5}"/>
              </a:ext>
            </a:extLst>
          </p:cNvPr>
          <p:cNvSpPr/>
          <p:nvPr/>
        </p:nvSpPr>
        <p:spPr>
          <a:xfrm>
            <a:off x="4399380" y="443782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2" name="直線コネクタ 151">
            <a:extLst>
              <a:ext uri="{FF2B5EF4-FFF2-40B4-BE49-F238E27FC236}">
                <a16:creationId xmlns:a16="http://schemas.microsoft.com/office/drawing/2014/main" id="{08B40B55-A1B3-4DE0-A950-1F9A30649C89}"/>
              </a:ext>
            </a:extLst>
          </p:cNvPr>
          <p:cNvCxnSpPr>
            <a:cxnSpLocks/>
            <a:stCxn id="146" idx="3"/>
            <a:endCxn id="150" idx="0"/>
          </p:cNvCxnSpPr>
          <p:nvPr/>
        </p:nvCxnSpPr>
        <p:spPr>
          <a:xfrm flipH="1">
            <a:off x="4067488" y="4168445"/>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直線コネクタ 152">
            <a:extLst>
              <a:ext uri="{FF2B5EF4-FFF2-40B4-BE49-F238E27FC236}">
                <a16:creationId xmlns:a16="http://schemas.microsoft.com/office/drawing/2014/main" id="{F420BD0A-BDF5-4BA0-A5FC-D17E015FD735}"/>
              </a:ext>
            </a:extLst>
          </p:cNvPr>
          <p:cNvCxnSpPr>
            <a:cxnSpLocks/>
            <a:stCxn id="146" idx="5"/>
            <a:endCxn id="151" idx="0"/>
          </p:cNvCxnSpPr>
          <p:nvPr/>
        </p:nvCxnSpPr>
        <p:spPr>
          <a:xfrm>
            <a:off x="4537708" y="416844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4" name="楕円 153">
            <a:extLst>
              <a:ext uri="{FF2B5EF4-FFF2-40B4-BE49-F238E27FC236}">
                <a16:creationId xmlns:a16="http://schemas.microsoft.com/office/drawing/2014/main" id="{FB3A7AAA-F9B0-4389-95B6-CC85043CDC66}"/>
              </a:ext>
            </a:extLst>
          </p:cNvPr>
          <p:cNvSpPr/>
          <p:nvPr/>
        </p:nvSpPr>
        <p:spPr>
          <a:xfrm>
            <a:off x="4933313" y="443683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55" name="楕円 154">
            <a:extLst>
              <a:ext uri="{FF2B5EF4-FFF2-40B4-BE49-F238E27FC236}">
                <a16:creationId xmlns:a16="http://schemas.microsoft.com/office/drawing/2014/main" id="{26E62BB6-2FBA-451F-91DA-97EFF2048230}"/>
              </a:ext>
            </a:extLst>
          </p:cNvPr>
          <p:cNvSpPr/>
          <p:nvPr/>
        </p:nvSpPr>
        <p:spPr>
          <a:xfrm>
            <a:off x="5472301" y="444392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6" name="直線コネクタ 155">
            <a:extLst>
              <a:ext uri="{FF2B5EF4-FFF2-40B4-BE49-F238E27FC236}">
                <a16:creationId xmlns:a16="http://schemas.microsoft.com/office/drawing/2014/main" id="{01F6E907-7535-427D-9EFB-BBB7FD673FF3}"/>
              </a:ext>
            </a:extLst>
          </p:cNvPr>
          <p:cNvCxnSpPr>
            <a:cxnSpLocks/>
            <a:stCxn id="147" idx="3"/>
            <a:endCxn id="154" idx="0"/>
          </p:cNvCxnSpPr>
          <p:nvPr/>
        </p:nvCxnSpPr>
        <p:spPr>
          <a:xfrm flipH="1">
            <a:off x="5171057" y="4167226"/>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直線コネクタ 156">
            <a:extLst>
              <a:ext uri="{FF2B5EF4-FFF2-40B4-BE49-F238E27FC236}">
                <a16:creationId xmlns:a16="http://schemas.microsoft.com/office/drawing/2014/main" id="{AE1C0F5A-1385-4270-91AD-9FEE3546B24B}"/>
              </a:ext>
            </a:extLst>
          </p:cNvPr>
          <p:cNvCxnSpPr>
            <a:cxnSpLocks/>
            <a:stCxn id="147" idx="5"/>
            <a:endCxn id="155" idx="0"/>
          </p:cNvCxnSpPr>
          <p:nvPr/>
        </p:nvCxnSpPr>
        <p:spPr>
          <a:xfrm>
            <a:off x="5600580" y="4167226"/>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108964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Reinsertion</a:t>
            </a:r>
            <a:endParaRPr kumimoji="1" lang="ja-JP" altLang="en-US" dirty="0"/>
          </a:p>
        </p:txBody>
      </p:sp>
      <p:sp>
        <p:nvSpPr>
          <p:cNvPr id="158" name="楕円 157">
            <a:extLst>
              <a:ext uri="{FF2B5EF4-FFF2-40B4-BE49-F238E27FC236}">
                <a16:creationId xmlns:a16="http://schemas.microsoft.com/office/drawing/2014/main" id="{7396B2A8-C3AE-4063-873F-F6464D079EE0}"/>
              </a:ext>
            </a:extLst>
          </p:cNvPr>
          <p:cNvSpPr/>
          <p:nvPr/>
        </p:nvSpPr>
        <p:spPr>
          <a:xfrm>
            <a:off x="5736336" y="22319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62" name="直線コネクタ 161">
            <a:extLst>
              <a:ext uri="{FF2B5EF4-FFF2-40B4-BE49-F238E27FC236}">
                <a16:creationId xmlns:a16="http://schemas.microsoft.com/office/drawing/2014/main" id="{0D59B8E3-1788-4CC5-8D6A-5BCAA67F8FF7}"/>
              </a:ext>
            </a:extLst>
          </p:cNvPr>
          <p:cNvCxnSpPr>
            <a:cxnSpLocks/>
            <a:stCxn id="158" idx="3"/>
            <a:endCxn id="174" idx="0"/>
          </p:cNvCxnSpPr>
          <p:nvPr/>
        </p:nvCxnSpPr>
        <p:spPr>
          <a:xfrm flipH="1">
            <a:off x="4908763" y="2637806"/>
            <a:ext cx="897207"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直線コネクタ 162">
            <a:extLst>
              <a:ext uri="{FF2B5EF4-FFF2-40B4-BE49-F238E27FC236}">
                <a16:creationId xmlns:a16="http://schemas.microsoft.com/office/drawing/2014/main" id="{5354DC7E-6E16-4D17-9BEC-ADDEDDF9325F}"/>
              </a:ext>
            </a:extLst>
          </p:cNvPr>
          <p:cNvCxnSpPr>
            <a:cxnSpLocks/>
            <a:stCxn id="158" idx="5"/>
            <a:endCxn id="190" idx="0"/>
          </p:cNvCxnSpPr>
          <p:nvPr/>
        </p:nvCxnSpPr>
        <p:spPr>
          <a:xfrm>
            <a:off x="6142190" y="2637806"/>
            <a:ext cx="896368" cy="45103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67" name="楕円 166">
            <a:extLst>
              <a:ext uri="{FF2B5EF4-FFF2-40B4-BE49-F238E27FC236}">
                <a16:creationId xmlns:a16="http://schemas.microsoft.com/office/drawing/2014/main" id="{3CA1A2B7-FD03-424B-9989-3C6DE3C09C26}"/>
              </a:ext>
            </a:extLst>
          </p:cNvPr>
          <p:cNvSpPr/>
          <p:nvPr/>
        </p:nvSpPr>
        <p:spPr>
          <a:xfrm>
            <a:off x="3833330" y="4436833"/>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b</a:t>
            </a:r>
            <a:endParaRPr kumimoji="1" lang="ja-JP" altLang="en-US" sz="3200" b="1" dirty="0"/>
          </a:p>
        </p:txBody>
      </p:sp>
      <p:sp>
        <p:nvSpPr>
          <p:cNvPr id="174" name="楕円 173">
            <a:extLst>
              <a:ext uri="{FF2B5EF4-FFF2-40B4-BE49-F238E27FC236}">
                <a16:creationId xmlns:a16="http://schemas.microsoft.com/office/drawing/2014/main" id="{B27D468E-51C4-4A78-A52E-A3882D753328}"/>
              </a:ext>
            </a:extLst>
          </p:cNvPr>
          <p:cNvSpPr/>
          <p:nvPr/>
        </p:nvSpPr>
        <p:spPr>
          <a:xfrm>
            <a:off x="4671019" y="308071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5" name="楕円 174">
            <a:extLst>
              <a:ext uri="{FF2B5EF4-FFF2-40B4-BE49-F238E27FC236}">
                <a16:creationId xmlns:a16="http://schemas.microsoft.com/office/drawing/2014/main" id="{20C576C9-17A1-42F1-9D46-A9873730FB1C}"/>
              </a:ext>
            </a:extLst>
          </p:cNvPr>
          <p:cNvSpPr/>
          <p:nvPr/>
        </p:nvSpPr>
        <p:spPr>
          <a:xfrm>
            <a:off x="4137949" y="3762591"/>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6" name="楕円 175">
            <a:extLst>
              <a:ext uri="{FF2B5EF4-FFF2-40B4-BE49-F238E27FC236}">
                <a16:creationId xmlns:a16="http://schemas.microsoft.com/office/drawing/2014/main" id="{8EE91FE0-4F03-4672-868C-B72E75714851}"/>
              </a:ext>
            </a:extLst>
          </p:cNvPr>
          <p:cNvSpPr/>
          <p:nvPr/>
        </p:nvSpPr>
        <p:spPr>
          <a:xfrm>
            <a:off x="5200821" y="3761372"/>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77" name="直線コネクタ 176">
            <a:extLst>
              <a:ext uri="{FF2B5EF4-FFF2-40B4-BE49-F238E27FC236}">
                <a16:creationId xmlns:a16="http://schemas.microsoft.com/office/drawing/2014/main" id="{32E7D0FB-DF5F-4A9E-AA40-26F95296F3A2}"/>
              </a:ext>
            </a:extLst>
          </p:cNvPr>
          <p:cNvCxnSpPr>
            <a:cxnSpLocks/>
            <a:stCxn id="174" idx="3"/>
            <a:endCxn id="175" idx="0"/>
          </p:cNvCxnSpPr>
          <p:nvPr/>
        </p:nvCxnSpPr>
        <p:spPr>
          <a:xfrm flipH="1">
            <a:off x="4375693" y="3486571"/>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直線コネクタ 177">
            <a:extLst>
              <a:ext uri="{FF2B5EF4-FFF2-40B4-BE49-F238E27FC236}">
                <a16:creationId xmlns:a16="http://schemas.microsoft.com/office/drawing/2014/main" id="{138D96CF-BB2B-4D90-B5D6-2C0C1953DB82}"/>
              </a:ext>
            </a:extLst>
          </p:cNvPr>
          <p:cNvCxnSpPr>
            <a:cxnSpLocks/>
            <a:stCxn id="174" idx="5"/>
            <a:endCxn id="176" idx="0"/>
          </p:cNvCxnSpPr>
          <p:nvPr/>
        </p:nvCxnSpPr>
        <p:spPr>
          <a:xfrm>
            <a:off x="5076873" y="3486571"/>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80" name="楕円 179">
            <a:extLst>
              <a:ext uri="{FF2B5EF4-FFF2-40B4-BE49-F238E27FC236}">
                <a16:creationId xmlns:a16="http://schemas.microsoft.com/office/drawing/2014/main" id="{986CD8BF-FEC6-4B65-817D-312B6C7A575D}"/>
              </a:ext>
            </a:extLst>
          </p:cNvPr>
          <p:cNvSpPr/>
          <p:nvPr/>
        </p:nvSpPr>
        <p:spPr>
          <a:xfrm>
            <a:off x="4405475" y="4437822"/>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2" name="直線コネクタ 181">
            <a:extLst>
              <a:ext uri="{FF2B5EF4-FFF2-40B4-BE49-F238E27FC236}">
                <a16:creationId xmlns:a16="http://schemas.microsoft.com/office/drawing/2014/main" id="{C56340C6-AC27-405A-8DDB-8FA72A3BD97F}"/>
              </a:ext>
            </a:extLst>
          </p:cNvPr>
          <p:cNvCxnSpPr>
            <a:cxnSpLocks/>
            <a:stCxn id="175" idx="5"/>
            <a:endCxn id="180" idx="0"/>
          </p:cNvCxnSpPr>
          <p:nvPr/>
        </p:nvCxnSpPr>
        <p:spPr>
          <a:xfrm>
            <a:off x="4543803" y="4168445"/>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83" name="楕円 182">
            <a:extLst>
              <a:ext uri="{FF2B5EF4-FFF2-40B4-BE49-F238E27FC236}">
                <a16:creationId xmlns:a16="http://schemas.microsoft.com/office/drawing/2014/main" id="{D311C8B8-E174-4FCF-A776-CD870D6E1D66}"/>
              </a:ext>
            </a:extLst>
          </p:cNvPr>
          <p:cNvSpPr/>
          <p:nvPr/>
        </p:nvSpPr>
        <p:spPr>
          <a:xfrm>
            <a:off x="4939408" y="443683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a</a:t>
            </a:r>
            <a:endParaRPr kumimoji="1" lang="ja-JP" altLang="en-US" sz="3200" b="1" dirty="0"/>
          </a:p>
        </p:txBody>
      </p:sp>
      <p:sp>
        <p:nvSpPr>
          <p:cNvPr id="184" name="楕円 183">
            <a:extLst>
              <a:ext uri="{FF2B5EF4-FFF2-40B4-BE49-F238E27FC236}">
                <a16:creationId xmlns:a16="http://schemas.microsoft.com/office/drawing/2014/main" id="{424D20D1-2413-4632-94DE-ABAE8A52E344}"/>
              </a:ext>
            </a:extLst>
          </p:cNvPr>
          <p:cNvSpPr/>
          <p:nvPr/>
        </p:nvSpPr>
        <p:spPr>
          <a:xfrm>
            <a:off x="5478396" y="4443929"/>
            <a:ext cx="475488" cy="475488"/>
          </a:xfrm>
          <a:prstGeom prst="ellipse">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5" name="直線コネクタ 184">
            <a:extLst>
              <a:ext uri="{FF2B5EF4-FFF2-40B4-BE49-F238E27FC236}">
                <a16:creationId xmlns:a16="http://schemas.microsoft.com/office/drawing/2014/main" id="{72E6B57A-312E-476B-9878-22F9ED477127}"/>
              </a:ext>
            </a:extLst>
          </p:cNvPr>
          <p:cNvCxnSpPr>
            <a:cxnSpLocks/>
            <a:stCxn id="176" idx="3"/>
            <a:endCxn id="183" idx="0"/>
          </p:cNvCxnSpPr>
          <p:nvPr/>
        </p:nvCxnSpPr>
        <p:spPr>
          <a:xfrm flipH="1">
            <a:off x="5177152" y="4167226"/>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6" name="直線コネクタ 185">
            <a:extLst>
              <a:ext uri="{FF2B5EF4-FFF2-40B4-BE49-F238E27FC236}">
                <a16:creationId xmlns:a16="http://schemas.microsoft.com/office/drawing/2014/main" id="{1DAC757C-A3F9-4A9E-BAC3-D8F427948485}"/>
              </a:ext>
            </a:extLst>
          </p:cNvPr>
          <p:cNvCxnSpPr>
            <a:cxnSpLocks/>
            <a:stCxn id="176" idx="5"/>
            <a:endCxn id="184" idx="0"/>
          </p:cNvCxnSpPr>
          <p:nvPr/>
        </p:nvCxnSpPr>
        <p:spPr>
          <a:xfrm>
            <a:off x="5606675" y="4167226"/>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9" name="直線コネクタ 188">
            <a:extLst>
              <a:ext uri="{FF2B5EF4-FFF2-40B4-BE49-F238E27FC236}">
                <a16:creationId xmlns:a16="http://schemas.microsoft.com/office/drawing/2014/main" id="{2F7E20FA-7EE2-4652-BF57-5BA4B150C877}"/>
              </a:ext>
            </a:extLst>
          </p:cNvPr>
          <p:cNvCxnSpPr>
            <a:cxnSpLocks/>
            <a:stCxn id="175" idx="3"/>
            <a:endCxn id="167" idx="0"/>
          </p:cNvCxnSpPr>
          <p:nvPr/>
        </p:nvCxnSpPr>
        <p:spPr>
          <a:xfrm flipH="1">
            <a:off x="4071074" y="4168445"/>
            <a:ext cx="136509"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90" name="楕円 189">
            <a:extLst>
              <a:ext uri="{FF2B5EF4-FFF2-40B4-BE49-F238E27FC236}">
                <a16:creationId xmlns:a16="http://schemas.microsoft.com/office/drawing/2014/main" id="{2367CECF-4C14-47EF-8B85-72A2B37D823F}"/>
              </a:ext>
            </a:extLst>
          </p:cNvPr>
          <p:cNvSpPr/>
          <p:nvPr/>
        </p:nvSpPr>
        <p:spPr>
          <a:xfrm>
            <a:off x="6800814" y="3088841"/>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91" name="楕円 190">
            <a:extLst>
              <a:ext uri="{FF2B5EF4-FFF2-40B4-BE49-F238E27FC236}">
                <a16:creationId xmlns:a16="http://schemas.microsoft.com/office/drawing/2014/main" id="{DC00B489-E1F0-4ABA-8BCD-D9740DBCBF7D}"/>
              </a:ext>
            </a:extLst>
          </p:cNvPr>
          <p:cNvSpPr/>
          <p:nvPr/>
        </p:nvSpPr>
        <p:spPr>
          <a:xfrm>
            <a:off x="6539401" y="376430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92" name="楕円 191">
            <a:extLst>
              <a:ext uri="{FF2B5EF4-FFF2-40B4-BE49-F238E27FC236}">
                <a16:creationId xmlns:a16="http://schemas.microsoft.com/office/drawing/2014/main" id="{0079E110-23D1-4886-B13B-9786347EB5FC}"/>
              </a:ext>
            </a:extLst>
          </p:cNvPr>
          <p:cNvSpPr/>
          <p:nvPr/>
        </p:nvSpPr>
        <p:spPr>
          <a:xfrm>
            <a:off x="7078389" y="3771398"/>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93" name="直線コネクタ 192">
            <a:extLst>
              <a:ext uri="{FF2B5EF4-FFF2-40B4-BE49-F238E27FC236}">
                <a16:creationId xmlns:a16="http://schemas.microsoft.com/office/drawing/2014/main" id="{974CAAE2-1069-4FE8-9E09-512AF34442A7}"/>
              </a:ext>
            </a:extLst>
          </p:cNvPr>
          <p:cNvCxnSpPr>
            <a:cxnSpLocks/>
            <a:stCxn id="190" idx="3"/>
            <a:endCxn id="191" idx="0"/>
          </p:cNvCxnSpPr>
          <p:nvPr/>
        </p:nvCxnSpPr>
        <p:spPr>
          <a:xfrm flipH="1">
            <a:off x="6777145" y="3494695"/>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4" name="直線コネクタ 193">
            <a:extLst>
              <a:ext uri="{FF2B5EF4-FFF2-40B4-BE49-F238E27FC236}">
                <a16:creationId xmlns:a16="http://schemas.microsoft.com/office/drawing/2014/main" id="{0FA3CA84-4BD2-4230-81BF-ECD155904F75}"/>
              </a:ext>
            </a:extLst>
          </p:cNvPr>
          <p:cNvCxnSpPr>
            <a:cxnSpLocks/>
            <a:stCxn id="190" idx="5"/>
            <a:endCxn id="192" idx="0"/>
          </p:cNvCxnSpPr>
          <p:nvPr/>
        </p:nvCxnSpPr>
        <p:spPr>
          <a:xfrm>
            <a:off x="7206668" y="3494695"/>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95" name="楕円 194">
            <a:extLst>
              <a:ext uri="{FF2B5EF4-FFF2-40B4-BE49-F238E27FC236}">
                <a16:creationId xmlns:a16="http://schemas.microsoft.com/office/drawing/2014/main" id="{772C12FC-507F-42DC-A67A-A8F3DAA530BB}"/>
              </a:ext>
            </a:extLst>
          </p:cNvPr>
          <p:cNvSpPr/>
          <p:nvPr/>
        </p:nvSpPr>
        <p:spPr>
          <a:xfrm>
            <a:off x="4132031" y="5111611"/>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96" name="楕円 195">
            <a:extLst>
              <a:ext uri="{FF2B5EF4-FFF2-40B4-BE49-F238E27FC236}">
                <a16:creationId xmlns:a16="http://schemas.microsoft.com/office/drawing/2014/main" id="{9DE33169-D499-4F46-AEF6-173217ECD2A6}"/>
              </a:ext>
            </a:extLst>
          </p:cNvPr>
          <p:cNvSpPr/>
          <p:nvPr/>
        </p:nvSpPr>
        <p:spPr>
          <a:xfrm>
            <a:off x="4671019" y="511870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97" name="直線コネクタ 196">
            <a:extLst>
              <a:ext uri="{FF2B5EF4-FFF2-40B4-BE49-F238E27FC236}">
                <a16:creationId xmlns:a16="http://schemas.microsoft.com/office/drawing/2014/main" id="{AC3A815C-BCD4-4ACE-98AC-9F6D01310212}"/>
              </a:ext>
            </a:extLst>
          </p:cNvPr>
          <p:cNvCxnSpPr>
            <a:cxnSpLocks/>
            <a:stCxn id="180" idx="3"/>
            <a:endCxn id="195" idx="0"/>
          </p:cNvCxnSpPr>
          <p:nvPr/>
        </p:nvCxnSpPr>
        <p:spPr>
          <a:xfrm flipH="1">
            <a:off x="4369775" y="4843676"/>
            <a:ext cx="105334" cy="26793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8" name="直線コネクタ 197">
            <a:extLst>
              <a:ext uri="{FF2B5EF4-FFF2-40B4-BE49-F238E27FC236}">
                <a16:creationId xmlns:a16="http://schemas.microsoft.com/office/drawing/2014/main" id="{58B8B0F0-FE27-47D5-8BAB-260F3E658DEE}"/>
              </a:ext>
            </a:extLst>
          </p:cNvPr>
          <p:cNvCxnSpPr>
            <a:cxnSpLocks/>
            <a:stCxn id="180" idx="5"/>
            <a:endCxn id="196" idx="0"/>
          </p:cNvCxnSpPr>
          <p:nvPr/>
        </p:nvCxnSpPr>
        <p:spPr>
          <a:xfrm>
            <a:off x="4811329" y="4843676"/>
            <a:ext cx="97434" cy="27503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99" name="楕円 198">
            <a:extLst>
              <a:ext uri="{FF2B5EF4-FFF2-40B4-BE49-F238E27FC236}">
                <a16:creationId xmlns:a16="http://schemas.microsoft.com/office/drawing/2014/main" id="{1227565E-540A-45BE-B190-7C023A0B3096}"/>
              </a:ext>
            </a:extLst>
          </p:cNvPr>
          <p:cNvSpPr/>
          <p:nvPr/>
        </p:nvSpPr>
        <p:spPr>
          <a:xfrm>
            <a:off x="5215422" y="510451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0" name="楕円 199">
            <a:extLst>
              <a:ext uri="{FF2B5EF4-FFF2-40B4-BE49-F238E27FC236}">
                <a16:creationId xmlns:a16="http://schemas.microsoft.com/office/drawing/2014/main" id="{07551B45-23F0-45F8-A666-AD38DCA86D84}"/>
              </a:ext>
            </a:extLst>
          </p:cNvPr>
          <p:cNvSpPr/>
          <p:nvPr/>
        </p:nvSpPr>
        <p:spPr>
          <a:xfrm>
            <a:off x="5754410" y="5111611"/>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01" name="直線コネクタ 200">
            <a:extLst>
              <a:ext uri="{FF2B5EF4-FFF2-40B4-BE49-F238E27FC236}">
                <a16:creationId xmlns:a16="http://schemas.microsoft.com/office/drawing/2014/main" id="{B80E5C63-0D1E-41BC-AF63-64CA49B86268}"/>
              </a:ext>
            </a:extLst>
          </p:cNvPr>
          <p:cNvCxnSpPr>
            <a:cxnSpLocks/>
            <a:stCxn id="184" idx="3"/>
            <a:endCxn id="199" idx="0"/>
          </p:cNvCxnSpPr>
          <p:nvPr/>
        </p:nvCxnSpPr>
        <p:spPr>
          <a:xfrm flipH="1">
            <a:off x="5453166" y="4849783"/>
            <a:ext cx="94864" cy="25473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2" name="直線コネクタ 201">
            <a:extLst>
              <a:ext uri="{FF2B5EF4-FFF2-40B4-BE49-F238E27FC236}">
                <a16:creationId xmlns:a16="http://schemas.microsoft.com/office/drawing/2014/main" id="{A2D2B96D-7D88-482F-8B75-9F818E85CE1C}"/>
              </a:ext>
            </a:extLst>
          </p:cNvPr>
          <p:cNvCxnSpPr>
            <a:cxnSpLocks/>
            <a:stCxn id="184" idx="5"/>
            <a:endCxn id="200" idx="0"/>
          </p:cNvCxnSpPr>
          <p:nvPr/>
        </p:nvCxnSpPr>
        <p:spPr>
          <a:xfrm>
            <a:off x="5884250" y="4849783"/>
            <a:ext cx="107904" cy="26182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596195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Reordering</a:t>
            </a:r>
            <a:endParaRPr kumimoji="1" lang="ja-JP" altLang="en-US" dirty="0"/>
          </a:p>
        </p:txBody>
      </p:sp>
      <p:sp>
        <p:nvSpPr>
          <p:cNvPr id="4" name="楕円 3">
            <a:extLst>
              <a:ext uri="{FF2B5EF4-FFF2-40B4-BE49-F238E27FC236}">
                <a16:creationId xmlns:a16="http://schemas.microsoft.com/office/drawing/2014/main" id="{AFC6A94B-2A6E-4593-ABE3-2A6800B996C1}"/>
              </a:ext>
            </a:extLst>
          </p:cNvPr>
          <p:cNvSpPr/>
          <p:nvPr/>
        </p:nvSpPr>
        <p:spPr>
          <a:xfrm>
            <a:off x="6842972" y="502827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D345F580-CE96-49FD-A43E-A9B3B5A3C5C8}"/>
              </a:ext>
            </a:extLst>
          </p:cNvPr>
          <p:cNvSpPr/>
          <p:nvPr/>
        </p:nvSpPr>
        <p:spPr>
          <a:xfrm>
            <a:off x="3755980" y="502827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楕円 7">
            <a:extLst>
              <a:ext uri="{FF2B5EF4-FFF2-40B4-BE49-F238E27FC236}">
                <a16:creationId xmlns:a16="http://schemas.microsoft.com/office/drawing/2014/main" id="{DCFBB7F1-BF3D-47A2-98EE-91D699EBE6C7}"/>
              </a:ext>
            </a:extLst>
          </p:cNvPr>
          <p:cNvSpPr/>
          <p:nvPr/>
        </p:nvSpPr>
        <p:spPr>
          <a:xfrm>
            <a:off x="3280492"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9" name="楕円 8">
            <a:extLst>
              <a:ext uri="{FF2B5EF4-FFF2-40B4-BE49-F238E27FC236}">
                <a16:creationId xmlns:a16="http://schemas.microsoft.com/office/drawing/2014/main" id="{C5744228-73D2-4607-8393-996DEAB1969A}"/>
              </a:ext>
            </a:extLst>
          </p:cNvPr>
          <p:cNvSpPr/>
          <p:nvPr/>
        </p:nvSpPr>
        <p:spPr>
          <a:xfrm>
            <a:off x="4231468"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5" name="直線コネクタ 14">
            <a:extLst>
              <a:ext uri="{FF2B5EF4-FFF2-40B4-BE49-F238E27FC236}">
                <a16:creationId xmlns:a16="http://schemas.microsoft.com/office/drawing/2014/main" id="{2BDD119E-188F-4FDA-BC2B-E549E1901EE1}"/>
              </a:ext>
            </a:extLst>
          </p:cNvPr>
          <p:cNvCxnSpPr>
            <a:cxnSpLocks/>
            <a:stCxn id="7" idx="3"/>
            <a:endCxn id="8" idx="0"/>
          </p:cNvCxnSpPr>
          <p:nvPr/>
        </p:nvCxnSpPr>
        <p:spPr>
          <a:xfrm flipH="1">
            <a:off x="3518236" y="5434124"/>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5AED51F0-9CA7-4E76-9638-4EE88DA11414}"/>
              </a:ext>
            </a:extLst>
          </p:cNvPr>
          <p:cNvCxnSpPr>
            <a:cxnSpLocks/>
            <a:stCxn id="7" idx="5"/>
            <a:endCxn id="9" idx="0"/>
          </p:cNvCxnSpPr>
          <p:nvPr/>
        </p:nvCxnSpPr>
        <p:spPr>
          <a:xfrm>
            <a:off x="4161834" y="5434124"/>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コンテンツ プレースホルダー 2">
            <a:extLst>
              <a:ext uri="{FF2B5EF4-FFF2-40B4-BE49-F238E27FC236}">
                <a16:creationId xmlns:a16="http://schemas.microsoft.com/office/drawing/2014/main" id="{FA36C708-9091-44A3-A979-117F9C9649A6}"/>
              </a:ext>
            </a:extLst>
          </p:cNvPr>
          <p:cNvSpPr>
            <a:spLocks noGrp="1"/>
          </p:cNvSpPr>
          <p:nvPr>
            <p:ph idx="1"/>
          </p:nvPr>
        </p:nvSpPr>
        <p:spPr>
          <a:xfrm>
            <a:off x="838200" y="1825625"/>
            <a:ext cx="10515600" cy="4351338"/>
          </a:xfrm>
        </p:spPr>
        <p:txBody>
          <a:bodyPr/>
          <a:lstStyle/>
          <a:p>
            <a:r>
              <a:rPr lang="en-US" altLang="ja-JP" dirty="0"/>
              <a:t>Change the order of child nodes </a:t>
            </a:r>
          </a:p>
          <a:p>
            <a:r>
              <a:rPr lang="en-US" altLang="ja-JP" dirty="0"/>
              <a:t>Useful for occlusion tests</a:t>
            </a:r>
          </a:p>
          <a:p>
            <a:r>
              <a:rPr lang="en-US" altLang="ja-JP" dirty="0"/>
              <a:t>The topology of BVH remains untouched</a:t>
            </a:r>
          </a:p>
          <a:p>
            <a:r>
              <a:rPr kumimoji="1" lang="en-US" altLang="ja-JP" dirty="0"/>
              <a:t>Differen</a:t>
            </a:r>
            <a:r>
              <a:rPr lang="en-US" altLang="ja-JP" dirty="0"/>
              <a:t>ce from sophisticated traversal order is that reordering has no additional overhead at runtime</a:t>
            </a:r>
          </a:p>
          <a:p>
            <a:r>
              <a:rPr lang="en-US" altLang="ja-JP" dirty="0"/>
              <a:t>Code example: </a:t>
            </a:r>
            <a:r>
              <a:rPr lang="en-US" altLang="ja-JP" dirty="0">
                <a:hlinkClick r:id="rId3"/>
              </a:rPr>
              <a:t>http://jcgt.org/published/0005/02/02/code.zip</a:t>
            </a:r>
            <a:endParaRPr lang="en-US" altLang="ja-JP" dirty="0"/>
          </a:p>
        </p:txBody>
      </p:sp>
      <p:sp>
        <p:nvSpPr>
          <p:cNvPr id="16" name="楕円 15">
            <a:extLst>
              <a:ext uri="{FF2B5EF4-FFF2-40B4-BE49-F238E27FC236}">
                <a16:creationId xmlns:a16="http://schemas.microsoft.com/office/drawing/2014/main" id="{029A7819-1262-4513-88A4-76B41D148C0C}"/>
              </a:ext>
            </a:extLst>
          </p:cNvPr>
          <p:cNvSpPr/>
          <p:nvPr/>
        </p:nvSpPr>
        <p:spPr>
          <a:xfrm>
            <a:off x="1669759" y="502827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B5958415-3553-4953-87B0-D53A3386188A}"/>
              </a:ext>
            </a:extLst>
          </p:cNvPr>
          <p:cNvSpPr/>
          <p:nvPr/>
        </p:nvSpPr>
        <p:spPr>
          <a:xfrm>
            <a:off x="1194271"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19" name="楕円 18">
            <a:extLst>
              <a:ext uri="{FF2B5EF4-FFF2-40B4-BE49-F238E27FC236}">
                <a16:creationId xmlns:a16="http://schemas.microsoft.com/office/drawing/2014/main" id="{99AB377B-F3AF-4B58-8874-37090E2DD891}"/>
              </a:ext>
            </a:extLst>
          </p:cNvPr>
          <p:cNvSpPr/>
          <p:nvPr/>
        </p:nvSpPr>
        <p:spPr>
          <a:xfrm>
            <a:off x="2145247"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cxnSp>
        <p:nvCxnSpPr>
          <p:cNvPr id="20" name="直線コネクタ 19">
            <a:extLst>
              <a:ext uri="{FF2B5EF4-FFF2-40B4-BE49-F238E27FC236}">
                <a16:creationId xmlns:a16="http://schemas.microsoft.com/office/drawing/2014/main" id="{A2472F03-14C3-445F-A98D-A83180EA00C3}"/>
              </a:ext>
            </a:extLst>
          </p:cNvPr>
          <p:cNvCxnSpPr>
            <a:cxnSpLocks/>
            <a:stCxn id="16" idx="3"/>
            <a:endCxn id="17" idx="0"/>
          </p:cNvCxnSpPr>
          <p:nvPr/>
        </p:nvCxnSpPr>
        <p:spPr>
          <a:xfrm flipH="1">
            <a:off x="1432015" y="5434124"/>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E858A239-4759-4AED-96B5-125C3D824019}"/>
              </a:ext>
            </a:extLst>
          </p:cNvPr>
          <p:cNvCxnSpPr>
            <a:cxnSpLocks/>
            <a:stCxn id="16" idx="5"/>
            <a:endCxn id="19" idx="0"/>
          </p:cNvCxnSpPr>
          <p:nvPr/>
        </p:nvCxnSpPr>
        <p:spPr>
          <a:xfrm>
            <a:off x="2075613" y="5434124"/>
            <a:ext cx="30737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楕円 21">
            <a:extLst>
              <a:ext uri="{FF2B5EF4-FFF2-40B4-BE49-F238E27FC236}">
                <a16:creationId xmlns:a16="http://schemas.microsoft.com/office/drawing/2014/main" id="{B0E14BB5-6A6E-44A3-97BF-E1E8059C692F}"/>
              </a:ext>
            </a:extLst>
          </p:cNvPr>
          <p:cNvSpPr/>
          <p:nvPr/>
        </p:nvSpPr>
        <p:spPr>
          <a:xfrm>
            <a:off x="6003222"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23" name="楕円 22">
            <a:extLst>
              <a:ext uri="{FF2B5EF4-FFF2-40B4-BE49-F238E27FC236}">
                <a16:creationId xmlns:a16="http://schemas.microsoft.com/office/drawing/2014/main" id="{A507E3A1-1783-4F7C-A451-F7D2EEBAB0A5}"/>
              </a:ext>
            </a:extLst>
          </p:cNvPr>
          <p:cNvSpPr/>
          <p:nvPr/>
        </p:nvSpPr>
        <p:spPr>
          <a:xfrm>
            <a:off x="6568505"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24" name="直線コネクタ 23">
            <a:extLst>
              <a:ext uri="{FF2B5EF4-FFF2-40B4-BE49-F238E27FC236}">
                <a16:creationId xmlns:a16="http://schemas.microsoft.com/office/drawing/2014/main" id="{24ABE736-8AB9-42DF-907C-0689D57A3C28}"/>
              </a:ext>
            </a:extLst>
          </p:cNvPr>
          <p:cNvCxnSpPr>
            <a:cxnSpLocks/>
            <a:stCxn id="4" idx="2"/>
            <a:endCxn id="22" idx="0"/>
          </p:cNvCxnSpPr>
          <p:nvPr/>
        </p:nvCxnSpPr>
        <p:spPr>
          <a:xfrm flipH="1">
            <a:off x="6240966" y="5266014"/>
            <a:ext cx="602006" cy="7778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9194C11C-0CFE-4242-BA15-8AEADCE106D3}"/>
              </a:ext>
            </a:extLst>
          </p:cNvPr>
          <p:cNvCxnSpPr>
            <a:cxnSpLocks/>
            <a:stCxn id="4" idx="3"/>
            <a:endCxn id="23" idx="0"/>
          </p:cNvCxnSpPr>
          <p:nvPr/>
        </p:nvCxnSpPr>
        <p:spPr>
          <a:xfrm flipH="1">
            <a:off x="6806249" y="5434124"/>
            <a:ext cx="106357"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楕円 25">
            <a:extLst>
              <a:ext uri="{FF2B5EF4-FFF2-40B4-BE49-F238E27FC236}">
                <a16:creationId xmlns:a16="http://schemas.microsoft.com/office/drawing/2014/main" id="{1ED728B9-D584-4536-892E-B8D320A9ACA9}"/>
              </a:ext>
            </a:extLst>
          </p:cNvPr>
          <p:cNvSpPr/>
          <p:nvPr/>
        </p:nvSpPr>
        <p:spPr>
          <a:xfrm>
            <a:off x="7117440"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27" name="楕円 26">
            <a:extLst>
              <a:ext uri="{FF2B5EF4-FFF2-40B4-BE49-F238E27FC236}">
                <a16:creationId xmlns:a16="http://schemas.microsoft.com/office/drawing/2014/main" id="{9FF39CAE-90F9-4BD3-B054-8743DECEECC9}"/>
              </a:ext>
            </a:extLst>
          </p:cNvPr>
          <p:cNvSpPr/>
          <p:nvPr/>
        </p:nvSpPr>
        <p:spPr>
          <a:xfrm>
            <a:off x="7662562" y="605214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28" name="直線コネクタ 27">
            <a:extLst>
              <a:ext uri="{FF2B5EF4-FFF2-40B4-BE49-F238E27FC236}">
                <a16:creationId xmlns:a16="http://schemas.microsoft.com/office/drawing/2014/main" id="{FA24DDE0-CB97-4EF9-AD67-3B056255E3AB}"/>
              </a:ext>
            </a:extLst>
          </p:cNvPr>
          <p:cNvCxnSpPr>
            <a:cxnSpLocks/>
            <a:stCxn id="4" idx="5"/>
            <a:endCxn id="26" idx="0"/>
          </p:cNvCxnSpPr>
          <p:nvPr/>
        </p:nvCxnSpPr>
        <p:spPr>
          <a:xfrm>
            <a:off x="7248826" y="5434124"/>
            <a:ext cx="10635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線コネクタ 28">
            <a:extLst>
              <a:ext uri="{FF2B5EF4-FFF2-40B4-BE49-F238E27FC236}">
                <a16:creationId xmlns:a16="http://schemas.microsoft.com/office/drawing/2014/main" id="{7ED5F9E5-15AA-4E97-B880-58FF05C8C440}"/>
              </a:ext>
            </a:extLst>
          </p:cNvPr>
          <p:cNvCxnSpPr>
            <a:cxnSpLocks/>
            <a:stCxn id="4" idx="6"/>
            <a:endCxn id="27" idx="0"/>
          </p:cNvCxnSpPr>
          <p:nvPr/>
        </p:nvCxnSpPr>
        <p:spPr>
          <a:xfrm>
            <a:off x="7318460" y="5266014"/>
            <a:ext cx="581846" cy="78613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楕円 32">
            <a:extLst>
              <a:ext uri="{FF2B5EF4-FFF2-40B4-BE49-F238E27FC236}">
                <a16:creationId xmlns:a16="http://schemas.microsoft.com/office/drawing/2014/main" id="{900080BD-A381-4527-83ED-DC2642A5FEA4}"/>
              </a:ext>
            </a:extLst>
          </p:cNvPr>
          <p:cNvSpPr/>
          <p:nvPr/>
        </p:nvSpPr>
        <p:spPr>
          <a:xfrm>
            <a:off x="9676350" y="502827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F72EC405-357C-4457-8419-5837EDBF1887}"/>
              </a:ext>
            </a:extLst>
          </p:cNvPr>
          <p:cNvSpPr/>
          <p:nvPr/>
        </p:nvSpPr>
        <p:spPr>
          <a:xfrm>
            <a:off x="8836600"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35" name="楕円 34">
            <a:extLst>
              <a:ext uri="{FF2B5EF4-FFF2-40B4-BE49-F238E27FC236}">
                <a16:creationId xmlns:a16="http://schemas.microsoft.com/office/drawing/2014/main" id="{B3354FDA-367F-44D8-9B53-9E115E629F74}"/>
              </a:ext>
            </a:extLst>
          </p:cNvPr>
          <p:cNvSpPr/>
          <p:nvPr/>
        </p:nvSpPr>
        <p:spPr>
          <a:xfrm>
            <a:off x="9401883"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36" name="直線コネクタ 35">
            <a:extLst>
              <a:ext uri="{FF2B5EF4-FFF2-40B4-BE49-F238E27FC236}">
                <a16:creationId xmlns:a16="http://schemas.microsoft.com/office/drawing/2014/main" id="{749E4F20-3A09-46E7-B66B-85BB62D9DDC7}"/>
              </a:ext>
            </a:extLst>
          </p:cNvPr>
          <p:cNvCxnSpPr>
            <a:cxnSpLocks/>
            <a:stCxn id="33" idx="2"/>
            <a:endCxn id="34" idx="0"/>
          </p:cNvCxnSpPr>
          <p:nvPr/>
        </p:nvCxnSpPr>
        <p:spPr>
          <a:xfrm flipH="1">
            <a:off x="9074344" y="5266014"/>
            <a:ext cx="602006" cy="7778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9E151202-E8B2-4E18-81FD-2604606385AD}"/>
              </a:ext>
            </a:extLst>
          </p:cNvPr>
          <p:cNvCxnSpPr>
            <a:cxnSpLocks/>
            <a:stCxn id="33" idx="3"/>
            <a:endCxn id="35" idx="0"/>
          </p:cNvCxnSpPr>
          <p:nvPr/>
        </p:nvCxnSpPr>
        <p:spPr>
          <a:xfrm flipH="1">
            <a:off x="9639627" y="5434124"/>
            <a:ext cx="106357"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楕円 37">
            <a:extLst>
              <a:ext uri="{FF2B5EF4-FFF2-40B4-BE49-F238E27FC236}">
                <a16:creationId xmlns:a16="http://schemas.microsoft.com/office/drawing/2014/main" id="{4730C391-BBE4-4526-8CD3-D832C979AE27}"/>
              </a:ext>
            </a:extLst>
          </p:cNvPr>
          <p:cNvSpPr/>
          <p:nvPr/>
        </p:nvSpPr>
        <p:spPr>
          <a:xfrm>
            <a:off x="9950818" y="604383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40" name="楕円 39">
            <a:extLst>
              <a:ext uri="{FF2B5EF4-FFF2-40B4-BE49-F238E27FC236}">
                <a16:creationId xmlns:a16="http://schemas.microsoft.com/office/drawing/2014/main" id="{E5B0B3A6-BCA3-4632-A263-0B3F96CA6F15}"/>
              </a:ext>
            </a:extLst>
          </p:cNvPr>
          <p:cNvSpPr/>
          <p:nvPr/>
        </p:nvSpPr>
        <p:spPr>
          <a:xfrm>
            <a:off x="10495940" y="605214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41" name="直線コネクタ 40">
            <a:extLst>
              <a:ext uri="{FF2B5EF4-FFF2-40B4-BE49-F238E27FC236}">
                <a16:creationId xmlns:a16="http://schemas.microsoft.com/office/drawing/2014/main" id="{CB8E6232-0A8D-4823-89A7-324E902B3DE0}"/>
              </a:ext>
            </a:extLst>
          </p:cNvPr>
          <p:cNvCxnSpPr>
            <a:cxnSpLocks/>
            <a:stCxn id="33" idx="5"/>
            <a:endCxn id="38" idx="0"/>
          </p:cNvCxnSpPr>
          <p:nvPr/>
        </p:nvCxnSpPr>
        <p:spPr>
          <a:xfrm>
            <a:off x="10082204" y="5434124"/>
            <a:ext cx="106358" cy="60971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線コネクタ 41">
            <a:extLst>
              <a:ext uri="{FF2B5EF4-FFF2-40B4-BE49-F238E27FC236}">
                <a16:creationId xmlns:a16="http://schemas.microsoft.com/office/drawing/2014/main" id="{566BE273-C2EA-468E-B3B0-056425108C35}"/>
              </a:ext>
            </a:extLst>
          </p:cNvPr>
          <p:cNvCxnSpPr>
            <a:cxnSpLocks/>
            <a:stCxn id="33" idx="6"/>
            <a:endCxn id="40" idx="0"/>
          </p:cNvCxnSpPr>
          <p:nvPr/>
        </p:nvCxnSpPr>
        <p:spPr>
          <a:xfrm>
            <a:off x="10151838" y="5266014"/>
            <a:ext cx="581846" cy="78613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229882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F84079-69FA-497C-B48A-6F2EBA256891}"/>
              </a:ext>
            </a:extLst>
          </p:cNvPr>
          <p:cNvSpPr>
            <a:spLocks noGrp="1"/>
          </p:cNvSpPr>
          <p:nvPr>
            <p:ph type="title"/>
          </p:nvPr>
        </p:nvSpPr>
        <p:spPr/>
        <p:txBody>
          <a:bodyPr/>
          <a:lstStyle/>
          <a:p>
            <a:r>
              <a:rPr lang="en-US" altLang="ja-JP" dirty="0"/>
              <a:t>Re-Braiding</a:t>
            </a:r>
            <a:endParaRPr kumimoji="1" lang="ja-JP" altLang="en-US" dirty="0"/>
          </a:p>
        </p:txBody>
      </p:sp>
      <p:sp>
        <p:nvSpPr>
          <p:cNvPr id="3" name="コンテンツ プレースホルダー 2">
            <a:extLst>
              <a:ext uri="{FF2B5EF4-FFF2-40B4-BE49-F238E27FC236}">
                <a16:creationId xmlns:a16="http://schemas.microsoft.com/office/drawing/2014/main" id="{22B89205-65F4-47A2-92DA-DB586CD9907B}"/>
              </a:ext>
            </a:extLst>
          </p:cNvPr>
          <p:cNvSpPr>
            <a:spLocks noGrp="1"/>
          </p:cNvSpPr>
          <p:nvPr>
            <p:ph idx="1"/>
          </p:nvPr>
        </p:nvSpPr>
        <p:spPr/>
        <p:txBody>
          <a:bodyPr/>
          <a:lstStyle/>
          <a:p>
            <a:r>
              <a:rPr lang="en-US" altLang="ja-JP" dirty="0"/>
              <a:t>Two-level BVH</a:t>
            </a:r>
          </a:p>
          <a:p>
            <a:pPr lvl="1"/>
            <a:r>
              <a:rPr lang="en-US" altLang="ja-JP" dirty="0"/>
              <a:t>Build BVH for each object</a:t>
            </a:r>
          </a:p>
        </p:txBody>
      </p:sp>
      <p:sp>
        <p:nvSpPr>
          <p:cNvPr id="4" name="楕円 3">
            <a:extLst>
              <a:ext uri="{FF2B5EF4-FFF2-40B4-BE49-F238E27FC236}">
                <a16:creationId xmlns:a16="http://schemas.microsoft.com/office/drawing/2014/main" id="{70507C3D-7C43-4482-B9F7-43E5B9F2F52B}"/>
              </a:ext>
            </a:extLst>
          </p:cNvPr>
          <p:cNvSpPr/>
          <p:nvPr/>
        </p:nvSpPr>
        <p:spPr>
          <a:xfrm>
            <a:off x="7845577" y="3946890"/>
            <a:ext cx="475488" cy="475488"/>
          </a:xfrm>
          <a:prstGeom prst="ellipse">
            <a:avLst/>
          </a:prstGeom>
          <a:solidFill>
            <a:schemeClr val="accent1"/>
          </a:solid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C064F4C8-FB71-4F54-9E8F-B93F54046A72}"/>
              </a:ext>
            </a:extLst>
          </p:cNvPr>
          <p:cNvSpPr/>
          <p:nvPr/>
        </p:nvSpPr>
        <p:spPr>
          <a:xfrm>
            <a:off x="8940645" y="479565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115E163-3D48-4AD0-B489-1CC1A7666812}"/>
              </a:ext>
            </a:extLst>
          </p:cNvPr>
          <p:cNvSpPr/>
          <p:nvPr/>
        </p:nvSpPr>
        <p:spPr>
          <a:xfrm>
            <a:off x="8407575" y="5477529"/>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 name="楕円 6">
            <a:extLst>
              <a:ext uri="{FF2B5EF4-FFF2-40B4-BE49-F238E27FC236}">
                <a16:creationId xmlns:a16="http://schemas.microsoft.com/office/drawing/2014/main" id="{8F68782A-5CD5-4DE4-87B4-89A69525EC70}"/>
              </a:ext>
            </a:extLst>
          </p:cNvPr>
          <p:cNvSpPr/>
          <p:nvPr/>
        </p:nvSpPr>
        <p:spPr>
          <a:xfrm>
            <a:off x="9470447" y="547631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8" name="直線コネクタ 7">
            <a:extLst>
              <a:ext uri="{FF2B5EF4-FFF2-40B4-BE49-F238E27FC236}">
                <a16:creationId xmlns:a16="http://schemas.microsoft.com/office/drawing/2014/main" id="{2D41CDD6-4236-48CB-AE5C-555698B6FF0D}"/>
              </a:ext>
            </a:extLst>
          </p:cNvPr>
          <p:cNvCxnSpPr>
            <a:cxnSpLocks/>
            <a:stCxn id="4" idx="3"/>
            <a:endCxn id="20" idx="0"/>
          </p:cNvCxnSpPr>
          <p:nvPr/>
        </p:nvCxnSpPr>
        <p:spPr>
          <a:xfrm flipH="1">
            <a:off x="7018004" y="4352744"/>
            <a:ext cx="897207"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9AEEA867-7CCD-4E41-83E3-9AF573C233B9}"/>
              </a:ext>
            </a:extLst>
          </p:cNvPr>
          <p:cNvCxnSpPr>
            <a:cxnSpLocks/>
            <a:stCxn id="4" idx="5"/>
            <a:endCxn id="5" idx="0"/>
          </p:cNvCxnSpPr>
          <p:nvPr/>
        </p:nvCxnSpPr>
        <p:spPr>
          <a:xfrm>
            <a:off x="8251431" y="4352744"/>
            <a:ext cx="926958"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959CE38-F194-4237-8139-1C143497B42C}"/>
              </a:ext>
            </a:extLst>
          </p:cNvPr>
          <p:cNvCxnSpPr>
            <a:cxnSpLocks/>
            <a:stCxn id="5" idx="3"/>
            <a:endCxn id="6" idx="0"/>
          </p:cNvCxnSpPr>
          <p:nvPr/>
        </p:nvCxnSpPr>
        <p:spPr>
          <a:xfrm flipH="1">
            <a:off x="8645319" y="5201509"/>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27E3CBEA-FCB6-46E7-BA7B-F3E0764BC728}"/>
              </a:ext>
            </a:extLst>
          </p:cNvPr>
          <p:cNvCxnSpPr>
            <a:cxnSpLocks/>
            <a:stCxn id="5" idx="5"/>
            <a:endCxn id="7" idx="0"/>
          </p:cNvCxnSpPr>
          <p:nvPr/>
        </p:nvCxnSpPr>
        <p:spPr>
          <a:xfrm>
            <a:off x="9346499" y="5201509"/>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楕円 11">
            <a:extLst>
              <a:ext uri="{FF2B5EF4-FFF2-40B4-BE49-F238E27FC236}">
                <a16:creationId xmlns:a16="http://schemas.microsoft.com/office/drawing/2014/main" id="{CE4C9B47-F480-4190-887A-EF0535255AE8}"/>
              </a:ext>
            </a:extLst>
          </p:cNvPr>
          <p:cNvSpPr/>
          <p:nvPr/>
        </p:nvSpPr>
        <p:spPr>
          <a:xfrm>
            <a:off x="8105465" y="6151771"/>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 name="楕円 12">
            <a:extLst>
              <a:ext uri="{FF2B5EF4-FFF2-40B4-BE49-F238E27FC236}">
                <a16:creationId xmlns:a16="http://schemas.microsoft.com/office/drawing/2014/main" id="{E447F334-3CDC-477D-8166-DB617FBCE343}"/>
              </a:ext>
            </a:extLst>
          </p:cNvPr>
          <p:cNvSpPr/>
          <p:nvPr/>
        </p:nvSpPr>
        <p:spPr>
          <a:xfrm>
            <a:off x="8675101" y="615276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 name="直線コネクタ 13">
            <a:extLst>
              <a:ext uri="{FF2B5EF4-FFF2-40B4-BE49-F238E27FC236}">
                <a16:creationId xmlns:a16="http://schemas.microsoft.com/office/drawing/2014/main" id="{CBC4EB75-6EFC-4EBB-A34A-94EF9ABF56A8}"/>
              </a:ext>
            </a:extLst>
          </p:cNvPr>
          <p:cNvCxnSpPr>
            <a:cxnSpLocks/>
            <a:stCxn id="6" idx="3"/>
            <a:endCxn id="12" idx="0"/>
          </p:cNvCxnSpPr>
          <p:nvPr/>
        </p:nvCxnSpPr>
        <p:spPr>
          <a:xfrm flipH="1">
            <a:off x="8343209" y="5883383"/>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3A2C34E-19F5-43FB-BB26-2413EC22920A}"/>
              </a:ext>
            </a:extLst>
          </p:cNvPr>
          <p:cNvCxnSpPr>
            <a:cxnSpLocks/>
            <a:stCxn id="6" idx="5"/>
            <a:endCxn id="13" idx="0"/>
          </p:cNvCxnSpPr>
          <p:nvPr/>
        </p:nvCxnSpPr>
        <p:spPr>
          <a:xfrm>
            <a:off x="8813429" y="5883383"/>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楕円 15">
            <a:extLst>
              <a:ext uri="{FF2B5EF4-FFF2-40B4-BE49-F238E27FC236}">
                <a16:creationId xmlns:a16="http://schemas.microsoft.com/office/drawing/2014/main" id="{031B9F11-AE60-4117-B7D6-A059F233FABF}"/>
              </a:ext>
            </a:extLst>
          </p:cNvPr>
          <p:cNvSpPr/>
          <p:nvPr/>
        </p:nvSpPr>
        <p:spPr>
          <a:xfrm>
            <a:off x="9209034"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 name="楕円 16">
            <a:extLst>
              <a:ext uri="{FF2B5EF4-FFF2-40B4-BE49-F238E27FC236}">
                <a16:creationId xmlns:a16="http://schemas.microsoft.com/office/drawing/2014/main" id="{B4EF7113-C2B6-47E6-B239-75D278D2D038}"/>
              </a:ext>
            </a:extLst>
          </p:cNvPr>
          <p:cNvSpPr/>
          <p:nvPr/>
        </p:nvSpPr>
        <p:spPr>
          <a:xfrm>
            <a:off x="9748022" y="6158867"/>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 name="直線コネクタ 17">
            <a:extLst>
              <a:ext uri="{FF2B5EF4-FFF2-40B4-BE49-F238E27FC236}">
                <a16:creationId xmlns:a16="http://schemas.microsoft.com/office/drawing/2014/main" id="{C413C0A1-2B54-436A-A824-345713B4BDB7}"/>
              </a:ext>
            </a:extLst>
          </p:cNvPr>
          <p:cNvCxnSpPr>
            <a:cxnSpLocks/>
            <a:stCxn id="7" idx="3"/>
            <a:endCxn id="16" idx="0"/>
          </p:cNvCxnSpPr>
          <p:nvPr/>
        </p:nvCxnSpPr>
        <p:spPr>
          <a:xfrm flipH="1">
            <a:off x="9446778" y="5882164"/>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8ED504A5-AB17-4568-AF4B-610DD76E3D50}"/>
              </a:ext>
            </a:extLst>
          </p:cNvPr>
          <p:cNvCxnSpPr>
            <a:cxnSpLocks/>
            <a:stCxn id="7" idx="5"/>
            <a:endCxn id="17" idx="0"/>
          </p:cNvCxnSpPr>
          <p:nvPr/>
        </p:nvCxnSpPr>
        <p:spPr>
          <a:xfrm>
            <a:off x="9876301" y="5882164"/>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楕円 19">
            <a:extLst>
              <a:ext uri="{FF2B5EF4-FFF2-40B4-BE49-F238E27FC236}">
                <a16:creationId xmlns:a16="http://schemas.microsoft.com/office/drawing/2014/main" id="{CAD6AEEE-8B25-4FA7-AC62-A9C4A1D7E04A}"/>
              </a:ext>
            </a:extLst>
          </p:cNvPr>
          <p:cNvSpPr/>
          <p:nvPr/>
        </p:nvSpPr>
        <p:spPr>
          <a:xfrm>
            <a:off x="6780260" y="479565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45892239-7B70-4DBC-ADA2-663B800C044A}"/>
              </a:ext>
            </a:extLst>
          </p:cNvPr>
          <p:cNvSpPr/>
          <p:nvPr/>
        </p:nvSpPr>
        <p:spPr>
          <a:xfrm>
            <a:off x="6247190" y="5477529"/>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2" name="楕円 21">
            <a:extLst>
              <a:ext uri="{FF2B5EF4-FFF2-40B4-BE49-F238E27FC236}">
                <a16:creationId xmlns:a16="http://schemas.microsoft.com/office/drawing/2014/main" id="{4A4D0317-15B7-4EE5-9A61-864E57FACF9C}"/>
              </a:ext>
            </a:extLst>
          </p:cNvPr>
          <p:cNvSpPr/>
          <p:nvPr/>
        </p:nvSpPr>
        <p:spPr>
          <a:xfrm>
            <a:off x="7310062" y="547631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3" name="直線コネクタ 22">
            <a:extLst>
              <a:ext uri="{FF2B5EF4-FFF2-40B4-BE49-F238E27FC236}">
                <a16:creationId xmlns:a16="http://schemas.microsoft.com/office/drawing/2014/main" id="{00732B02-5028-4FA0-AC8D-647B24D2C072}"/>
              </a:ext>
            </a:extLst>
          </p:cNvPr>
          <p:cNvCxnSpPr>
            <a:cxnSpLocks/>
            <a:stCxn id="20" idx="3"/>
            <a:endCxn id="21" idx="0"/>
          </p:cNvCxnSpPr>
          <p:nvPr/>
        </p:nvCxnSpPr>
        <p:spPr>
          <a:xfrm flipH="1">
            <a:off x="6484934" y="5201509"/>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D45A01FC-FEF1-48FB-B4D1-588A782C347F}"/>
              </a:ext>
            </a:extLst>
          </p:cNvPr>
          <p:cNvCxnSpPr>
            <a:cxnSpLocks/>
            <a:stCxn id="20" idx="5"/>
            <a:endCxn id="22" idx="0"/>
          </p:cNvCxnSpPr>
          <p:nvPr/>
        </p:nvCxnSpPr>
        <p:spPr>
          <a:xfrm>
            <a:off x="7186114" y="5201509"/>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2A757EA4-B431-4A8F-9F13-52F900101D65}"/>
              </a:ext>
            </a:extLst>
          </p:cNvPr>
          <p:cNvSpPr/>
          <p:nvPr/>
        </p:nvSpPr>
        <p:spPr>
          <a:xfrm>
            <a:off x="5945080"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4C61B9F2-537D-4EA0-BF5C-867445934586}"/>
              </a:ext>
            </a:extLst>
          </p:cNvPr>
          <p:cNvSpPr/>
          <p:nvPr/>
        </p:nvSpPr>
        <p:spPr>
          <a:xfrm>
            <a:off x="6514716" y="61527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AE2D2AF8-EA7A-4DAE-A8EC-6D438359EE03}"/>
              </a:ext>
            </a:extLst>
          </p:cNvPr>
          <p:cNvCxnSpPr>
            <a:cxnSpLocks/>
            <a:stCxn id="21" idx="3"/>
            <a:endCxn id="25" idx="0"/>
          </p:cNvCxnSpPr>
          <p:nvPr/>
        </p:nvCxnSpPr>
        <p:spPr>
          <a:xfrm flipH="1">
            <a:off x="6182824" y="5883383"/>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1D87A3D-D47E-4ACE-A046-5BE3484741E7}"/>
              </a:ext>
            </a:extLst>
          </p:cNvPr>
          <p:cNvCxnSpPr>
            <a:cxnSpLocks/>
            <a:stCxn id="21" idx="5"/>
            <a:endCxn id="26" idx="0"/>
          </p:cNvCxnSpPr>
          <p:nvPr/>
        </p:nvCxnSpPr>
        <p:spPr>
          <a:xfrm>
            <a:off x="6653044" y="5883383"/>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0908830-03D9-432B-B643-040DD238D43E}"/>
              </a:ext>
            </a:extLst>
          </p:cNvPr>
          <p:cNvSpPr/>
          <p:nvPr/>
        </p:nvSpPr>
        <p:spPr>
          <a:xfrm>
            <a:off x="7048649"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0" name="楕円 29">
            <a:extLst>
              <a:ext uri="{FF2B5EF4-FFF2-40B4-BE49-F238E27FC236}">
                <a16:creationId xmlns:a16="http://schemas.microsoft.com/office/drawing/2014/main" id="{A978E26D-9104-4CE7-8E72-9C0F037573C6}"/>
              </a:ext>
            </a:extLst>
          </p:cNvPr>
          <p:cNvSpPr/>
          <p:nvPr/>
        </p:nvSpPr>
        <p:spPr>
          <a:xfrm>
            <a:off x="7587637" y="6158867"/>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1" name="直線コネクタ 30">
            <a:extLst>
              <a:ext uri="{FF2B5EF4-FFF2-40B4-BE49-F238E27FC236}">
                <a16:creationId xmlns:a16="http://schemas.microsoft.com/office/drawing/2014/main" id="{2C9414BA-09CC-4789-A015-ADA9D66A5A3F}"/>
              </a:ext>
            </a:extLst>
          </p:cNvPr>
          <p:cNvCxnSpPr>
            <a:cxnSpLocks/>
            <a:stCxn id="22" idx="3"/>
            <a:endCxn id="29" idx="0"/>
          </p:cNvCxnSpPr>
          <p:nvPr/>
        </p:nvCxnSpPr>
        <p:spPr>
          <a:xfrm flipH="1">
            <a:off x="7286393" y="5882164"/>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16C8BE23-2A7E-4978-8A37-36B2D6D1B61A}"/>
              </a:ext>
            </a:extLst>
          </p:cNvPr>
          <p:cNvCxnSpPr>
            <a:cxnSpLocks/>
            <a:stCxn id="22" idx="5"/>
            <a:endCxn id="30" idx="0"/>
          </p:cNvCxnSpPr>
          <p:nvPr/>
        </p:nvCxnSpPr>
        <p:spPr>
          <a:xfrm>
            <a:off x="7715916" y="5882164"/>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3" name="楕円 32">
            <a:extLst>
              <a:ext uri="{FF2B5EF4-FFF2-40B4-BE49-F238E27FC236}">
                <a16:creationId xmlns:a16="http://schemas.microsoft.com/office/drawing/2014/main" id="{13BB6710-E5BA-414D-A7E6-13DE37BA9567}"/>
              </a:ext>
            </a:extLst>
          </p:cNvPr>
          <p:cNvSpPr/>
          <p:nvPr/>
        </p:nvSpPr>
        <p:spPr>
          <a:xfrm>
            <a:off x="3756186" y="3934860"/>
            <a:ext cx="475488" cy="475488"/>
          </a:xfrm>
          <a:prstGeom prst="ellipse">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4ED8FB7B-30E6-4876-A770-2823CBAFFF70}"/>
              </a:ext>
            </a:extLst>
          </p:cNvPr>
          <p:cNvSpPr/>
          <p:nvPr/>
        </p:nvSpPr>
        <p:spPr>
          <a:xfrm>
            <a:off x="4524362" y="478562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楕円 34">
            <a:extLst>
              <a:ext uri="{FF2B5EF4-FFF2-40B4-BE49-F238E27FC236}">
                <a16:creationId xmlns:a16="http://schemas.microsoft.com/office/drawing/2014/main" id="{F74748CC-B843-4D46-B9ED-329049B58EA3}"/>
              </a:ext>
            </a:extLst>
          </p:cNvPr>
          <p:cNvSpPr/>
          <p:nvPr/>
        </p:nvSpPr>
        <p:spPr>
          <a:xfrm>
            <a:off x="3991292" y="5467494"/>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6" name="楕円 35">
            <a:extLst>
              <a:ext uri="{FF2B5EF4-FFF2-40B4-BE49-F238E27FC236}">
                <a16:creationId xmlns:a16="http://schemas.microsoft.com/office/drawing/2014/main" id="{AA4334AF-A9AD-43F6-B91E-58E9FCBEA70F}"/>
              </a:ext>
            </a:extLst>
          </p:cNvPr>
          <p:cNvSpPr/>
          <p:nvPr/>
        </p:nvSpPr>
        <p:spPr>
          <a:xfrm>
            <a:off x="5054164" y="546627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7" name="直線コネクタ 36">
            <a:extLst>
              <a:ext uri="{FF2B5EF4-FFF2-40B4-BE49-F238E27FC236}">
                <a16:creationId xmlns:a16="http://schemas.microsoft.com/office/drawing/2014/main" id="{DED4CD0A-DBD4-4D68-9E6D-58B117B0BD1F}"/>
              </a:ext>
            </a:extLst>
          </p:cNvPr>
          <p:cNvCxnSpPr>
            <a:cxnSpLocks/>
            <a:stCxn id="33" idx="3"/>
            <a:endCxn id="49" idx="0"/>
          </p:cNvCxnSpPr>
          <p:nvPr/>
        </p:nvCxnSpPr>
        <p:spPr>
          <a:xfrm flipH="1">
            <a:off x="3355847" y="4340714"/>
            <a:ext cx="469973"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0648C746-296B-4147-9D82-DDFD8E5372B5}"/>
              </a:ext>
            </a:extLst>
          </p:cNvPr>
          <p:cNvCxnSpPr>
            <a:cxnSpLocks/>
            <a:stCxn id="33" idx="5"/>
            <a:endCxn id="34" idx="0"/>
          </p:cNvCxnSpPr>
          <p:nvPr/>
        </p:nvCxnSpPr>
        <p:spPr>
          <a:xfrm>
            <a:off x="4162040" y="4340714"/>
            <a:ext cx="600066" cy="4449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EF6AF52E-333A-46E5-B572-17CF19FD2585}"/>
              </a:ext>
            </a:extLst>
          </p:cNvPr>
          <p:cNvCxnSpPr>
            <a:cxnSpLocks/>
            <a:stCxn id="34" idx="3"/>
            <a:endCxn id="35" idx="0"/>
          </p:cNvCxnSpPr>
          <p:nvPr/>
        </p:nvCxnSpPr>
        <p:spPr>
          <a:xfrm flipH="1">
            <a:off x="4229036" y="5191474"/>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EFE88042-5AE7-47D6-BC9D-EEF90B13D919}"/>
              </a:ext>
            </a:extLst>
          </p:cNvPr>
          <p:cNvCxnSpPr>
            <a:cxnSpLocks/>
            <a:stCxn id="34" idx="5"/>
            <a:endCxn id="36" idx="0"/>
          </p:cNvCxnSpPr>
          <p:nvPr/>
        </p:nvCxnSpPr>
        <p:spPr>
          <a:xfrm>
            <a:off x="4930216" y="5191474"/>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FEA3A752-4E5A-4637-A6BB-30115981A8AE}"/>
              </a:ext>
            </a:extLst>
          </p:cNvPr>
          <p:cNvSpPr/>
          <p:nvPr/>
        </p:nvSpPr>
        <p:spPr>
          <a:xfrm>
            <a:off x="3689182" y="6141736"/>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2" name="楕円 41">
            <a:extLst>
              <a:ext uri="{FF2B5EF4-FFF2-40B4-BE49-F238E27FC236}">
                <a16:creationId xmlns:a16="http://schemas.microsoft.com/office/drawing/2014/main" id="{DDDA9DD1-F360-4596-8210-8F2638D33E3B}"/>
              </a:ext>
            </a:extLst>
          </p:cNvPr>
          <p:cNvSpPr/>
          <p:nvPr/>
        </p:nvSpPr>
        <p:spPr>
          <a:xfrm>
            <a:off x="4258818" y="614272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3" name="直線コネクタ 42">
            <a:extLst>
              <a:ext uri="{FF2B5EF4-FFF2-40B4-BE49-F238E27FC236}">
                <a16:creationId xmlns:a16="http://schemas.microsoft.com/office/drawing/2014/main" id="{2D621096-0C21-4779-B620-44AF50AE56BD}"/>
              </a:ext>
            </a:extLst>
          </p:cNvPr>
          <p:cNvCxnSpPr>
            <a:cxnSpLocks/>
            <a:stCxn id="35" idx="3"/>
            <a:endCxn id="41" idx="0"/>
          </p:cNvCxnSpPr>
          <p:nvPr/>
        </p:nvCxnSpPr>
        <p:spPr>
          <a:xfrm flipH="1">
            <a:off x="3926926" y="5873348"/>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906D51ED-57FC-4AED-A9EA-D67CDCB450A8}"/>
              </a:ext>
            </a:extLst>
          </p:cNvPr>
          <p:cNvCxnSpPr>
            <a:cxnSpLocks/>
            <a:stCxn id="35" idx="5"/>
            <a:endCxn id="42" idx="0"/>
          </p:cNvCxnSpPr>
          <p:nvPr/>
        </p:nvCxnSpPr>
        <p:spPr>
          <a:xfrm>
            <a:off x="4397146" y="5873348"/>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E28CA82E-0315-4728-B173-2F98B64FF446}"/>
              </a:ext>
            </a:extLst>
          </p:cNvPr>
          <p:cNvSpPr/>
          <p:nvPr/>
        </p:nvSpPr>
        <p:spPr>
          <a:xfrm>
            <a:off x="4792751" y="614173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6" name="楕円 45">
            <a:extLst>
              <a:ext uri="{FF2B5EF4-FFF2-40B4-BE49-F238E27FC236}">
                <a16:creationId xmlns:a16="http://schemas.microsoft.com/office/drawing/2014/main" id="{3DA3ACB3-7902-4653-9108-03683A0CAC85}"/>
              </a:ext>
            </a:extLst>
          </p:cNvPr>
          <p:cNvSpPr/>
          <p:nvPr/>
        </p:nvSpPr>
        <p:spPr>
          <a:xfrm>
            <a:off x="5331739" y="614883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7" name="直線コネクタ 46">
            <a:extLst>
              <a:ext uri="{FF2B5EF4-FFF2-40B4-BE49-F238E27FC236}">
                <a16:creationId xmlns:a16="http://schemas.microsoft.com/office/drawing/2014/main" id="{9810E731-CBC0-420C-B8C3-6D0511D91FF9}"/>
              </a:ext>
            </a:extLst>
          </p:cNvPr>
          <p:cNvCxnSpPr>
            <a:cxnSpLocks/>
            <a:stCxn id="36" idx="3"/>
            <a:endCxn id="45" idx="0"/>
          </p:cNvCxnSpPr>
          <p:nvPr/>
        </p:nvCxnSpPr>
        <p:spPr>
          <a:xfrm flipH="1">
            <a:off x="5030495" y="5872129"/>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B8CA760-83A8-4159-A29D-39BD0CE7B74B}"/>
              </a:ext>
            </a:extLst>
          </p:cNvPr>
          <p:cNvCxnSpPr>
            <a:cxnSpLocks/>
            <a:stCxn id="36" idx="5"/>
            <a:endCxn id="46" idx="0"/>
          </p:cNvCxnSpPr>
          <p:nvPr/>
        </p:nvCxnSpPr>
        <p:spPr>
          <a:xfrm>
            <a:off x="5460018" y="5872129"/>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5DD91CD2-0E00-411D-8032-9C4A978DE932}"/>
              </a:ext>
            </a:extLst>
          </p:cNvPr>
          <p:cNvSpPr/>
          <p:nvPr/>
        </p:nvSpPr>
        <p:spPr>
          <a:xfrm>
            <a:off x="3118103" y="478362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297F1D2C-D340-43C9-B47C-67B4004AE5E6}"/>
              </a:ext>
            </a:extLst>
          </p:cNvPr>
          <p:cNvSpPr/>
          <p:nvPr/>
        </p:nvSpPr>
        <p:spPr>
          <a:xfrm>
            <a:off x="2865060" y="5465499"/>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51" name="楕円 50">
            <a:extLst>
              <a:ext uri="{FF2B5EF4-FFF2-40B4-BE49-F238E27FC236}">
                <a16:creationId xmlns:a16="http://schemas.microsoft.com/office/drawing/2014/main" id="{360DD144-C524-40BA-8CF6-283BC04AB07B}"/>
              </a:ext>
            </a:extLst>
          </p:cNvPr>
          <p:cNvSpPr/>
          <p:nvPr/>
        </p:nvSpPr>
        <p:spPr>
          <a:xfrm>
            <a:off x="3380379" y="546428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52" name="直線コネクタ 51">
            <a:extLst>
              <a:ext uri="{FF2B5EF4-FFF2-40B4-BE49-F238E27FC236}">
                <a16:creationId xmlns:a16="http://schemas.microsoft.com/office/drawing/2014/main" id="{0931ACDB-BB78-481B-A6C8-FE8898BA76FE}"/>
              </a:ext>
            </a:extLst>
          </p:cNvPr>
          <p:cNvCxnSpPr>
            <a:cxnSpLocks/>
            <a:stCxn id="49" idx="3"/>
            <a:endCxn id="50" idx="0"/>
          </p:cNvCxnSpPr>
          <p:nvPr/>
        </p:nvCxnSpPr>
        <p:spPr>
          <a:xfrm flipH="1">
            <a:off x="3102804" y="5189479"/>
            <a:ext cx="84933"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459D8141-7763-4153-B577-D095EF9B5B50}"/>
              </a:ext>
            </a:extLst>
          </p:cNvPr>
          <p:cNvCxnSpPr>
            <a:cxnSpLocks/>
            <a:stCxn id="49" idx="5"/>
            <a:endCxn id="51" idx="0"/>
          </p:cNvCxnSpPr>
          <p:nvPr/>
        </p:nvCxnSpPr>
        <p:spPr>
          <a:xfrm>
            <a:off x="3523957" y="5189479"/>
            <a:ext cx="94166"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正方形/長方形 56">
            <a:extLst>
              <a:ext uri="{FF2B5EF4-FFF2-40B4-BE49-F238E27FC236}">
                <a16:creationId xmlns:a16="http://schemas.microsoft.com/office/drawing/2014/main" id="{6B44F005-1DD2-45A3-8AA3-40F6D73B5325}"/>
              </a:ext>
            </a:extLst>
          </p:cNvPr>
          <p:cNvSpPr/>
          <p:nvPr/>
        </p:nvSpPr>
        <p:spPr>
          <a:xfrm>
            <a:off x="3753548" y="3296902"/>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正方形/長方形 59">
            <a:extLst>
              <a:ext uri="{FF2B5EF4-FFF2-40B4-BE49-F238E27FC236}">
                <a16:creationId xmlns:a16="http://schemas.microsoft.com/office/drawing/2014/main" id="{54A60C36-6016-4395-9CB0-D7E4EE7FB493}"/>
              </a:ext>
            </a:extLst>
          </p:cNvPr>
          <p:cNvSpPr/>
          <p:nvPr/>
        </p:nvSpPr>
        <p:spPr>
          <a:xfrm>
            <a:off x="7845577" y="3303292"/>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3" name="直線コネクタ 62">
            <a:extLst>
              <a:ext uri="{FF2B5EF4-FFF2-40B4-BE49-F238E27FC236}">
                <a16:creationId xmlns:a16="http://schemas.microsoft.com/office/drawing/2014/main" id="{9B3E60B9-8008-41DC-AC33-08E63F588724}"/>
              </a:ext>
            </a:extLst>
          </p:cNvPr>
          <p:cNvCxnSpPr>
            <a:cxnSpLocks/>
            <a:stCxn id="57" idx="2"/>
            <a:endCxn id="33" idx="0"/>
          </p:cNvCxnSpPr>
          <p:nvPr/>
        </p:nvCxnSpPr>
        <p:spPr>
          <a:xfrm>
            <a:off x="3991292" y="3772390"/>
            <a:ext cx="2638" cy="16247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0242849C-4BF7-495E-9945-FFB7F5646408}"/>
              </a:ext>
            </a:extLst>
          </p:cNvPr>
          <p:cNvCxnSpPr>
            <a:cxnSpLocks/>
            <a:stCxn id="60" idx="2"/>
            <a:endCxn id="4" idx="0"/>
          </p:cNvCxnSpPr>
          <p:nvPr/>
        </p:nvCxnSpPr>
        <p:spPr>
          <a:xfrm>
            <a:off x="8083321" y="3778780"/>
            <a:ext cx="0" cy="16811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正方形/長方形 53">
            <a:extLst>
              <a:ext uri="{FF2B5EF4-FFF2-40B4-BE49-F238E27FC236}">
                <a16:creationId xmlns:a16="http://schemas.microsoft.com/office/drawing/2014/main" id="{93CFB896-D5D8-43C7-BA22-E8F877D73F7C}"/>
              </a:ext>
            </a:extLst>
          </p:cNvPr>
          <p:cNvSpPr/>
          <p:nvPr/>
        </p:nvSpPr>
        <p:spPr>
          <a:xfrm>
            <a:off x="4238558" y="3349980"/>
            <a:ext cx="570734" cy="369332"/>
          </a:xfrm>
          <a:prstGeom prst="rect">
            <a:avLst/>
          </a:prstGeom>
        </p:spPr>
        <p:txBody>
          <a:bodyPr wrap="none">
            <a:spAutoFit/>
          </a:bodyPr>
          <a:lstStyle/>
          <a:p>
            <a:r>
              <a:rPr lang="en-US" altLang="ja-JP" dirty="0" err="1"/>
              <a:t>Bref</a:t>
            </a:r>
            <a:endParaRPr lang="ja-JP" altLang="en-US" dirty="0"/>
          </a:p>
        </p:txBody>
      </p:sp>
      <p:sp>
        <p:nvSpPr>
          <p:cNvPr id="59" name="正方形/長方形 58">
            <a:extLst>
              <a:ext uri="{FF2B5EF4-FFF2-40B4-BE49-F238E27FC236}">
                <a16:creationId xmlns:a16="http://schemas.microsoft.com/office/drawing/2014/main" id="{8975100B-C4AB-4D30-A7F8-F3656FE43297}"/>
              </a:ext>
            </a:extLst>
          </p:cNvPr>
          <p:cNvSpPr/>
          <p:nvPr/>
        </p:nvSpPr>
        <p:spPr>
          <a:xfrm>
            <a:off x="8321065" y="3349980"/>
            <a:ext cx="570734" cy="369332"/>
          </a:xfrm>
          <a:prstGeom prst="rect">
            <a:avLst/>
          </a:prstGeom>
        </p:spPr>
        <p:txBody>
          <a:bodyPr wrap="none">
            <a:spAutoFit/>
          </a:bodyPr>
          <a:lstStyle/>
          <a:p>
            <a:r>
              <a:rPr lang="en-US" altLang="ja-JP" dirty="0" err="1"/>
              <a:t>Bref</a:t>
            </a:r>
            <a:endParaRPr lang="ja-JP" altLang="en-US" dirty="0"/>
          </a:p>
        </p:txBody>
      </p:sp>
    </p:spTree>
    <p:extLst>
      <p:ext uri="{BB962C8B-B14F-4D97-AF65-F5344CB8AC3E}">
        <p14:creationId xmlns:p14="http://schemas.microsoft.com/office/powerpoint/2010/main" val="168171025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F84079-69FA-497C-B48A-6F2EBA256891}"/>
              </a:ext>
            </a:extLst>
          </p:cNvPr>
          <p:cNvSpPr>
            <a:spLocks noGrp="1"/>
          </p:cNvSpPr>
          <p:nvPr>
            <p:ph type="title"/>
          </p:nvPr>
        </p:nvSpPr>
        <p:spPr/>
        <p:txBody>
          <a:bodyPr/>
          <a:lstStyle/>
          <a:p>
            <a:r>
              <a:rPr lang="en-US" altLang="ja-JP" dirty="0"/>
              <a:t>Re-Braiding</a:t>
            </a:r>
            <a:endParaRPr kumimoji="1" lang="ja-JP" altLang="en-US" dirty="0"/>
          </a:p>
        </p:txBody>
      </p:sp>
      <p:sp>
        <p:nvSpPr>
          <p:cNvPr id="3" name="コンテンツ プレースホルダー 2">
            <a:extLst>
              <a:ext uri="{FF2B5EF4-FFF2-40B4-BE49-F238E27FC236}">
                <a16:creationId xmlns:a16="http://schemas.microsoft.com/office/drawing/2014/main" id="{22B89205-65F4-47A2-92DA-DB586CD9907B}"/>
              </a:ext>
            </a:extLst>
          </p:cNvPr>
          <p:cNvSpPr>
            <a:spLocks noGrp="1"/>
          </p:cNvSpPr>
          <p:nvPr>
            <p:ph idx="1"/>
          </p:nvPr>
        </p:nvSpPr>
        <p:spPr/>
        <p:txBody>
          <a:bodyPr/>
          <a:lstStyle/>
          <a:p>
            <a:r>
              <a:rPr lang="en-US" altLang="ja-JP" dirty="0"/>
              <a:t>Two-level BVH</a:t>
            </a:r>
          </a:p>
          <a:p>
            <a:pPr lvl="1"/>
            <a:r>
              <a:rPr lang="en-US" altLang="ja-JP" dirty="0"/>
              <a:t>Build BVH for each object</a:t>
            </a:r>
          </a:p>
          <a:p>
            <a:pPr lvl="1"/>
            <a:r>
              <a:rPr lang="en-US" altLang="ja-JP" dirty="0"/>
              <a:t>Then build top-level BVH</a:t>
            </a:r>
          </a:p>
        </p:txBody>
      </p:sp>
      <p:sp>
        <p:nvSpPr>
          <p:cNvPr id="4" name="楕円 3">
            <a:extLst>
              <a:ext uri="{FF2B5EF4-FFF2-40B4-BE49-F238E27FC236}">
                <a16:creationId xmlns:a16="http://schemas.microsoft.com/office/drawing/2014/main" id="{70507C3D-7C43-4482-B9F7-43E5B9F2F52B}"/>
              </a:ext>
            </a:extLst>
          </p:cNvPr>
          <p:cNvSpPr/>
          <p:nvPr/>
        </p:nvSpPr>
        <p:spPr>
          <a:xfrm>
            <a:off x="7845577" y="3946890"/>
            <a:ext cx="475488" cy="475488"/>
          </a:xfrm>
          <a:prstGeom prst="ellipse">
            <a:avLst/>
          </a:prstGeom>
          <a:solidFill>
            <a:schemeClr val="accent1"/>
          </a:solid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C064F4C8-FB71-4F54-9E8F-B93F54046A72}"/>
              </a:ext>
            </a:extLst>
          </p:cNvPr>
          <p:cNvSpPr/>
          <p:nvPr/>
        </p:nvSpPr>
        <p:spPr>
          <a:xfrm>
            <a:off x="8940645" y="479565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115E163-3D48-4AD0-B489-1CC1A7666812}"/>
              </a:ext>
            </a:extLst>
          </p:cNvPr>
          <p:cNvSpPr/>
          <p:nvPr/>
        </p:nvSpPr>
        <p:spPr>
          <a:xfrm>
            <a:off x="8407575" y="5477529"/>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 name="楕円 6">
            <a:extLst>
              <a:ext uri="{FF2B5EF4-FFF2-40B4-BE49-F238E27FC236}">
                <a16:creationId xmlns:a16="http://schemas.microsoft.com/office/drawing/2014/main" id="{8F68782A-5CD5-4DE4-87B4-89A69525EC70}"/>
              </a:ext>
            </a:extLst>
          </p:cNvPr>
          <p:cNvSpPr/>
          <p:nvPr/>
        </p:nvSpPr>
        <p:spPr>
          <a:xfrm>
            <a:off x="9470447" y="547631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8" name="直線コネクタ 7">
            <a:extLst>
              <a:ext uri="{FF2B5EF4-FFF2-40B4-BE49-F238E27FC236}">
                <a16:creationId xmlns:a16="http://schemas.microsoft.com/office/drawing/2014/main" id="{2D41CDD6-4236-48CB-AE5C-555698B6FF0D}"/>
              </a:ext>
            </a:extLst>
          </p:cNvPr>
          <p:cNvCxnSpPr>
            <a:cxnSpLocks/>
            <a:stCxn id="4" idx="3"/>
            <a:endCxn id="20" idx="0"/>
          </p:cNvCxnSpPr>
          <p:nvPr/>
        </p:nvCxnSpPr>
        <p:spPr>
          <a:xfrm flipH="1">
            <a:off x="7018004" y="4352744"/>
            <a:ext cx="897207"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9AEEA867-7CCD-4E41-83E3-9AF573C233B9}"/>
              </a:ext>
            </a:extLst>
          </p:cNvPr>
          <p:cNvCxnSpPr>
            <a:cxnSpLocks/>
            <a:stCxn id="4" idx="5"/>
            <a:endCxn id="5" idx="0"/>
          </p:cNvCxnSpPr>
          <p:nvPr/>
        </p:nvCxnSpPr>
        <p:spPr>
          <a:xfrm>
            <a:off x="8251431" y="4352744"/>
            <a:ext cx="926958"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959CE38-F194-4237-8139-1C143497B42C}"/>
              </a:ext>
            </a:extLst>
          </p:cNvPr>
          <p:cNvCxnSpPr>
            <a:cxnSpLocks/>
            <a:stCxn id="5" idx="3"/>
            <a:endCxn id="6" idx="0"/>
          </p:cNvCxnSpPr>
          <p:nvPr/>
        </p:nvCxnSpPr>
        <p:spPr>
          <a:xfrm flipH="1">
            <a:off x="8645319" y="5201509"/>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27E3CBEA-FCB6-46E7-BA7B-F3E0764BC728}"/>
              </a:ext>
            </a:extLst>
          </p:cNvPr>
          <p:cNvCxnSpPr>
            <a:cxnSpLocks/>
            <a:stCxn id="5" idx="5"/>
            <a:endCxn id="7" idx="0"/>
          </p:cNvCxnSpPr>
          <p:nvPr/>
        </p:nvCxnSpPr>
        <p:spPr>
          <a:xfrm>
            <a:off x="9346499" y="5201509"/>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楕円 11">
            <a:extLst>
              <a:ext uri="{FF2B5EF4-FFF2-40B4-BE49-F238E27FC236}">
                <a16:creationId xmlns:a16="http://schemas.microsoft.com/office/drawing/2014/main" id="{CE4C9B47-F480-4190-887A-EF0535255AE8}"/>
              </a:ext>
            </a:extLst>
          </p:cNvPr>
          <p:cNvSpPr/>
          <p:nvPr/>
        </p:nvSpPr>
        <p:spPr>
          <a:xfrm>
            <a:off x="8105465" y="6151771"/>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 name="楕円 12">
            <a:extLst>
              <a:ext uri="{FF2B5EF4-FFF2-40B4-BE49-F238E27FC236}">
                <a16:creationId xmlns:a16="http://schemas.microsoft.com/office/drawing/2014/main" id="{E447F334-3CDC-477D-8166-DB617FBCE343}"/>
              </a:ext>
            </a:extLst>
          </p:cNvPr>
          <p:cNvSpPr/>
          <p:nvPr/>
        </p:nvSpPr>
        <p:spPr>
          <a:xfrm>
            <a:off x="8675101" y="615276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 name="直線コネクタ 13">
            <a:extLst>
              <a:ext uri="{FF2B5EF4-FFF2-40B4-BE49-F238E27FC236}">
                <a16:creationId xmlns:a16="http://schemas.microsoft.com/office/drawing/2014/main" id="{CBC4EB75-6EFC-4EBB-A34A-94EF9ABF56A8}"/>
              </a:ext>
            </a:extLst>
          </p:cNvPr>
          <p:cNvCxnSpPr>
            <a:cxnSpLocks/>
            <a:stCxn id="6" idx="3"/>
            <a:endCxn id="12" idx="0"/>
          </p:cNvCxnSpPr>
          <p:nvPr/>
        </p:nvCxnSpPr>
        <p:spPr>
          <a:xfrm flipH="1">
            <a:off x="8343209" y="5883383"/>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3A2C34E-19F5-43FB-BB26-2413EC22920A}"/>
              </a:ext>
            </a:extLst>
          </p:cNvPr>
          <p:cNvCxnSpPr>
            <a:cxnSpLocks/>
            <a:stCxn id="6" idx="5"/>
            <a:endCxn id="13" idx="0"/>
          </p:cNvCxnSpPr>
          <p:nvPr/>
        </p:nvCxnSpPr>
        <p:spPr>
          <a:xfrm>
            <a:off x="8813429" y="5883383"/>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楕円 15">
            <a:extLst>
              <a:ext uri="{FF2B5EF4-FFF2-40B4-BE49-F238E27FC236}">
                <a16:creationId xmlns:a16="http://schemas.microsoft.com/office/drawing/2014/main" id="{031B9F11-AE60-4117-B7D6-A059F233FABF}"/>
              </a:ext>
            </a:extLst>
          </p:cNvPr>
          <p:cNvSpPr/>
          <p:nvPr/>
        </p:nvSpPr>
        <p:spPr>
          <a:xfrm>
            <a:off x="9209034"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 name="楕円 16">
            <a:extLst>
              <a:ext uri="{FF2B5EF4-FFF2-40B4-BE49-F238E27FC236}">
                <a16:creationId xmlns:a16="http://schemas.microsoft.com/office/drawing/2014/main" id="{B4EF7113-C2B6-47E6-B239-75D278D2D038}"/>
              </a:ext>
            </a:extLst>
          </p:cNvPr>
          <p:cNvSpPr/>
          <p:nvPr/>
        </p:nvSpPr>
        <p:spPr>
          <a:xfrm>
            <a:off x="9748022" y="6158867"/>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 name="直線コネクタ 17">
            <a:extLst>
              <a:ext uri="{FF2B5EF4-FFF2-40B4-BE49-F238E27FC236}">
                <a16:creationId xmlns:a16="http://schemas.microsoft.com/office/drawing/2014/main" id="{C413C0A1-2B54-436A-A824-345713B4BDB7}"/>
              </a:ext>
            </a:extLst>
          </p:cNvPr>
          <p:cNvCxnSpPr>
            <a:cxnSpLocks/>
            <a:stCxn id="7" idx="3"/>
            <a:endCxn id="16" idx="0"/>
          </p:cNvCxnSpPr>
          <p:nvPr/>
        </p:nvCxnSpPr>
        <p:spPr>
          <a:xfrm flipH="1">
            <a:off x="9446778" y="5882164"/>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8ED504A5-AB17-4568-AF4B-610DD76E3D50}"/>
              </a:ext>
            </a:extLst>
          </p:cNvPr>
          <p:cNvCxnSpPr>
            <a:cxnSpLocks/>
            <a:stCxn id="7" idx="5"/>
            <a:endCxn id="17" idx="0"/>
          </p:cNvCxnSpPr>
          <p:nvPr/>
        </p:nvCxnSpPr>
        <p:spPr>
          <a:xfrm>
            <a:off x="9876301" y="5882164"/>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楕円 19">
            <a:extLst>
              <a:ext uri="{FF2B5EF4-FFF2-40B4-BE49-F238E27FC236}">
                <a16:creationId xmlns:a16="http://schemas.microsoft.com/office/drawing/2014/main" id="{CAD6AEEE-8B25-4FA7-AC62-A9C4A1D7E04A}"/>
              </a:ext>
            </a:extLst>
          </p:cNvPr>
          <p:cNvSpPr/>
          <p:nvPr/>
        </p:nvSpPr>
        <p:spPr>
          <a:xfrm>
            <a:off x="6780260" y="479565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45892239-7B70-4DBC-ADA2-663B800C044A}"/>
              </a:ext>
            </a:extLst>
          </p:cNvPr>
          <p:cNvSpPr/>
          <p:nvPr/>
        </p:nvSpPr>
        <p:spPr>
          <a:xfrm>
            <a:off x="6247190" y="5477529"/>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2" name="楕円 21">
            <a:extLst>
              <a:ext uri="{FF2B5EF4-FFF2-40B4-BE49-F238E27FC236}">
                <a16:creationId xmlns:a16="http://schemas.microsoft.com/office/drawing/2014/main" id="{4A4D0317-15B7-4EE5-9A61-864E57FACF9C}"/>
              </a:ext>
            </a:extLst>
          </p:cNvPr>
          <p:cNvSpPr/>
          <p:nvPr/>
        </p:nvSpPr>
        <p:spPr>
          <a:xfrm>
            <a:off x="7310062" y="547631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3" name="直線コネクタ 22">
            <a:extLst>
              <a:ext uri="{FF2B5EF4-FFF2-40B4-BE49-F238E27FC236}">
                <a16:creationId xmlns:a16="http://schemas.microsoft.com/office/drawing/2014/main" id="{00732B02-5028-4FA0-AC8D-647B24D2C072}"/>
              </a:ext>
            </a:extLst>
          </p:cNvPr>
          <p:cNvCxnSpPr>
            <a:cxnSpLocks/>
            <a:stCxn id="20" idx="3"/>
            <a:endCxn id="21" idx="0"/>
          </p:cNvCxnSpPr>
          <p:nvPr/>
        </p:nvCxnSpPr>
        <p:spPr>
          <a:xfrm flipH="1">
            <a:off x="6484934" y="5201509"/>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D45A01FC-FEF1-48FB-B4D1-588A782C347F}"/>
              </a:ext>
            </a:extLst>
          </p:cNvPr>
          <p:cNvCxnSpPr>
            <a:cxnSpLocks/>
            <a:stCxn id="20" idx="5"/>
            <a:endCxn id="22" idx="0"/>
          </p:cNvCxnSpPr>
          <p:nvPr/>
        </p:nvCxnSpPr>
        <p:spPr>
          <a:xfrm>
            <a:off x="7186114" y="5201509"/>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2A757EA4-B431-4A8F-9F13-52F900101D65}"/>
              </a:ext>
            </a:extLst>
          </p:cNvPr>
          <p:cNvSpPr/>
          <p:nvPr/>
        </p:nvSpPr>
        <p:spPr>
          <a:xfrm>
            <a:off x="5945080"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4C61B9F2-537D-4EA0-BF5C-867445934586}"/>
              </a:ext>
            </a:extLst>
          </p:cNvPr>
          <p:cNvSpPr/>
          <p:nvPr/>
        </p:nvSpPr>
        <p:spPr>
          <a:xfrm>
            <a:off x="6514716" y="61527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AE2D2AF8-EA7A-4DAE-A8EC-6D438359EE03}"/>
              </a:ext>
            </a:extLst>
          </p:cNvPr>
          <p:cNvCxnSpPr>
            <a:cxnSpLocks/>
            <a:stCxn id="21" idx="3"/>
            <a:endCxn id="25" idx="0"/>
          </p:cNvCxnSpPr>
          <p:nvPr/>
        </p:nvCxnSpPr>
        <p:spPr>
          <a:xfrm flipH="1">
            <a:off x="6182824" y="5883383"/>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1D87A3D-D47E-4ACE-A046-5BE3484741E7}"/>
              </a:ext>
            </a:extLst>
          </p:cNvPr>
          <p:cNvCxnSpPr>
            <a:cxnSpLocks/>
            <a:stCxn id="21" idx="5"/>
            <a:endCxn id="26" idx="0"/>
          </p:cNvCxnSpPr>
          <p:nvPr/>
        </p:nvCxnSpPr>
        <p:spPr>
          <a:xfrm>
            <a:off x="6653044" y="5883383"/>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0908830-03D9-432B-B643-040DD238D43E}"/>
              </a:ext>
            </a:extLst>
          </p:cNvPr>
          <p:cNvSpPr/>
          <p:nvPr/>
        </p:nvSpPr>
        <p:spPr>
          <a:xfrm>
            <a:off x="7048649" y="6151771"/>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0" name="楕円 29">
            <a:extLst>
              <a:ext uri="{FF2B5EF4-FFF2-40B4-BE49-F238E27FC236}">
                <a16:creationId xmlns:a16="http://schemas.microsoft.com/office/drawing/2014/main" id="{A978E26D-9104-4CE7-8E72-9C0F037573C6}"/>
              </a:ext>
            </a:extLst>
          </p:cNvPr>
          <p:cNvSpPr/>
          <p:nvPr/>
        </p:nvSpPr>
        <p:spPr>
          <a:xfrm>
            <a:off x="7587637" y="6158867"/>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1" name="直線コネクタ 30">
            <a:extLst>
              <a:ext uri="{FF2B5EF4-FFF2-40B4-BE49-F238E27FC236}">
                <a16:creationId xmlns:a16="http://schemas.microsoft.com/office/drawing/2014/main" id="{2C9414BA-09CC-4789-A015-ADA9D66A5A3F}"/>
              </a:ext>
            </a:extLst>
          </p:cNvPr>
          <p:cNvCxnSpPr>
            <a:cxnSpLocks/>
            <a:stCxn id="22" idx="3"/>
            <a:endCxn id="29" idx="0"/>
          </p:cNvCxnSpPr>
          <p:nvPr/>
        </p:nvCxnSpPr>
        <p:spPr>
          <a:xfrm flipH="1">
            <a:off x="7286393" y="5882164"/>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16C8BE23-2A7E-4978-8A37-36B2D6D1B61A}"/>
              </a:ext>
            </a:extLst>
          </p:cNvPr>
          <p:cNvCxnSpPr>
            <a:cxnSpLocks/>
            <a:stCxn id="22" idx="5"/>
            <a:endCxn id="30" idx="0"/>
          </p:cNvCxnSpPr>
          <p:nvPr/>
        </p:nvCxnSpPr>
        <p:spPr>
          <a:xfrm>
            <a:off x="7715916" y="5882164"/>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3" name="楕円 32">
            <a:extLst>
              <a:ext uri="{FF2B5EF4-FFF2-40B4-BE49-F238E27FC236}">
                <a16:creationId xmlns:a16="http://schemas.microsoft.com/office/drawing/2014/main" id="{13BB6710-E5BA-414D-A7E6-13DE37BA9567}"/>
              </a:ext>
            </a:extLst>
          </p:cNvPr>
          <p:cNvSpPr/>
          <p:nvPr/>
        </p:nvSpPr>
        <p:spPr>
          <a:xfrm>
            <a:off x="3756186" y="3934860"/>
            <a:ext cx="475488" cy="475488"/>
          </a:xfrm>
          <a:prstGeom prst="ellipse">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4ED8FB7B-30E6-4876-A770-2823CBAFFF70}"/>
              </a:ext>
            </a:extLst>
          </p:cNvPr>
          <p:cNvSpPr/>
          <p:nvPr/>
        </p:nvSpPr>
        <p:spPr>
          <a:xfrm>
            <a:off x="4524362" y="478562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楕円 34">
            <a:extLst>
              <a:ext uri="{FF2B5EF4-FFF2-40B4-BE49-F238E27FC236}">
                <a16:creationId xmlns:a16="http://schemas.microsoft.com/office/drawing/2014/main" id="{F74748CC-B843-4D46-B9ED-329049B58EA3}"/>
              </a:ext>
            </a:extLst>
          </p:cNvPr>
          <p:cNvSpPr/>
          <p:nvPr/>
        </p:nvSpPr>
        <p:spPr>
          <a:xfrm>
            <a:off x="3991292" y="5467494"/>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6" name="楕円 35">
            <a:extLst>
              <a:ext uri="{FF2B5EF4-FFF2-40B4-BE49-F238E27FC236}">
                <a16:creationId xmlns:a16="http://schemas.microsoft.com/office/drawing/2014/main" id="{AA4334AF-A9AD-43F6-B91E-58E9FCBEA70F}"/>
              </a:ext>
            </a:extLst>
          </p:cNvPr>
          <p:cNvSpPr/>
          <p:nvPr/>
        </p:nvSpPr>
        <p:spPr>
          <a:xfrm>
            <a:off x="5054164" y="546627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7" name="直線コネクタ 36">
            <a:extLst>
              <a:ext uri="{FF2B5EF4-FFF2-40B4-BE49-F238E27FC236}">
                <a16:creationId xmlns:a16="http://schemas.microsoft.com/office/drawing/2014/main" id="{DED4CD0A-DBD4-4D68-9E6D-58B117B0BD1F}"/>
              </a:ext>
            </a:extLst>
          </p:cNvPr>
          <p:cNvCxnSpPr>
            <a:cxnSpLocks/>
            <a:stCxn id="33" idx="3"/>
            <a:endCxn id="49" idx="0"/>
          </p:cNvCxnSpPr>
          <p:nvPr/>
        </p:nvCxnSpPr>
        <p:spPr>
          <a:xfrm flipH="1">
            <a:off x="3355847" y="4340714"/>
            <a:ext cx="469973"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0648C746-296B-4147-9D82-DDFD8E5372B5}"/>
              </a:ext>
            </a:extLst>
          </p:cNvPr>
          <p:cNvCxnSpPr>
            <a:cxnSpLocks/>
            <a:stCxn id="33" idx="5"/>
            <a:endCxn id="34" idx="0"/>
          </p:cNvCxnSpPr>
          <p:nvPr/>
        </p:nvCxnSpPr>
        <p:spPr>
          <a:xfrm>
            <a:off x="4162040" y="4340714"/>
            <a:ext cx="600066" cy="4449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EF6AF52E-333A-46E5-B572-17CF19FD2585}"/>
              </a:ext>
            </a:extLst>
          </p:cNvPr>
          <p:cNvCxnSpPr>
            <a:cxnSpLocks/>
            <a:stCxn id="34" idx="3"/>
            <a:endCxn id="35" idx="0"/>
          </p:cNvCxnSpPr>
          <p:nvPr/>
        </p:nvCxnSpPr>
        <p:spPr>
          <a:xfrm flipH="1">
            <a:off x="4229036" y="5191474"/>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EFE88042-5AE7-47D6-BC9D-EEF90B13D919}"/>
              </a:ext>
            </a:extLst>
          </p:cNvPr>
          <p:cNvCxnSpPr>
            <a:cxnSpLocks/>
            <a:stCxn id="34" idx="5"/>
            <a:endCxn id="36" idx="0"/>
          </p:cNvCxnSpPr>
          <p:nvPr/>
        </p:nvCxnSpPr>
        <p:spPr>
          <a:xfrm>
            <a:off x="4930216" y="5191474"/>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FEA3A752-4E5A-4637-A6BB-30115981A8AE}"/>
              </a:ext>
            </a:extLst>
          </p:cNvPr>
          <p:cNvSpPr/>
          <p:nvPr/>
        </p:nvSpPr>
        <p:spPr>
          <a:xfrm>
            <a:off x="3689182" y="6141736"/>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2" name="楕円 41">
            <a:extLst>
              <a:ext uri="{FF2B5EF4-FFF2-40B4-BE49-F238E27FC236}">
                <a16:creationId xmlns:a16="http://schemas.microsoft.com/office/drawing/2014/main" id="{DDDA9DD1-F360-4596-8210-8F2638D33E3B}"/>
              </a:ext>
            </a:extLst>
          </p:cNvPr>
          <p:cNvSpPr/>
          <p:nvPr/>
        </p:nvSpPr>
        <p:spPr>
          <a:xfrm>
            <a:off x="4258818" y="614272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3" name="直線コネクタ 42">
            <a:extLst>
              <a:ext uri="{FF2B5EF4-FFF2-40B4-BE49-F238E27FC236}">
                <a16:creationId xmlns:a16="http://schemas.microsoft.com/office/drawing/2014/main" id="{2D621096-0C21-4779-B620-44AF50AE56BD}"/>
              </a:ext>
            </a:extLst>
          </p:cNvPr>
          <p:cNvCxnSpPr>
            <a:cxnSpLocks/>
            <a:stCxn id="35" idx="3"/>
            <a:endCxn id="41" idx="0"/>
          </p:cNvCxnSpPr>
          <p:nvPr/>
        </p:nvCxnSpPr>
        <p:spPr>
          <a:xfrm flipH="1">
            <a:off x="3926926" y="5873348"/>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906D51ED-57FC-4AED-A9EA-D67CDCB450A8}"/>
              </a:ext>
            </a:extLst>
          </p:cNvPr>
          <p:cNvCxnSpPr>
            <a:cxnSpLocks/>
            <a:stCxn id="35" idx="5"/>
            <a:endCxn id="42" idx="0"/>
          </p:cNvCxnSpPr>
          <p:nvPr/>
        </p:nvCxnSpPr>
        <p:spPr>
          <a:xfrm>
            <a:off x="4397146" y="5873348"/>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E28CA82E-0315-4728-B173-2F98B64FF446}"/>
              </a:ext>
            </a:extLst>
          </p:cNvPr>
          <p:cNvSpPr/>
          <p:nvPr/>
        </p:nvSpPr>
        <p:spPr>
          <a:xfrm>
            <a:off x="4792751" y="614173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6" name="楕円 45">
            <a:extLst>
              <a:ext uri="{FF2B5EF4-FFF2-40B4-BE49-F238E27FC236}">
                <a16:creationId xmlns:a16="http://schemas.microsoft.com/office/drawing/2014/main" id="{3DA3ACB3-7902-4653-9108-03683A0CAC85}"/>
              </a:ext>
            </a:extLst>
          </p:cNvPr>
          <p:cNvSpPr/>
          <p:nvPr/>
        </p:nvSpPr>
        <p:spPr>
          <a:xfrm>
            <a:off x="5331739" y="614883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7" name="直線コネクタ 46">
            <a:extLst>
              <a:ext uri="{FF2B5EF4-FFF2-40B4-BE49-F238E27FC236}">
                <a16:creationId xmlns:a16="http://schemas.microsoft.com/office/drawing/2014/main" id="{9810E731-CBC0-420C-B8C3-6D0511D91FF9}"/>
              </a:ext>
            </a:extLst>
          </p:cNvPr>
          <p:cNvCxnSpPr>
            <a:cxnSpLocks/>
            <a:stCxn id="36" idx="3"/>
            <a:endCxn id="45" idx="0"/>
          </p:cNvCxnSpPr>
          <p:nvPr/>
        </p:nvCxnSpPr>
        <p:spPr>
          <a:xfrm flipH="1">
            <a:off x="5030495" y="5872129"/>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B8CA760-83A8-4159-A29D-39BD0CE7B74B}"/>
              </a:ext>
            </a:extLst>
          </p:cNvPr>
          <p:cNvCxnSpPr>
            <a:cxnSpLocks/>
            <a:stCxn id="36" idx="5"/>
            <a:endCxn id="46" idx="0"/>
          </p:cNvCxnSpPr>
          <p:nvPr/>
        </p:nvCxnSpPr>
        <p:spPr>
          <a:xfrm>
            <a:off x="5460018" y="5872129"/>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5DD91CD2-0E00-411D-8032-9C4A978DE932}"/>
              </a:ext>
            </a:extLst>
          </p:cNvPr>
          <p:cNvSpPr/>
          <p:nvPr/>
        </p:nvSpPr>
        <p:spPr>
          <a:xfrm>
            <a:off x="3118103" y="478362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297F1D2C-D340-43C9-B47C-67B4004AE5E6}"/>
              </a:ext>
            </a:extLst>
          </p:cNvPr>
          <p:cNvSpPr/>
          <p:nvPr/>
        </p:nvSpPr>
        <p:spPr>
          <a:xfrm>
            <a:off x="2865060" y="5465499"/>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51" name="楕円 50">
            <a:extLst>
              <a:ext uri="{FF2B5EF4-FFF2-40B4-BE49-F238E27FC236}">
                <a16:creationId xmlns:a16="http://schemas.microsoft.com/office/drawing/2014/main" id="{360DD144-C524-40BA-8CF6-283BC04AB07B}"/>
              </a:ext>
            </a:extLst>
          </p:cNvPr>
          <p:cNvSpPr/>
          <p:nvPr/>
        </p:nvSpPr>
        <p:spPr>
          <a:xfrm>
            <a:off x="3380379" y="546428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52" name="直線コネクタ 51">
            <a:extLst>
              <a:ext uri="{FF2B5EF4-FFF2-40B4-BE49-F238E27FC236}">
                <a16:creationId xmlns:a16="http://schemas.microsoft.com/office/drawing/2014/main" id="{0931ACDB-BB78-481B-A6C8-FE8898BA76FE}"/>
              </a:ext>
            </a:extLst>
          </p:cNvPr>
          <p:cNvCxnSpPr>
            <a:cxnSpLocks/>
            <a:stCxn id="49" idx="3"/>
            <a:endCxn id="50" idx="0"/>
          </p:cNvCxnSpPr>
          <p:nvPr/>
        </p:nvCxnSpPr>
        <p:spPr>
          <a:xfrm flipH="1">
            <a:off x="3102804" y="5189479"/>
            <a:ext cx="84933"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459D8141-7763-4153-B577-D095EF9B5B50}"/>
              </a:ext>
            </a:extLst>
          </p:cNvPr>
          <p:cNvCxnSpPr>
            <a:cxnSpLocks/>
            <a:stCxn id="49" idx="5"/>
            <a:endCxn id="51" idx="0"/>
          </p:cNvCxnSpPr>
          <p:nvPr/>
        </p:nvCxnSpPr>
        <p:spPr>
          <a:xfrm>
            <a:off x="3523957" y="5189479"/>
            <a:ext cx="94166"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楕円 53">
            <a:extLst>
              <a:ext uri="{FF2B5EF4-FFF2-40B4-BE49-F238E27FC236}">
                <a16:creationId xmlns:a16="http://schemas.microsoft.com/office/drawing/2014/main" id="{9F7FB714-6E5E-4674-907B-CB8A0A9905F1}"/>
              </a:ext>
            </a:extLst>
          </p:cNvPr>
          <p:cNvSpPr/>
          <p:nvPr/>
        </p:nvSpPr>
        <p:spPr>
          <a:xfrm>
            <a:off x="5762231" y="2507325"/>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5" name="直線コネクタ 54">
            <a:extLst>
              <a:ext uri="{FF2B5EF4-FFF2-40B4-BE49-F238E27FC236}">
                <a16:creationId xmlns:a16="http://schemas.microsoft.com/office/drawing/2014/main" id="{B62E38BB-D83C-49FF-86F9-BC37DA756688}"/>
              </a:ext>
            </a:extLst>
          </p:cNvPr>
          <p:cNvCxnSpPr>
            <a:cxnSpLocks/>
            <a:stCxn id="54" idx="3"/>
            <a:endCxn id="57" idx="0"/>
          </p:cNvCxnSpPr>
          <p:nvPr/>
        </p:nvCxnSpPr>
        <p:spPr>
          <a:xfrm flipH="1">
            <a:off x="3991292" y="2913179"/>
            <a:ext cx="1840573" cy="383723"/>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1DAEECA1-5E1A-42C7-9F10-F232986418D8}"/>
              </a:ext>
            </a:extLst>
          </p:cNvPr>
          <p:cNvCxnSpPr>
            <a:cxnSpLocks/>
            <a:stCxn id="54" idx="5"/>
            <a:endCxn id="60" idx="0"/>
          </p:cNvCxnSpPr>
          <p:nvPr/>
        </p:nvCxnSpPr>
        <p:spPr>
          <a:xfrm>
            <a:off x="6168085" y="2913179"/>
            <a:ext cx="1915236" cy="390113"/>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57" name="正方形/長方形 56">
            <a:extLst>
              <a:ext uri="{FF2B5EF4-FFF2-40B4-BE49-F238E27FC236}">
                <a16:creationId xmlns:a16="http://schemas.microsoft.com/office/drawing/2014/main" id="{6B44F005-1DD2-45A3-8AA3-40F6D73B5325}"/>
              </a:ext>
            </a:extLst>
          </p:cNvPr>
          <p:cNvSpPr/>
          <p:nvPr/>
        </p:nvSpPr>
        <p:spPr>
          <a:xfrm>
            <a:off x="3753548" y="3296902"/>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0" name="正方形/長方形 59">
            <a:extLst>
              <a:ext uri="{FF2B5EF4-FFF2-40B4-BE49-F238E27FC236}">
                <a16:creationId xmlns:a16="http://schemas.microsoft.com/office/drawing/2014/main" id="{54A60C36-6016-4395-9CB0-D7E4EE7FB493}"/>
              </a:ext>
            </a:extLst>
          </p:cNvPr>
          <p:cNvSpPr/>
          <p:nvPr/>
        </p:nvSpPr>
        <p:spPr>
          <a:xfrm>
            <a:off x="7845577" y="3303292"/>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3" name="直線コネクタ 62">
            <a:extLst>
              <a:ext uri="{FF2B5EF4-FFF2-40B4-BE49-F238E27FC236}">
                <a16:creationId xmlns:a16="http://schemas.microsoft.com/office/drawing/2014/main" id="{9B3E60B9-8008-41DC-AC33-08E63F588724}"/>
              </a:ext>
            </a:extLst>
          </p:cNvPr>
          <p:cNvCxnSpPr>
            <a:cxnSpLocks/>
            <a:stCxn id="57" idx="2"/>
            <a:endCxn id="33" idx="0"/>
          </p:cNvCxnSpPr>
          <p:nvPr/>
        </p:nvCxnSpPr>
        <p:spPr>
          <a:xfrm>
            <a:off x="3991292" y="3772390"/>
            <a:ext cx="2638" cy="16247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0242849C-4BF7-495E-9945-FFB7F5646408}"/>
              </a:ext>
            </a:extLst>
          </p:cNvPr>
          <p:cNvCxnSpPr>
            <a:cxnSpLocks/>
            <a:stCxn id="60" idx="2"/>
            <a:endCxn id="4" idx="0"/>
          </p:cNvCxnSpPr>
          <p:nvPr/>
        </p:nvCxnSpPr>
        <p:spPr>
          <a:xfrm>
            <a:off x="8083321" y="3778780"/>
            <a:ext cx="0" cy="16811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正方形/長方形 60">
            <a:extLst>
              <a:ext uri="{FF2B5EF4-FFF2-40B4-BE49-F238E27FC236}">
                <a16:creationId xmlns:a16="http://schemas.microsoft.com/office/drawing/2014/main" id="{949533E3-C3C6-4795-A9F6-E687C2371FA2}"/>
              </a:ext>
            </a:extLst>
          </p:cNvPr>
          <p:cNvSpPr/>
          <p:nvPr/>
        </p:nvSpPr>
        <p:spPr>
          <a:xfrm>
            <a:off x="4238558" y="3349980"/>
            <a:ext cx="570734" cy="369332"/>
          </a:xfrm>
          <a:prstGeom prst="rect">
            <a:avLst/>
          </a:prstGeom>
        </p:spPr>
        <p:txBody>
          <a:bodyPr wrap="none">
            <a:spAutoFit/>
          </a:bodyPr>
          <a:lstStyle/>
          <a:p>
            <a:r>
              <a:rPr lang="en-US" altLang="ja-JP" dirty="0" err="1"/>
              <a:t>Bref</a:t>
            </a:r>
            <a:endParaRPr lang="ja-JP" altLang="en-US" dirty="0"/>
          </a:p>
        </p:txBody>
      </p:sp>
      <p:sp>
        <p:nvSpPr>
          <p:cNvPr id="62" name="正方形/長方形 61">
            <a:extLst>
              <a:ext uri="{FF2B5EF4-FFF2-40B4-BE49-F238E27FC236}">
                <a16:creationId xmlns:a16="http://schemas.microsoft.com/office/drawing/2014/main" id="{40658DAD-0A5F-43A4-9250-9278BA7655EF}"/>
              </a:ext>
            </a:extLst>
          </p:cNvPr>
          <p:cNvSpPr/>
          <p:nvPr/>
        </p:nvSpPr>
        <p:spPr>
          <a:xfrm>
            <a:off x="8321065" y="3349980"/>
            <a:ext cx="570734" cy="369332"/>
          </a:xfrm>
          <a:prstGeom prst="rect">
            <a:avLst/>
          </a:prstGeom>
        </p:spPr>
        <p:txBody>
          <a:bodyPr wrap="none">
            <a:spAutoFit/>
          </a:bodyPr>
          <a:lstStyle/>
          <a:p>
            <a:r>
              <a:rPr lang="en-US" altLang="ja-JP" dirty="0" err="1"/>
              <a:t>Bref</a:t>
            </a:r>
            <a:endParaRPr lang="ja-JP" altLang="en-US" dirty="0"/>
          </a:p>
        </p:txBody>
      </p:sp>
    </p:spTree>
    <p:extLst>
      <p:ext uri="{BB962C8B-B14F-4D97-AF65-F5344CB8AC3E}">
        <p14:creationId xmlns:p14="http://schemas.microsoft.com/office/powerpoint/2010/main" val="170899798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F84079-69FA-497C-B48A-6F2EBA256891}"/>
              </a:ext>
            </a:extLst>
          </p:cNvPr>
          <p:cNvSpPr>
            <a:spLocks noGrp="1"/>
          </p:cNvSpPr>
          <p:nvPr>
            <p:ph type="title"/>
          </p:nvPr>
        </p:nvSpPr>
        <p:spPr/>
        <p:txBody>
          <a:bodyPr/>
          <a:lstStyle/>
          <a:p>
            <a:r>
              <a:rPr lang="en-US" altLang="ja-JP" dirty="0"/>
              <a:t>Re-Braiding</a:t>
            </a:r>
            <a:endParaRPr kumimoji="1" lang="ja-JP" altLang="en-US" dirty="0"/>
          </a:p>
        </p:txBody>
      </p:sp>
      <p:sp>
        <p:nvSpPr>
          <p:cNvPr id="3" name="コンテンツ プレースホルダー 2">
            <a:extLst>
              <a:ext uri="{FF2B5EF4-FFF2-40B4-BE49-F238E27FC236}">
                <a16:creationId xmlns:a16="http://schemas.microsoft.com/office/drawing/2014/main" id="{22B89205-65F4-47A2-92DA-DB586CD9907B}"/>
              </a:ext>
            </a:extLst>
          </p:cNvPr>
          <p:cNvSpPr>
            <a:spLocks noGrp="1"/>
          </p:cNvSpPr>
          <p:nvPr>
            <p:ph idx="1"/>
          </p:nvPr>
        </p:nvSpPr>
        <p:spPr/>
        <p:txBody>
          <a:bodyPr/>
          <a:lstStyle/>
          <a:p>
            <a:r>
              <a:rPr lang="en-US" altLang="ja-JP" dirty="0"/>
              <a:t>Performance degrades when objects overlap</a:t>
            </a:r>
          </a:p>
        </p:txBody>
      </p:sp>
      <p:sp>
        <p:nvSpPr>
          <p:cNvPr id="4" name="楕円 3">
            <a:extLst>
              <a:ext uri="{FF2B5EF4-FFF2-40B4-BE49-F238E27FC236}">
                <a16:creationId xmlns:a16="http://schemas.microsoft.com/office/drawing/2014/main" id="{70507C3D-7C43-4482-B9F7-43E5B9F2F52B}"/>
              </a:ext>
            </a:extLst>
          </p:cNvPr>
          <p:cNvSpPr/>
          <p:nvPr/>
        </p:nvSpPr>
        <p:spPr>
          <a:xfrm>
            <a:off x="6531127" y="3842115"/>
            <a:ext cx="475488" cy="475488"/>
          </a:xfrm>
          <a:prstGeom prst="ellipse">
            <a:avLst/>
          </a:prstGeom>
          <a:solidFill>
            <a:schemeClr val="accent1"/>
          </a:solid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C064F4C8-FB71-4F54-9E8F-B93F54046A72}"/>
              </a:ext>
            </a:extLst>
          </p:cNvPr>
          <p:cNvSpPr/>
          <p:nvPr/>
        </p:nvSpPr>
        <p:spPr>
          <a:xfrm>
            <a:off x="7626195" y="469088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115E163-3D48-4AD0-B489-1CC1A7666812}"/>
              </a:ext>
            </a:extLst>
          </p:cNvPr>
          <p:cNvSpPr/>
          <p:nvPr/>
        </p:nvSpPr>
        <p:spPr>
          <a:xfrm>
            <a:off x="7093125" y="5372754"/>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 name="楕円 6">
            <a:extLst>
              <a:ext uri="{FF2B5EF4-FFF2-40B4-BE49-F238E27FC236}">
                <a16:creationId xmlns:a16="http://schemas.microsoft.com/office/drawing/2014/main" id="{8F68782A-5CD5-4DE4-87B4-89A69525EC70}"/>
              </a:ext>
            </a:extLst>
          </p:cNvPr>
          <p:cNvSpPr/>
          <p:nvPr/>
        </p:nvSpPr>
        <p:spPr>
          <a:xfrm>
            <a:off x="8155997" y="537153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8" name="直線コネクタ 7">
            <a:extLst>
              <a:ext uri="{FF2B5EF4-FFF2-40B4-BE49-F238E27FC236}">
                <a16:creationId xmlns:a16="http://schemas.microsoft.com/office/drawing/2014/main" id="{2D41CDD6-4236-48CB-AE5C-555698B6FF0D}"/>
              </a:ext>
            </a:extLst>
          </p:cNvPr>
          <p:cNvCxnSpPr>
            <a:cxnSpLocks/>
            <a:stCxn id="4" idx="3"/>
            <a:endCxn id="20" idx="0"/>
          </p:cNvCxnSpPr>
          <p:nvPr/>
        </p:nvCxnSpPr>
        <p:spPr>
          <a:xfrm flipH="1">
            <a:off x="5703554" y="4247969"/>
            <a:ext cx="897207"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9AEEA867-7CCD-4E41-83E3-9AF573C233B9}"/>
              </a:ext>
            </a:extLst>
          </p:cNvPr>
          <p:cNvCxnSpPr>
            <a:cxnSpLocks/>
            <a:stCxn id="4" idx="5"/>
            <a:endCxn id="5" idx="0"/>
          </p:cNvCxnSpPr>
          <p:nvPr/>
        </p:nvCxnSpPr>
        <p:spPr>
          <a:xfrm>
            <a:off x="6936981" y="4247969"/>
            <a:ext cx="926958" cy="44291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959CE38-F194-4237-8139-1C143497B42C}"/>
              </a:ext>
            </a:extLst>
          </p:cNvPr>
          <p:cNvCxnSpPr>
            <a:cxnSpLocks/>
            <a:stCxn id="5" idx="3"/>
            <a:endCxn id="6" idx="0"/>
          </p:cNvCxnSpPr>
          <p:nvPr/>
        </p:nvCxnSpPr>
        <p:spPr>
          <a:xfrm flipH="1">
            <a:off x="7330869" y="5096734"/>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27E3CBEA-FCB6-46E7-BA7B-F3E0764BC728}"/>
              </a:ext>
            </a:extLst>
          </p:cNvPr>
          <p:cNvCxnSpPr>
            <a:cxnSpLocks/>
            <a:stCxn id="5" idx="5"/>
            <a:endCxn id="7" idx="0"/>
          </p:cNvCxnSpPr>
          <p:nvPr/>
        </p:nvCxnSpPr>
        <p:spPr>
          <a:xfrm>
            <a:off x="8032049" y="5096734"/>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楕円 11">
            <a:extLst>
              <a:ext uri="{FF2B5EF4-FFF2-40B4-BE49-F238E27FC236}">
                <a16:creationId xmlns:a16="http://schemas.microsoft.com/office/drawing/2014/main" id="{CE4C9B47-F480-4190-887A-EF0535255AE8}"/>
              </a:ext>
            </a:extLst>
          </p:cNvPr>
          <p:cNvSpPr/>
          <p:nvPr/>
        </p:nvSpPr>
        <p:spPr>
          <a:xfrm>
            <a:off x="6791015" y="6046996"/>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 name="楕円 12">
            <a:extLst>
              <a:ext uri="{FF2B5EF4-FFF2-40B4-BE49-F238E27FC236}">
                <a16:creationId xmlns:a16="http://schemas.microsoft.com/office/drawing/2014/main" id="{E447F334-3CDC-477D-8166-DB617FBCE343}"/>
              </a:ext>
            </a:extLst>
          </p:cNvPr>
          <p:cNvSpPr/>
          <p:nvPr/>
        </p:nvSpPr>
        <p:spPr>
          <a:xfrm>
            <a:off x="7360651" y="604798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 name="直線コネクタ 13">
            <a:extLst>
              <a:ext uri="{FF2B5EF4-FFF2-40B4-BE49-F238E27FC236}">
                <a16:creationId xmlns:a16="http://schemas.microsoft.com/office/drawing/2014/main" id="{CBC4EB75-6EFC-4EBB-A34A-94EF9ABF56A8}"/>
              </a:ext>
            </a:extLst>
          </p:cNvPr>
          <p:cNvCxnSpPr>
            <a:cxnSpLocks/>
            <a:stCxn id="6" idx="3"/>
            <a:endCxn id="12" idx="0"/>
          </p:cNvCxnSpPr>
          <p:nvPr/>
        </p:nvCxnSpPr>
        <p:spPr>
          <a:xfrm flipH="1">
            <a:off x="7028759"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3A2C34E-19F5-43FB-BB26-2413EC22920A}"/>
              </a:ext>
            </a:extLst>
          </p:cNvPr>
          <p:cNvCxnSpPr>
            <a:cxnSpLocks/>
            <a:stCxn id="6" idx="5"/>
            <a:endCxn id="13" idx="0"/>
          </p:cNvCxnSpPr>
          <p:nvPr/>
        </p:nvCxnSpPr>
        <p:spPr>
          <a:xfrm>
            <a:off x="7498979"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楕円 15">
            <a:extLst>
              <a:ext uri="{FF2B5EF4-FFF2-40B4-BE49-F238E27FC236}">
                <a16:creationId xmlns:a16="http://schemas.microsoft.com/office/drawing/2014/main" id="{031B9F11-AE60-4117-B7D6-A059F233FABF}"/>
              </a:ext>
            </a:extLst>
          </p:cNvPr>
          <p:cNvSpPr/>
          <p:nvPr/>
        </p:nvSpPr>
        <p:spPr>
          <a:xfrm>
            <a:off x="7894584"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 name="楕円 16">
            <a:extLst>
              <a:ext uri="{FF2B5EF4-FFF2-40B4-BE49-F238E27FC236}">
                <a16:creationId xmlns:a16="http://schemas.microsoft.com/office/drawing/2014/main" id="{B4EF7113-C2B6-47E6-B239-75D278D2D038}"/>
              </a:ext>
            </a:extLst>
          </p:cNvPr>
          <p:cNvSpPr/>
          <p:nvPr/>
        </p:nvSpPr>
        <p:spPr>
          <a:xfrm>
            <a:off x="8433572"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 name="直線コネクタ 17">
            <a:extLst>
              <a:ext uri="{FF2B5EF4-FFF2-40B4-BE49-F238E27FC236}">
                <a16:creationId xmlns:a16="http://schemas.microsoft.com/office/drawing/2014/main" id="{C413C0A1-2B54-436A-A824-345713B4BDB7}"/>
              </a:ext>
            </a:extLst>
          </p:cNvPr>
          <p:cNvCxnSpPr>
            <a:cxnSpLocks/>
            <a:stCxn id="7" idx="3"/>
            <a:endCxn id="16" idx="0"/>
          </p:cNvCxnSpPr>
          <p:nvPr/>
        </p:nvCxnSpPr>
        <p:spPr>
          <a:xfrm flipH="1">
            <a:off x="8132328"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8ED504A5-AB17-4568-AF4B-610DD76E3D50}"/>
              </a:ext>
            </a:extLst>
          </p:cNvPr>
          <p:cNvCxnSpPr>
            <a:cxnSpLocks/>
            <a:stCxn id="7" idx="5"/>
            <a:endCxn id="17" idx="0"/>
          </p:cNvCxnSpPr>
          <p:nvPr/>
        </p:nvCxnSpPr>
        <p:spPr>
          <a:xfrm>
            <a:off x="8561851"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楕円 19">
            <a:extLst>
              <a:ext uri="{FF2B5EF4-FFF2-40B4-BE49-F238E27FC236}">
                <a16:creationId xmlns:a16="http://schemas.microsoft.com/office/drawing/2014/main" id="{CAD6AEEE-8B25-4FA7-AC62-A9C4A1D7E04A}"/>
              </a:ext>
            </a:extLst>
          </p:cNvPr>
          <p:cNvSpPr/>
          <p:nvPr/>
        </p:nvSpPr>
        <p:spPr>
          <a:xfrm>
            <a:off x="5465810" y="469088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id="{45892239-7B70-4DBC-ADA2-663B800C044A}"/>
              </a:ext>
            </a:extLst>
          </p:cNvPr>
          <p:cNvSpPr/>
          <p:nvPr/>
        </p:nvSpPr>
        <p:spPr>
          <a:xfrm>
            <a:off x="4932740" y="5372754"/>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2" name="楕円 21">
            <a:extLst>
              <a:ext uri="{FF2B5EF4-FFF2-40B4-BE49-F238E27FC236}">
                <a16:creationId xmlns:a16="http://schemas.microsoft.com/office/drawing/2014/main" id="{4A4D0317-15B7-4EE5-9A61-864E57FACF9C}"/>
              </a:ext>
            </a:extLst>
          </p:cNvPr>
          <p:cNvSpPr/>
          <p:nvPr/>
        </p:nvSpPr>
        <p:spPr>
          <a:xfrm>
            <a:off x="5995612" y="537153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3" name="直線コネクタ 22">
            <a:extLst>
              <a:ext uri="{FF2B5EF4-FFF2-40B4-BE49-F238E27FC236}">
                <a16:creationId xmlns:a16="http://schemas.microsoft.com/office/drawing/2014/main" id="{00732B02-5028-4FA0-AC8D-647B24D2C072}"/>
              </a:ext>
            </a:extLst>
          </p:cNvPr>
          <p:cNvCxnSpPr>
            <a:cxnSpLocks/>
            <a:stCxn id="20" idx="3"/>
            <a:endCxn id="21" idx="0"/>
          </p:cNvCxnSpPr>
          <p:nvPr/>
        </p:nvCxnSpPr>
        <p:spPr>
          <a:xfrm flipH="1">
            <a:off x="5170484" y="5096734"/>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D45A01FC-FEF1-48FB-B4D1-588A782C347F}"/>
              </a:ext>
            </a:extLst>
          </p:cNvPr>
          <p:cNvCxnSpPr>
            <a:cxnSpLocks/>
            <a:stCxn id="20" idx="5"/>
            <a:endCxn id="22" idx="0"/>
          </p:cNvCxnSpPr>
          <p:nvPr/>
        </p:nvCxnSpPr>
        <p:spPr>
          <a:xfrm>
            <a:off x="5871664" y="5096734"/>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2A757EA4-B431-4A8F-9F13-52F900101D65}"/>
              </a:ext>
            </a:extLst>
          </p:cNvPr>
          <p:cNvSpPr/>
          <p:nvPr/>
        </p:nvSpPr>
        <p:spPr>
          <a:xfrm>
            <a:off x="4630630"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4C61B9F2-537D-4EA0-BF5C-867445934586}"/>
              </a:ext>
            </a:extLst>
          </p:cNvPr>
          <p:cNvSpPr/>
          <p:nvPr/>
        </p:nvSpPr>
        <p:spPr>
          <a:xfrm>
            <a:off x="5200266" y="604798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AE2D2AF8-EA7A-4DAE-A8EC-6D438359EE03}"/>
              </a:ext>
            </a:extLst>
          </p:cNvPr>
          <p:cNvCxnSpPr>
            <a:cxnSpLocks/>
            <a:stCxn id="21" idx="3"/>
            <a:endCxn id="25" idx="0"/>
          </p:cNvCxnSpPr>
          <p:nvPr/>
        </p:nvCxnSpPr>
        <p:spPr>
          <a:xfrm flipH="1">
            <a:off x="4868374"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1D87A3D-D47E-4ACE-A046-5BE3484741E7}"/>
              </a:ext>
            </a:extLst>
          </p:cNvPr>
          <p:cNvCxnSpPr>
            <a:cxnSpLocks/>
            <a:stCxn id="21" idx="5"/>
            <a:endCxn id="26" idx="0"/>
          </p:cNvCxnSpPr>
          <p:nvPr/>
        </p:nvCxnSpPr>
        <p:spPr>
          <a:xfrm>
            <a:off x="5338594"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0908830-03D9-432B-B643-040DD238D43E}"/>
              </a:ext>
            </a:extLst>
          </p:cNvPr>
          <p:cNvSpPr/>
          <p:nvPr/>
        </p:nvSpPr>
        <p:spPr>
          <a:xfrm>
            <a:off x="5734199"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0" name="楕円 29">
            <a:extLst>
              <a:ext uri="{FF2B5EF4-FFF2-40B4-BE49-F238E27FC236}">
                <a16:creationId xmlns:a16="http://schemas.microsoft.com/office/drawing/2014/main" id="{A978E26D-9104-4CE7-8E72-9C0F037573C6}"/>
              </a:ext>
            </a:extLst>
          </p:cNvPr>
          <p:cNvSpPr/>
          <p:nvPr/>
        </p:nvSpPr>
        <p:spPr>
          <a:xfrm>
            <a:off x="6273187"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1" name="直線コネクタ 30">
            <a:extLst>
              <a:ext uri="{FF2B5EF4-FFF2-40B4-BE49-F238E27FC236}">
                <a16:creationId xmlns:a16="http://schemas.microsoft.com/office/drawing/2014/main" id="{2C9414BA-09CC-4789-A015-ADA9D66A5A3F}"/>
              </a:ext>
            </a:extLst>
          </p:cNvPr>
          <p:cNvCxnSpPr>
            <a:cxnSpLocks/>
            <a:stCxn id="22" idx="3"/>
            <a:endCxn id="29" idx="0"/>
          </p:cNvCxnSpPr>
          <p:nvPr/>
        </p:nvCxnSpPr>
        <p:spPr>
          <a:xfrm flipH="1">
            <a:off x="5971943"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16C8BE23-2A7E-4978-8A37-36B2D6D1B61A}"/>
              </a:ext>
            </a:extLst>
          </p:cNvPr>
          <p:cNvCxnSpPr>
            <a:cxnSpLocks/>
            <a:stCxn id="22" idx="5"/>
            <a:endCxn id="30" idx="0"/>
          </p:cNvCxnSpPr>
          <p:nvPr/>
        </p:nvCxnSpPr>
        <p:spPr>
          <a:xfrm>
            <a:off x="6401466"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3" name="楕円 32">
            <a:extLst>
              <a:ext uri="{FF2B5EF4-FFF2-40B4-BE49-F238E27FC236}">
                <a16:creationId xmlns:a16="http://schemas.microsoft.com/office/drawing/2014/main" id="{13BB6710-E5BA-414D-A7E6-13DE37BA9567}"/>
              </a:ext>
            </a:extLst>
          </p:cNvPr>
          <p:cNvSpPr/>
          <p:nvPr/>
        </p:nvSpPr>
        <p:spPr>
          <a:xfrm>
            <a:off x="4432461" y="3934860"/>
            <a:ext cx="475488" cy="475488"/>
          </a:xfrm>
          <a:prstGeom prst="ellipse">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4ED8FB7B-30E6-4876-A770-2823CBAFFF70}"/>
              </a:ext>
            </a:extLst>
          </p:cNvPr>
          <p:cNvSpPr/>
          <p:nvPr/>
        </p:nvSpPr>
        <p:spPr>
          <a:xfrm>
            <a:off x="5200637" y="478562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楕円 34">
            <a:extLst>
              <a:ext uri="{FF2B5EF4-FFF2-40B4-BE49-F238E27FC236}">
                <a16:creationId xmlns:a16="http://schemas.microsoft.com/office/drawing/2014/main" id="{F74748CC-B843-4D46-B9ED-329049B58EA3}"/>
              </a:ext>
            </a:extLst>
          </p:cNvPr>
          <p:cNvSpPr/>
          <p:nvPr/>
        </p:nvSpPr>
        <p:spPr>
          <a:xfrm>
            <a:off x="4667567" y="5467494"/>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6" name="楕円 35">
            <a:extLst>
              <a:ext uri="{FF2B5EF4-FFF2-40B4-BE49-F238E27FC236}">
                <a16:creationId xmlns:a16="http://schemas.microsoft.com/office/drawing/2014/main" id="{AA4334AF-A9AD-43F6-B91E-58E9FCBEA70F}"/>
              </a:ext>
            </a:extLst>
          </p:cNvPr>
          <p:cNvSpPr/>
          <p:nvPr/>
        </p:nvSpPr>
        <p:spPr>
          <a:xfrm>
            <a:off x="5730439" y="546627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7" name="直線コネクタ 36">
            <a:extLst>
              <a:ext uri="{FF2B5EF4-FFF2-40B4-BE49-F238E27FC236}">
                <a16:creationId xmlns:a16="http://schemas.microsoft.com/office/drawing/2014/main" id="{DED4CD0A-DBD4-4D68-9E6D-58B117B0BD1F}"/>
              </a:ext>
            </a:extLst>
          </p:cNvPr>
          <p:cNvCxnSpPr>
            <a:cxnSpLocks/>
            <a:stCxn id="33" idx="3"/>
            <a:endCxn id="49" idx="0"/>
          </p:cNvCxnSpPr>
          <p:nvPr/>
        </p:nvCxnSpPr>
        <p:spPr>
          <a:xfrm flipH="1">
            <a:off x="4032122" y="4340714"/>
            <a:ext cx="469973" cy="44291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0648C746-296B-4147-9D82-DDFD8E5372B5}"/>
              </a:ext>
            </a:extLst>
          </p:cNvPr>
          <p:cNvCxnSpPr>
            <a:cxnSpLocks/>
            <a:stCxn id="33" idx="5"/>
            <a:endCxn id="34" idx="0"/>
          </p:cNvCxnSpPr>
          <p:nvPr/>
        </p:nvCxnSpPr>
        <p:spPr>
          <a:xfrm>
            <a:off x="4838315" y="4340714"/>
            <a:ext cx="600066" cy="4449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EF6AF52E-333A-46E5-B572-17CF19FD2585}"/>
              </a:ext>
            </a:extLst>
          </p:cNvPr>
          <p:cNvCxnSpPr>
            <a:cxnSpLocks/>
            <a:stCxn id="34" idx="3"/>
            <a:endCxn id="35" idx="0"/>
          </p:cNvCxnSpPr>
          <p:nvPr/>
        </p:nvCxnSpPr>
        <p:spPr>
          <a:xfrm flipH="1">
            <a:off x="4905311" y="5191474"/>
            <a:ext cx="364960"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EFE88042-5AE7-47D6-BC9D-EEF90B13D919}"/>
              </a:ext>
            </a:extLst>
          </p:cNvPr>
          <p:cNvCxnSpPr>
            <a:cxnSpLocks/>
            <a:stCxn id="34" idx="5"/>
            <a:endCxn id="36" idx="0"/>
          </p:cNvCxnSpPr>
          <p:nvPr/>
        </p:nvCxnSpPr>
        <p:spPr>
          <a:xfrm>
            <a:off x="5606491" y="5191474"/>
            <a:ext cx="361692"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FEA3A752-4E5A-4637-A6BB-30115981A8AE}"/>
              </a:ext>
            </a:extLst>
          </p:cNvPr>
          <p:cNvSpPr/>
          <p:nvPr/>
        </p:nvSpPr>
        <p:spPr>
          <a:xfrm>
            <a:off x="4365457" y="6141736"/>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2" name="楕円 41">
            <a:extLst>
              <a:ext uri="{FF2B5EF4-FFF2-40B4-BE49-F238E27FC236}">
                <a16:creationId xmlns:a16="http://schemas.microsoft.com/office/drawing/2014/main" id="{DDDA9DD1-F360-4596-8210-8F2638D33E3B}"/>
              </a:ext>
            </a:extLst>
          </p:cNvPr>
          <p:cNvSpPr/>
          <p:nvPr/>
        </p:nvSpPr>
        <p:spPr>
          <a:xfrm>
            <a:off x="4935093" y="614272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3" name="直線コネクタ 42">
            <a:extLst>
              <a:ext uri="{FF2B5EF4-FFF2-40B4-BE49-F238E27FC236}">
                <a16:creationId xmlns:a16="http://schemas.microsoft.com/office/drawing/2014/main" id="{2D621096-0C21-4779-B620-44AF50AE56BD}"/>
              </a:ext>
            </a:extLst>
          </p:cNvPr>
          <p:cNvCxnSpPr>
            <a:cxnSpLocks/>
            <a:stCxn id="35" idx="3"/>
            <a:endCxn id="41" idx="0"/>
          </p:cNvCxnSpPr>
          <p:nvPr/>
        </p:nvCxnSpPr>
        <p:spPr>
          <a:xfrm flipH="1">
            <a:off x="4603201" y="5873348"/>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906D51ED-57FC-4AED-A9EA-D67CDCB450A8}"/>
              </a:ext>
            </a:extLst>
          </p:cNvPr>
          <p:cNvCxnSpPr>
            <a:cxnSpLocks/>
            <a:stCxn id="35" idx="5"/>
            <a:endCxn id="42" idx="0"/>
          </p:cNvCxnSpPr>
          <p:nvPr/>
        </p:nvCxnSpPr>
        <p:spPr>
          <a:xfrm>
            <a:off x="5073421" y="5873348"/>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E28CA82E-0315-4728-B173-2F98B64FF446}"/>
              </a:ext>
            </a:extLst>
          </p:cNvPr>
          <p:cNvSpPr/>
          <p:nvPr/>
        </p:nvSpPr>
        <p:spPr>
          <a:xfrm>
            <a:off x="5469026" y="614173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6" name="楕円 45">
            <a:extLst>
              <a:ext uri="{FF2B5EF4-FFF2-40B4-BE49-F238E27FC236}">
                <a16:creationId xmlns:a16="http://schemas.microsoft.com/office/drawing/2014/main" id="{3DA3ACB3-7902-4653-9108-03683A0CAC85}"/>
              </a:ext>
            </a:extLst>
          </p:cNvPr>
          <p:cNvSpPr/>
          <p:nvPr/>
        </p:nvSpPr>
        <p:spPr>
          <a:xfrm>
            <a:off x="6008014" y="614883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7" name="直線コネクタ 46">
            <a:extLst>
              <a:ext uri="{FF2B5EF4-FFF2-40B4-BE49-F238E27FC236}">
                <a16:creationId xmlns:a16="http://schemas.microsoft.com/office/drawing/2014/main" id="{9810E731-CBC0-420C-B8C3-6D0511D91FF9}"/>
              </a:ext>
            </a:extLst>
          </p:cNvPr>
          <p:cNvCxnSpPr>
            <a:cxnSpLocks/>
            <a:stCxn id="36" idx="3"/>
            <a:endCxn id="45" idx="0"/>
          </p:cNvCxnSpPr>
          <p:nvPr/>
        </p:nvCxnSpPr>
        <p:spPr>
          <a:xfrm flipH="1">
            <a:off x="5706770" y="5872129"/>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B8CA760-83A8-4159-A29D-39BD0CE7B74B}"/>
              </a:ext>
            </a:extLst>
          </p:cNvPr>
          <p:cNvCxnSpPr>
            <a:cxnSpLocks/>
            <a:stCxn id="36" idx="5"/>
            <a:endCxn id="46" idx="0"/>
          </p:cNvCxnSpPr>
          <p:nvPr/>
        </p:nvCxnSpPr>
        <p:spPr>
          <a:xfrm>
            <a:off x="6136293" y="5872129"/>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5DD91CD2-0E00-411D-8032-9C4A978DE932}"/>
              </a:ext>
            </a:extLst>
          </p:cNvPr>
          <p:cNvSpPr/>
          <p:nvPr/>
        </p:nvSpPr>
        <p:spPr>
          <a:xfrm>
            <a:off x="3794378" y="478362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297F1D2C-D340-43C9-B47C-67B4004AE5E6}"/>
              </a:ext>
            </a:extLst>
          </p:cNvPr>
          <p:cNvSpPr/>
          <p:nvPr/>
        </p:nvSpPr>
        <p:spPr>
          <a:xfrm>
            <a:off x="3541335" y="5465499"/>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51" name="楕円 50">
            <a:extLst>
              <a:ext uri="{FF2B5EF4-FFF2-40B4-BE49-F238E27FC236}">
                <a16:creationId xmlns:a16="http://schemas.microsoft.com/office/drawing/2014/main" id="{360DD144-C524-40BA-8CF6-283BC04AB07B}"/>
              </a:ext>
            </a:extLst>
          </p:cNvPr>
          <p:cNvSpPr/>
          <p:nvPr/>
        </p:nvSpPr>
        <p:spPr>
          <a:xfrm>
            <a:off x="4056654" y="546428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52" name="直線コネクタ 51">
            <a:extLst>
              <a:ext uri="{FF2B5EF4-FFF2-40B4-BE49-F238E27FC236}">
                <a16:creationId xmlns:a16="http://schemas.microsoft.com/office/drawing/2014/main" id="{0931ACDB-BB78-481B-A6C8-FE8898BA76FE}"/>
              </a:ext>
            </a:extLst>
          </p:cNvPr>
          <p:cNvCxnSpPr>
            <a:cxnSpLocks/>
            <a:stCxn id="49" idx="3"/>
            <a:endCxn id="50" idx="0"/>
          </p:cNvCxnSpPr>
          <p:nvPr/>
        </p:nvCxnSpPr>
        <p:spPr>
          <a:xfrm flipH="1">
            <a:off x="3779079" y="5189479"/>
            <a:ext cx="84933"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459D8141-7763-4153-B577-D095EF9B5B50}"/>
              </a:ext>
            </a:extLst>
          </p:cNvPr>
          <p:cNvCxnSpPr>
            <a:cxnSpLocks/>
            <a:stCxn id="49" idx="5"/>
            <a:endCxn id="51" idx="0"/>
          </p:cNvCxnSpPr>
          <p:nvPr/>
        </p:nvCxnSpPr>
        <p:spPr>
          <a:xfrm>
            <a:off x="4200232" y="5189479"/>
            <a:ext cx="94166"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楕円 53">
            <a:extLst>
              <a:ext uri="{FF2B5EF4-FFF2-40B4-BE49-F238E27FC236}">
                <a16:creationId xmlns:a16="http://schemas.microsoft.com/office/drawing/2014/main" id="{9F7FB714-6E5E-4674-907B-CB8A0A9905F1}"/>
              </a:ext>
            </a:extLst>
          </p:cNvPr>
          <p:cNvSpPr/>
          <p:nvPr/>
        </p:nvSpPr>
        <p:spPr>
          <a:xfrm>
            <a:off x="5562206" y="2507325"/>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5" name="直線コネクタ 54">
            <a:extLst>
              <a:ext uri="{FF2B5EF4-FFF2-40B4-BE49-F238E27FC236}">
                <a16:creationId xmlns:a16="http://schemas.microsoft.com/office/drawing/2014/main" id="{B62E38BB-D83C-49FF-86F9-BC37DA756688}"/>
              </a:ext>
            </a:extLst>
          </p:cNvPr>
          <p:cNvCxnSpPr>
            <a:cxnSpLocks/>
            <a:stCxn id="54" idx="3"/>
            <a:endCxn id="57" idx="0"/>
          </p:cNvCxnSpPr>
          <p:nvPr/>
        </p:nvCxnSpPr>
        <p:spPr>
          <a:xfrm flipH="1">
            <a:off x="4667567" y="2913179"/>
            <a:ext cx="964273" cy="383723"/>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1DAEECA1-5E1A-42C7-9F10-F232986418D8}"/>
              </a:ext>
            </a:extLst>
          </p:cNvPr>
          <p:cNvCxnSpPr>
            <a:cxnSpLocks/>
            <a:stCxn id="54" idx="5"/>
            <a:endCxn id="60" idx="0"/>
          </p:cNvCxnSpPr>
          <p:nvPr/>
        </p:nvCxnSpPr>
        <p:spPr>
          <a:xfrm>
            <a:off x="5968060" y="2913179"/>
            <a:ext cx="800811" cy="285338"/>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57" name="正方形/長方形 56">
            <a:extLst>
              <a:ext uri="{FF2B5EF4-FFF2-40B4-BE49-F238E27FC236}">
                <a16:creationId xmlns:a16="http://schemas.microsoft.com/office/drawing/2014/main" id="{6B44F005-1DD2-45A3-8AA3-40F6D73B5325}"/>
              </a:ext>
            </a:extLst>
          </p:cNvPr>
          <p:cNvSpPr/>
          <p:nvPr/>
        </p:nvSpPr>
        <p:spPr>
          <a:xfrm>
            <a:off x="4429823" y="3296902"/>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正方形/長方形 59">
            <a:extLst>
              <a:ext uri="{FF2B5EF4-FFF2-40B4-BE49-F238E27FC236}">
                <a16:creationId xmlns:a16="http://schemas.microsoft.com/office/drawing/2014/main" id="{54A60C36-6016-4395-9CB0-D7E4EE7FB493}"/>
              </a:ext>
            </a:extLst>
          </p:cNvPr>
          <p:cNvSpPr/>
          <p:nvPr/>
        </p:nvSpPr>
        <p:spPr>
          <a:xfrm>
            <a:off x="6531127" y="3198517"/>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3" name="直線コネクタ 62">
            <a:extLst>
              <a:ext uri="{FF2B5EF4-FFF2-40B4-BE49-F238E27FC236}">
                <a16:creationId xmlns:a16="http://schemas.microsoft.com/office/drawing/2014/main" id="{9B3E60B9-8008-41DC-AC33-08E63F588724}"/>
              </a:ext>
            </a:extLst>
          </p:cNvPr>
          <p:cNvCxnSpPr>
            <a:cxnSpLocks/>
            <a:stCxn id="57" idx="2"/>
            <a:endCxn id="33" idx="0"/>
          </p:cNvCxnSpPr>
          <p:nvPr/>
        </p:nvCxnSpPr>
        <p:spPr>
          <a:xfrm>
            <a:off x="4667567" y="3772390"/>
            <a:ext cx="2638" cy="16247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線コネクタ 67">
            <a:extLst>
              <a:ext uri="{FF2B5EF4-FFF2-40B4-BE49-F238E27FC236}">
                <a16:creationId xmlns:a16="http://schemas.microsoft.com/office/drawing/2014/main" id="{0242849C-4BF7-495E-9945-FFB7F5646408}"/>
              </a:ext>
            </a:extLst>
          </p:cNvPr>
          <p:cNvCxnSpPr>
            <a:cxnSpLocks/>
            <a:stCxn id="60" idx="2"/>
            <a:endCxn id="4" idx="0"/>
          </p:cNvCxnSpPr>
          <p:nvPr/>
        </p:nvCxnSpPr>
        <p:spPr>
          <a:xfrm>
            <a:off x="6768871" y="3674005"/>
            <a:ext cx="0" cy="16811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正方形/長方形 60">
            <a:extLst>
              <a:ext uri="{FF2B5EF4-FFF2-40B4-BE49-F238E27FC236}">
                <a16:creationId xmlns:a16="http://schemas.microsoft.com/office/drawing/2014/main" id="{B46EB8C2-C1D0-4324-B11A-196DF8DDD137}"/>
              </a:ext>
            </a:extLst>
          </p:cNvPr>
          <p:cNvSpPr/>
          <p:nvPr/>
        </p:nvSpPr>
        <p:spPr>
          <a:xfrm>
            <a:off x="4907949" y="3341583"/>
            <a:ext cx="570734" cy="369332"/>
          </a:xfrm>
          <a:prstGeom prst="rect">
            <a:avLst/>
          </a:prstGeom>
        </p:spPr>
        <p:txBody>
          <a:bodyPr wrap="none">
            <a:spAutoFit/>
          </a:bodyPr>
          <a:lstStyle/>
          <a:p>
            <a:r>
              <a:rPr lang="en-US" altLang="ja-JP" dirty="0" err="1"/>
              <a:t>Bref</a:t>
            </a:r>
            <a:endParaRPr lang="ja-JP" altLang="en-US" dirty="0"/>
          </a:p>
        </p:txBody>
      </p:sp>
      <p:sp>
        <p:nvSpPr>
          <p:cNvPr id="62" name="正方形/長方形 61">
            <a:extLst>
              <a:ext uri="{FF2B5EF4-FFF2-40B4-BE49-F238E27FC236}">
                <a16:creationId xmlns:a16="http://schemas.microsoft.com/office/drawing/2014/main" id="{13541EAC-CF1D-4FF4-975E-C7B53A9157EE}"/>
              </a:ext>
            </a:extLst>
          </p:cNvPr>
          <p:cNvSpPr/>
          <p:nvPr/>
        </p:nvSpPr>
        <p:spPr>
          <a:xfrm>
            <a:off x="6997879" y="3283970"/>
            <a:ext cx="570734" cy="369332"/>
          </a:xfrm>
          <a:prstGeom prst="rect">
            <a:avLst/>
          </a:prstGeom>
        </p:spPr>
        <p:txBody>
          <a:bodyPr wrap="none">
            <a:spAutoFit/>
          </a:bodyPr>
          <a:lstStyle/>
          <a:p>
            <a:r>
              <a:rPr lang="en-US" altLang="ja-JP" dirty="0" err="1"/>
              <a:t>Bref</a:t>
            </a:r>
            <a:endParaRPr lang="ja-JP" altLang="en-US" dirty="0"/>
          </a:p>
        </p:txBody>
      </p:sp>
    </p:spTree>
    <p:extLst>
      <p:ext uri="{BB962C8B-B14F-4D97-AF65-F5344CB8AC3E}">
        <p14:creationId xmlns:p14="http://schemas.microsoft.com/office/powerpoint/2010/main" val="376177141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F84079-69FA-497C-B48A-6F2EBA256891}"/>
              </a:ext>
            </a:extLst>
          </p:cNvPr>
          <p:cNvSpPr>
            <a:spLocks noGrp="1"/>
          </p:cNvSpPr>
          <p:nvPr>
            <p:ph type="title"/>
          </p:nvPr>
        </p:nvSpPr>
        <p:spPr/>
        <p:txBody>
          <a:bodyPr/>
          <a:lstStyle/>
          <a:p>
            <a:r>
              <a:rPr lang="en-US" altLang="ja-JP" dirty="0"/>
              <a:t>Re-Braiding</a:t>
            </a:r>
            <a:endParaRPr kumimoji="1" lang="ja-JP" altLang="en-US" dirty="0"/>
          </a:p>
        </p:txBody>
      </p:sp>
      <p:sp>
        <p:nvSpPr>
          <p:cNvPr id="3" name="コンテンツ プレースホルダー 2">
            <a:extLst>
              <a:ext uri="{FF2B5EF4-FFF2-40B4-BE49-F238E27FC236}">
                <a16:creationId xmlns:a16="http://schemas.microsoft.com/office/drawing/2014/main" id="{22B89205-65F4-47A2-92DA-DB586CD9907B}"/>
              </a:ext>
            </a:extLst>
          </p:cNvPr>
          <p:cNvSpPr>
            <a:spLocks noGrp="1"/>
          </p:cNvSpPr>
          <p:nvPr>
            <p:ph idx="1"/>
          </p:nvPr>
        </p:nvSpPr>
        <p:spPr/>
        <p:txBody>
          <a:bodyPr/>
          <a:lstStyle/>
          <a:p>
            <a:r>
              <a:rPr lang="en-US" altLang="ja-JP" dirty="0"/>
              <a:t>Open </a:t>
            </a:r>
            <a:r>
              <a:rPr lang="en-US" altLang="ja-JP" dirty="0" err="1"/>
              <a:t>Brefs</a:t>
            </a:r>
            <a:endParaRPr lang="en-US" altLang="ja-JP" dirty="0"/>
          </a:p>
        </p:txBody>
      </p:sp>
      <p:sp>
        <p:nvSpPr>
          <p:cNvPr id="5" name="楕円 4">
            <a:extLst>
              <a:ext uri="{FF2B5EF4-FFF2-40B4-BE49-F238E27FC236}">
                <a16:creationId xmlns:a16="http://schemas.microsoft.com/office/drawing/2014/main" id="{C064F4C8-FB71-4F54-9E8F-B93F54046A72}"/>
              </a:ext>
            </a:extLst>
          </p:cNvPr>
          <p:cNvSpPr/>
          <p:nvPr/>
        </p:nvSpPr>
        <p:spPr>
          <a:xfrm>
            <a:off x="7626195" y="4690880"/>
            <a:ext cx="475488" cy="475488"/>
          </a:xfrm>
          <a:prstGeom prst="ellipse">
            <a:avLst/>
          </a:prstGeom>
          <a:solidFill>
            <a:schemeClr val="accent1"/>
          </a:solid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115E163-3D48-4AD0-B489-1CC1A7666812}"/>
              </a:ext>
            </a:extLst>
          </p:cNvPr>
          <p:cNvSpPr/>
          <p:nvPr/>
        </p:nvSpPr>
        <p:spPr>
          <a:xfrm>
            <a:off x="7093125" y="5372754"/>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 name="楕円 6">
            <a:extLst>
              <a:ext uri="{FF2B5EF4-FFF2-40B4-BE49-F238E27FC236}">
                <a16:creationId xmlns:a16="http://schemas.microsoft.com/office/drawing/2014/main" id="{8F68782A-5CD5-4DE4-87B4-89A69525EC70}"/>
              </a:ext>
            </a:extLst>
          </p:cNvPr>
          <p:cNvSpPr/>
          <p:nvPr/>
        </p:nvSpPr>
        <p:spPr>
          <a:xfrm>
            <a:off x="8155997" y="537153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0" name="直線コネクタ 9">
            <a:extLst>
              <a:ext uri="{FF2B5EF4-FFF2-40B4-BE49-F238E27FC236}">
                <a16:creationId xmlns:a16="http://schemas.microsoft.com/office/drawing/2014/main" id="{5959CE38-F194-4237-8139-1C143497B42C}"/>
              </a:ext>
            </a:extLst>
          </p:cNvPr>
          <p:cNvCxnSpPr>
            <a:cxnSpLocks/>
            <a:stCxn id="5" idx="3"/>
            <a:endCxn id="6" idx="0"/>
          </p:cNvCxnSpPr>
          <p:nvPr/>
        </p:nvCxnSpPr>
        <p:spPr>
          <a:xfrm flipH="1">
            <a:off x="7330869" y="5096734"/>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27E3CBEA-FCB6-46E7-BA7B-F3E0764BC728}"/>
              </a:ext>
            </a:extLst>
          </p:cNvPr>
          <p:cNvCxnSpPr>
            <a:cxnSpLocks/>
            <a:stCxn id="5" idx="5"/>
            <a:endCxn id="7" idx="0"/>
          </p:cNvCxnSpPr>
          <p:nvPr/>
        </p:nvCxnSpPr>
        <p:spPr>
          <a:xfrm>
            <a:off x="8032049" y="5096734"/>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楕円 11">
            <a:extLst>
              <a:ext uri="{FF2B5EF4-FFF2-40B4-BE49-F238E27FC236}">
                <a16:creationId xmlns:a16="http://schemas.microsoft.com/office/drawing/2014/main" id="{CE4C9B47-F480-4190-887A-EF0535255AE8}"/>
              </a:ext>
            </a:extLst>
          </p:cNvPr>
          <p:cNvSpPr/>
          <p:nvPr/>
        </p:nvSpPr>
        <p:spPr>
          <a:xfrm>
            <a:off x="6791015" y="6046996"/>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 name="楕円 12">
            <a:extLst>
              <a:ext uri="{FF2B5EF4-FFF2-40B4-BE49-F238E27FC236}">
                <a16:creationId xmlns:a16="http://schemas.microsoft.com/office/drawing/2014/main" id="{E447F334-3CDC-477D-8166-DB617FBCE343}"/>
              </a:ext>
            </a:extLst>
          </p:cNvPr>
          <p:cNvSpPr/>
          <p:nvPr/>
        </p:nvSpPr>
        <p:spPr>
          <a:xfrm>
            <a:off x="7360651" y="604798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 name="直線コネクタ 13">
            <a:extLst>
              <a:ext uri="{FF2B5EF4-FFF2-40B4-BE49-F238E27FC236}">
                <a16:creationId xmlns:a16="http://schemas.microsoft.com/office/drawing/2014/main" id="{CBC4EB75-6EFC-4EBB-A34A-94EF9ABF56A8}"/>
              </a:ext>
            </a:extLst>
          </p:cNvPr>
          <p:cNvCxnSpPr>
            <a:cxnSpLocks/>
            <a:stCxn id="6" idx="3"/>
            <a:endCxn id="12" idx="0"/>
          </p:cNvCxnSpPr>
          <p:nvPr/>
        </p:nvCxnSpPr>
        <p:spPr>
          <a:xfrm flipH="1">
            <a:off x="7028759"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3A2C34E-19F5-43FB-BB26-2413EC22920A}"/>
              </a:ext>
            </a:extLst>
          </p:cNvPr>
          <p:cNvCxnSpPr>
            <a:cxnSpLocks/>
            <a:stCxn id="6" idx="5"/>
            <a:endCxn id="13" idx="0"/>
          </p:cNvCxnSpPr>
          <p:nvPr/>
        </p:nvCxnSpPr>
        <p:spPr>
          <a:xfrm>
            <a:off x="7498979"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楕円 15">
            <a:extLst>
              <a:ext uri="{FF2B5EF4-FFF2-40B4-BE49-F238E27FC236}">
                <a16:creationId xmlns:a16="http://schemas.microsoft.com/office/drawing/2014/main" id="{031B9F11-AE60-4117-B7D6-A059F233FABF}"/>
              </a:ext>
            </a:extLst>
          </p:cNvPr>
          <p:cNvSpPr/>
          <p:nvPr/>
        </p:nvSpPr>
        <p:spPr>
          <a:xfrm>
            <a:off x="7894584"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 name="楕円 16">
            <a:extLst>
              <a:ext uri="{FF2B5EF4-FFF2-40B4-BE49-F238E27FC236}">
                <a16:creationId xmlns:a16="http://schemas.microsoft.com/office/drawing/2014/main" id="{B4EF7113-C2B6-47E6-B239-75D278D2D038}"/>
              </a:ext>
            </a:extLst>
          </p:cNvPr>
          <p:cNvSpPr/>
          <p:nvPr/>
        </p:nvSpPr>
        <p:spPr>
          <a:xfrm>
            <a:off x="8433572"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 name="直線コネクタ 17">
            <a:extLst>
              <a:ext uri="{FF2B5EF4-FFF2-40B4-BE49-F238E27FC236}">
                <a16:creationId xmlns:a16="http://schemas.microsoft.com/office/drawing/2014/main" id="{C413C0A1-2B54-436A-A824-345713B4BDB7}"/>
              </a:ext>
            </a:extLst>
          </p:cNvPr>
          <p:cNvCxnSpPr>
            <a:cxnSpLocks/>
            <a:stCxn id="7" idx="3"/>
            <a:endCxn id="16" idx="0"/>
          </p:cNvCxnSpPr>
          <p:nvPr/>
        </p:nvCxnSpPr>
        <p:spPr>
          <a:xfrm flipH="1">
            <a:off x="8132328"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8ED504A5-AB17-4568-AF4B-610DD76E3D50}"/>
              </a:ext>
            </a:extLst>
          </p:cNvPr>
          <p:cNvCxnSpPr>
            <a:cxnSpLocks/>
            <a:stCxn id="7" idx="5"/>
            <a:endCxn id="17" idx="0"/>
          </p:cNvCxnSpPr>
          <p:nvPr/>
        </p:nvCxnSpPr>
        <p:spPr>
          <a:xfrm>
            <a:off x="8561851"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1" name="楕円 20">
            <a:extLst>
              <a:ext uri="{FF2B5EF4-FFF2-40B4-BE49-F238E27FC236}">
                <a16:creationId xmlns:a16="http://schemas.microsoft.com/office/drawing/2014/main" id="{45892239-7B70-4DBC-ADA2-663B800C044A}"/>
              </a:ext>
            </a:extLst>
          </p:cNvPr>
          <p:cNvSpPr/>
          <p:nvPr/>
        </p:nvSpPr>
        <p:spPr>
          <a:xfrm>
            <a:off x="4932740" y="5372754"/>
            <a:ext cx="475488" cy="475488"/>
          </a:xfrm>
          <a:prstGeom prst="ellipse">
            <a:avLst/>
          </a:prstGeom>
          <a:solidFill>
            <a:schemeClr val="accent1"/>
          </a:solid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2" name="楕円 21">
            <a:extLst>
              <a:ext uri="{FF2B5EF4-FFF2-40B4-BE49-F238E27FC236}">
                <a16:creationId xmlns:a16="http://schemas.microsoft.com/office/drawing/2014/main" id="{4A4D0317-15B7-4EE5-9A61-864E57FACF9C}"/>
              </a:ext>
            </a:extLst>
          </p:cNvPr>
          <p:cNvSpPr/>
          <p:nvPr/>
        </p:nvSpPr>
        <p:spPr>
          <a:xfrm>
            <a:off x="5995612" y="5371535"/>
            <a:ext cx="475488" cy="475488"/>
          </a:xfrm>
          <a:prstGeom prst="ellipse">
            <a:avLst/>
          </a:prstGeom>
          <a:solidFill>
            <a:schemeClr val="accent1"/>
          </a:solid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5" name="楕円 24">
            <a:extLst>
              <a:ext uri="{FF2B5EF4-FFF2-40B4-BE49-F238E27FC236}">
                <a16:creationId xmlns:a16="http://schemas.microsoft.com/office/drawing/2014/main" id="{2A757EA4-B431-4A8F-9F13-52F900101D65}"/>
              </a:ext>
            </a:extLst>
          </p:cNvPr>
          <p:cNvSpPr/>
          <p:nvPr/>
        </p:nvSpPr>
        <p:spPr>
          <a:xfrm>
            <a:off x="4630630"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4C61B9F2-537D-4EA0-BF5C-867445934586}"/>
              </a:ext>
            </a:extLst>
          </p:cNvPr>
          <p:cNvSpPr/>
          <p:nvPr/>
        </p:nvSpPr>
        <p:spPr>
          <a:xfrm>
            <a:off x="5200266" y="604798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AE2D2AF8-EA7A-4DAE-A8EC-6D438359EE03}"/>
              </a:ext>
            </a:extLst>
          </p:cNvPr>
          <p:cNvCxnSpPr>
            <a:cxnSpLocks/>
            <a:stCxn id="21" idx="3"/>
            <a:endCxn id="25" idx="0"/>
          </p:cNvCxnSpPr>
          <p:nvPr/>
        </p:nvCxnSpPr>
        <p:spPr>
          <a:xfrm flipH="1">
            <a:off x="4868374"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1D87A3D-D47E-4ACE-A046-5BE3484741E7}"/>
              </a:ext>
            </a:extLst>
          </p:cNvPr>
          <p:cNvCxnSpPr>
            <a:cxnSpLocks/>
            <a:stCxn id="21" idx="5"/>
            <a:endCxn id="26" idx="0"/>
          </p:cNvCxnSpPr>
          <p:nvPr/>
        </p:nvCxnSpPr>
        <p:spPr>
          <a:xfrm>
            <a:off x="5338594"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0908830-03D9-432B-B643-040DD238D43E}"/>
              </a:ext>
            </a:extLst>
          </p:cNvPr>
          <p:cNvSpPr/>
          <p:nvPr/>
        </p:nvSpPr>
        <p:spPr>
          <a:xfrm>
            <a:off x="5734199"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0" name="楕円 29">
            <a:extLst>
              <a:ext uri="{FF2B5EF4-FFF2-40B4-BE49-F238E27FC236}">
                <a16:creationId xmlns:a16="http://schemas.microsoft.com/office/drawing/2014/main" id="{A978E26D-9104-4CE7-8E72-9C0F037573C6}"/>
              </a:ext>
            </a:extLst>
          </p:cNvPr>
          <p:cNvSpPr/>
          <p:nvPr/>
        </p:nvSpPr>
        <p:spPr>
          <a:xfrm>
            <a:off x="6273187"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1" name="直線コネクタ 30">
            <a:extLst>
              <a:ext uri="{FF2B5EF4-FFF2-40B4-BE49-F238E27FC236}">
                <a16:creationId xmlns:a16="http://schemas.microsoft.com/office/drawing/2014/main" id="{2C9414BA-09CC-4789-A015-ADA9D66A5A3F}"/>
              </a:ext>
            </a:extLst>
          </p:cNvPr>
          <p:cNvCxnSpPr>
            <a:cxnSpLocks/>
            <a:stCxn id="22" idx="3"/>
            <a:endCxn id="29" idx="0"/>
          </p:cNvCxnSpPr>
          <p:nvPr/>
        </p:nvCxnSpPr>
        <p:spPr>
          <a:xfrm flipH="1">
            <a:off x="5971943"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16C8BE23-2A7E-4978-8A37-36B2D6D1B61A}"/>
              </a:ext>
            </a:extLst>
          </p:cNvPr>
          <p:cNvCxnSpPr>
            <a:cxnSpLocks/>
            <a:stCxn id="22" idx="5"/>
            <a:endCxn id="30" idx="0"/>
          </p:cNvCxnSpPr>
          <p:nvPr/>
        </p:nvCxnSpPr>
        <p:spPr>
          <a:xfrm>
            <a:off x="6401466"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F74748CC-B843-4D46-B9ED-329049B58EA3}"/>
              </a:ext>
            </a:extLst>
          </p:cNvPr>
          <p:cNvSpPr/>
          <p:nvPr/>
        </p:nvSpPr>
        <p:spPr>
          <a:xfrm>
            <a:off x="4667567" y="5467494"/>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6" name="楕円 35">
            <a:extLst>
              <a:ext uri="{FF2B5EF4-FFF2-40B4-BE49-F238E27FC236}">
                <a16:creationId xmlns:a16="http://schemas.microsoft.com/office/drawing/2014/main" id="{AA4334AF-A9AD-43F6-B91E-58E9FCBEA70F}"/>
              </a:ext>
            </a:extLst>
          </p:cNvPr>
          <p:cNvSpPr/>
          <p:nvPr/>
        </p:nvSpPr>
        <p:spPr>
          <a:xfrm>
            <a:off x="5730439" y="5466275"/>
            <a:ext cx="475488" cy="475488"/>
          </a:xfrm>
          <a:prstGeom prst="ellipse">
            <a:avLst/>
          </a:prstGeom>
          <a:solidFill>
            <a:schemeClr val="accent2"/>
          </a:solid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1" name="楕円 40">
            <a:extLst>
              <a:ext uri="{FF2B5EF4-FFF2-40B4-BE49-F238E27FC236}">
                <a16:creationId xmlns:a16="http://schemas.microsoft.com/office/drawing/2014/main" id="{FEA3A752-4E5A-4637-A6BB-30115981A8AE}"/>
              </a:ext>
            </a:extLst>
          </p:cNvPr>
          <p:cNvSpPr/>
          <p:nvPr/>
        </p:nvSpPr>
        <p:spPr>
          <a:xfrm>
            <a:off x="4365457" y="6141736"/>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2" name="楕円 41">
            <a:extLst>
              <a:ext uri="{FF2B5EF4-FFF2-40B4-BE49-F238E27FC236}">
                <a16:creationId xmlns:a16="http://schemas.microsoft.com/office/drawing/2014/main" id="{DDDA9DD1-F360-4596-8210-8F2638D33E3B}"/>
              </a:ext>
            </a:extLst>
          </p:cNvPr>
          <p:cNvSpPr/>
          <p:nvPr/>
        </p:nvSpPr>
        <p:spPr>
          <a:xfrm>
            <a:off x="4935093" y="614272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3" name="直線コネクタ 42">
            <a:extLst>
              <a:ext uri="{FF2B5EF4-FFF2-40B4-BE49-F238E27FC236}">
                <a16:creationId xmlns:a16="http://schemas.microsoft.com/office/drawing/2014/main" id="{2D621096-0C21-4779-B620-44AF50AE56BD}"/>
              </a:ext>
            </a:extLst>
          </p:cNvPr>
          <p:cNvCxnSpPr>
            <a:cxnSpLocks/>
            <a:stCxn id="35" idx="3"/>
            <a:endCxn id="41" idx="0"/>
          </p:cNvCxnSpPr>
          <p:nvPr/>
        </p:nvCxnSpPr>
        <p:spPr>
          <a:xfrm flipH="1">
            <a:off x="4603201" y="5873348"/>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906D51ED-57FC-4AED-A9EA-D67CDCB450A8}"/>
              </a:ext>
            </a:extLst>
          </p:cNvPr>
          <p:cNvCxnSpPr>
            <a:cxnSpLocks/>
            <a:stCxn id="35" idx="5"/>
            <a:endCxn id="42" idx="0"/>
          </p:cNvCxnSpPr>
          <p:nvPr/>
        </p:nvCxnSpPr>
        <p:spPr>
          <a:xfrm>
            <a:off x="5073421" y="5873348"/>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E28CA82E-0315-4728-B173-2F98B64FF446}"/>
              </a:ext>
            </a:extLst>
          </p:cNvPr>
          <p:cNvSpPr/>
          <p:nvPr/>
        </p:nvSpPr>
        <p:spPr>
          <a:xfrm>
            <a:off x="5469026" y="614173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6" name="楕円 45">
            <a:extLst>
              <a:ext uri="{FF2B5EF4-FFF2-40B4-BE49-F238E27FC236}">
                <a16:creationId xmlns:a16="http://schemas.microsoft.com/office/drawing/2014/main" id="{3DA3ACB3-7902-4653-9108-03683A0CAC85}"/>
              </a:ext>
            </a:extLst>
          </p:cNvPr>
          <p:cNvSpPr/>
          <p:nvPr/>
        </p:nvSpPr>
        <p:spPr>
          <a:xfrm>
            <a:off x="6008014" y="614883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7" name="直線コネクタ 46">
            <a:extLst>
              <a:ext uri="{FF2B5EF4-FFF2-40B4-BE49-F238E27FC236}">
                <a16:creationId xmlns:a16="http://schemas.microsoft.com/office/drawing/2014/main" id="{9810E731-CBC0-420C-B8C3-6D0511D91FF9}"/>
              </a:ext>
            </a:extLst>
          </p:cNvPr>
          <p:cNvCxnSpPr>
            <a:cxnSpLocks/>
            <a:stCxn id="36" idx="3"/>
            <a:endCxn id="45" idx="0"/>
          </p:cNvCxnSpPr>
          <p:nvPr/>
        </p:nvCxnSpPr>
        <p:spPr>
          <a:xfrm flipH="1">
            <a:off x="5706770" y="5872129"/>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B8CA760-83A8-4159-A29D-39BD0CE7B74B}"/>
              </a:ext>
            </a:extLst>
          </p:cNvPr>
          <p:cNvCxnSpPr>
            <a:cxnSpLocks/>
            <a:stCxn id="36" idx="5"/>
            <a:endCxn id="46" idx="0"/>
          </p:cNvCxnSpPr>
          <p:nvPr/>
        </p:nvCxnSpPr>
        <p:spPr>
          <a:xfrm>
            <a:off x="6136293" y="5872129"/>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5DD91CD2-0E00-411D-8032-9C4A978DE932}"/>
              </a:ext>
            </a:extLst>
          </p:cNvPr>
          <p:cNvSpPr/>
          <p:nvPr/>
        </p:nvSpPr>
        <p:spPr>
          <a:xfrm>
            <a:off x="3794378" y="4783625"/>
            <a:ext cx="475488" cy="475488"/>
          </a:xfrm>
          <a:prstGeom prst="ellipse">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297F1D2C-D340-43C9-B47C-67B4004AE5E6}"/>
              </a:ext>
            </a:extLst>
          </p:cNvPr>
          <p:cNvSpPr/>
          <p:nvPr/>
        </p:nvSpPr>
        <p:spPr>
          <a:xfrm>
            <a:off x="3541335" y="5465499"/>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51" name="楕円 50">
            <a:extLst>
              <a:ext uri="{FF2B5EF4-FFF2-40B4-BE49-F238E27FC236}">
                <a16:creationId xmlns:a16="http://schemas.microsoft.com/office/drawing/2014/main" id="{360DD144-C524-40BA-8CF6-283BC04AB07B}"/>
              </a:ext>
            </a:extLst>
          </p:cNvPr>
          <p:cNvSpPr/>
          <p:nvPr/>
        </p:nvSpPr>
        <p:spPr>
          <a:xfrm>
            <a:off x="4056654" y="546428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52" name="直線コネクタ 51">
            <a:extLst>
              <a:ext uri="{FF2B5EF4-FFF2-40B4-BE49-F238E27FC236}">
                <a16:creationId xmlns:a16="http://schemas.microsoft.com/office/drawing/2014/main" id="{0931ACDB-BB78-481B-A6C8-FE8898BA76FE}"/>
              </a:ext>
            </a:extLst>
          </p:cNvPr>
          <p:cNvCxnSpPr>
            <a:cxnSpLocks/>
            <a:stCxn id="49" idx="3"/>
            <a:endCxn id="50" idx="0"/>
          </p:cNvCxnSpPr>
          <p:nvPr/>
        </p:nvCxnSpPr>
        <p:spPr>
          <a:xfrm flipH="1">
            <a:off x="3779079" y="5189479"/>
            <a:ext cx="84933"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459D8141-7763-4153-B577-D095EF9B5B50}"/>
              </a:ext>
            </a:extLst>
          </p:cNvPr>
          <p:cNvCxnSpPr>
            <a:cxnSpLocks/>
            <a:stCxn id="49" idx="5"/>
            <a:endCxn id="51" idx="0"/>
          </p:cNvCxnSpPr>
          <p:nvPr/>
        </p:nvCxnSpPr>
        <p:spPr>
          <a:xfrm>
            <a:off x="4200232" y="5189479"/>
            <a:ext cx="94166"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楕円 53">
            <a:extLst>
              <a:ext uri="{FF2B5EF4-FFF2-40B4-BE49-F238E27FC236}">
                <a16:creationId xmlns:a16="http://schemas.microsoft.com/office/drawing/2014/main" id="{9F7FB714-6E5E-4674-907B-CB8A0A9905F1}"/>
              </a:ext>
            </a:extLst>
          </p:cNvPr>
          <p:cNvSpPr/>
          <p:nvPr/>
        </p:nvSpPr>
        <p:spPr>
          <a:xfrm>
            <a:off x="5562206" y="2507325"/>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5" name="直線コネクタ 54">
            <a:extLst>
              <a:ext uri="{FF2B5EF4-FFF2-40B4-BE49-F238E27FC236}">
                <a16:creationId xmlns:a16="http://schemas.microsoft.com/office/drawing/2014/main" id="{B62E38BB-D83C-49FF-86F9-BC37DA756688}"/>
              </a:ext>
            </a:extLst>
          </p:cNvPr>
          <p:cNvCxnSpPr>
            <a:cxnSpLocks/>
            <a:stCxn id="54" idx="3"/>
          </p:cNvCxnSpPr>
          <p:nvPr/>
        </p:nvCxnSpPr>
        <p:spPr>
          <a:xfrm flipH="1">
            <a:off x="4667567" y="2913179"/>
            <a:ext cx="964273" cy="364673"/>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1DAEECA1-5E1A-42C7-9F10-F232986418D8}"/>
              </a:ext>
            </a:extLst>
          </p:cNvPr>
          <p:cNvCxnSpPr>
            <a:cxnSpLocks/>
            <a:stCxn id="54" idx="5"/>
          </p:cNvCxnSpPr>
          <p:nvPr/>
        </p:nvCxnSpPr>
        <p:spPr>
          <a:xfrm>
            <a:off x="5968060" y="2913179"/>
            <a:ext cx="800811" cy="285338"/>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61" name="正方形/長方形 60">
            <a:extLst>
              <a:ext uri="{FF2B5EF4-FFF2-40B4-BE49-F238E27FC236}">
                <a16:creationId xmlns:a16="http://schemas.microsoft.com/office/drawing/2014/main" id="{B32354AA-335C-4087-B36B-79DCAC04A767}"/>
              </a:ext>
            </a:extLst>
          </p:cNvPr>
          <p:cNvSpPr/>
          <p:nvPr/>
        </p:nvSpPr>
        <p:spPr>
          <a:xfrm>
            <a:off x="7626195" y="4045772"/>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2" name="直線コネクタ 61">
            <a:extLst>
              <a:ext uri="{FF2B5EF4-FFF2-40B4-BE49-F238E27FC236}">
                <a16:creationId xmlns:a16="http://schemas.microsoft.com/office/drawing/2014/main" id="{C07587F5-46D9-4847-9CBC-AC33C3D6E83C}"/>
              </a:ext>
            </a:extLst>
          </p:cNvPr>
          <p:cNvCxnSpPr>
            <a:cxnSpLocks/>
            <a:stCxn id="61" idx="2"/>
            <a:endCxn id="5" idx="0"/>
          </p:cNvCxnSpPr>
          <p:nvPr/>
        </p:nvCxnSpPr>
        <p:spPr>
          <a:xfrm>
            <a:off x="7863939" y="4521260"/>
            <a:ext cx="0" cy="1696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4" name="正方形/長方形 63">
            <a:extLst>
              <a:ext uri="{FF2B5EF4-FFF2-40B4-BE49-F238E27FC236}">
                <a16:creationId xmlns:a16="http://schemas.microsoft.com/office/drawing/2014/main" id="{638EC452-8D3D-49B0-91A5-A75CA6B08B8C}"/>
              </a:ext>
            </a:extLst>
          </p:cNvPr>
          <p:cNvSpPr/>
          <p:nvPr/>
        </p:nvSpPr>
        <p:spPr>
          <a:xfrm>
            <a:off x="5998345" y="4748853"/>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5" name="直線コネクタ 64">
            <a:extLst>
              <a:ext uri="{FF2B5EF4-FFF2-40B4-BE49-F238E27FC236}">
                <a16:creationId xmlns:a16="http://schemas.microsoft.com/office/drawing/2014/main" id="{D6FEA2E7-55F3-4817-9105-83F98B6EA206}"/>
              </a:ext>
            </a:extLst>
          </p:cNvPr>
          <p:cNvCxnSpPr>
            <a:cxnSpLocks/>
            <a:stCxn id="64" idx="2"/>
            <a:endCxn id="22" idx="0"/>
          </p:cNvCxnSpPr>
          <p:nvPr/>
        </p:nvCxnSpPr>
        <p:spPr>
          <a:xfrm flipH="1">
            <a:off x="6233356" y="5224341"/>
            <a:ext cx="2733" cy="14719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9" name="正方形/長方形 68">
            <a:extLst>
              <a:ext uri="{FF2B5EF4-FFF2-40B4-BE49-F238E27FC236}">
                <a16:creationId xmlns:a16="http://schemas.microsoft.com/office/drawing/2014/main" id="{5E46B1D8-BAFA-4527-8139-FF435DD99851}"/>
              </a:ext>
            </a:extLst>
          </p:cNvPr>
          <p:cNvSpPr/>
          <p:nvPr/>
        </p:nvSpPr>
        <p:spPr>
          <a:xfrm>
            <a:off x="4932699" y="4751044"/>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0" name="直線コネクタ 69">
            <a:extLst>
              <a:ext uri="{FF2B5EF4-FFF2-40B4-BE49-F238E27FC236}">
                <a16:creationId xmlns:a16="http://schemas.microsoft.com/office/drawing/2014/main" id="{C17DAEFF-06DA-469A-BE5F-CD91DBF628C3}"/>
              </a:ext>
            </a:extLst>
          </p:cNvPr>
          <p:cNvCxnSpPr>
            <a:cxnSpLocks/>
            <a:stCxn id="69" idx="2"/>
            <a:endCxn id="21" idx="0"/>
          </p:cNvCxnSpPr>
          <p:nvPr/>
        </p:nvCxnSpPr>
        <p:spPr>
          <a:xfrm>
            <a:off x="5170443" y="5226532"/>
            <a:ext cx="41" cy="14622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正方形/長方形 70">
            <a:extLst>
              <a:ext uri="{FF2B5EF4-FFF2-40B4-BE49-F238E27FC236}">
                <a16:creationId xmlns:a16="http://schemas.microsoft.com/office/drawing/2014/main" id="{8CF9BB7F-EA4D-45E0-8D47-663EF63EBE85}"/>
              </a:ext>
            </a:extLst>
          </p:cNvPr>
          <p:cNvSpPr/>
          <p:nvPr/>
        </p:nvSpPr>
        <p:spPr>
          <a:xfrm>
            <a:off x="3798421" y="4149909"/>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2" name="直線コネクタ 71">
            <a:extLst>
              <a:ext uri="{FF2B5EF4-FFF2-40B4-BE49-F238E27FC236}">
                <a16:creationId xmlns:a16="http://schemas.microsoft.com/office/drawing/2014/main" id="{9453B15C-1555-4D11-8AF7-2E47ABCFC7B1}"/>
              </a:ext>
            </a:extLst>
          </p:cNvPr>
          <p:cNvCxnSpPr>
            <a:cxnSpLocks/>
            <a:stCxn id="71" idx="2"/>
            <a:endCxn id="49" idx="0"/>
          </p:cNvCxnSpPr>
          <p:nvPr/>
        </p:nvCxnSpPr>
        <p:spPr>
          <a:xfrm flipH="1">
            <a:off x="4032122" y="4625397"/>
            <a:ext cx="4043" cy="15822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6" name="正方形/長方形 75">
            <a:extLst>
              <a:ext uri="{FF2B5EF4-FFF2-40B4-BE49-F238E27FC236}">
                <a16:creationId xmlns:a16="http://schemas.microsoft.com/office/drawing/2014/main" id="{B50B16CF-C413-4BDF-BBEB-08C35D2F7BF7}"/>
              </a:ext>
            </a:extLst>
          </p:cNvPr>
          <p:cNvSpPr/>
          <p:nvPr/>
        </p:nvSpPr>
        <p:spPr>
          <a:xfrm>
            <a:off x="4668052" y="4848562"/>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コネクタ 76">
            <a:extLst>
              <a:ext uri="{FF2B5EF4-FFF2-40B4-BE49-F238E27FC236}">
                <a16:creationId xmlns:a16="http://schemas.microsoft.com/office/drawing/2014/main" id="{F8FA619C-A686-4C26-B10D-8C5E71A52C65}"/>
              </a:ext>
            </a:extLst>
          </p:cNvPr>
          <p:cNvCxnSpPr>
            <a:cxnSpLocks/>
            <a:stCxn id="76" idx="2"/>
            <a:endCxn id="35" idx="0"/>
          </p:cNvCxnSpPr>
          <p:nvPr/>
        </p:nvCxnSpPr>
        <p:spPr>
          <a:xfrm flipH="1">
            <a:off x="4905311" y="5324050"/>
            <a:ext cx="485" cy="14344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正方形/長方形 78">
            <a:extLst>
              <a:ext uri="{FF2B5EF4-FFF2-40B4-BE49-F238E27FC236}">
                <a16:creationId xmlns:a16="http://schemas.microsoft.com/office/drawing/2014/main" id="{52E371AC-C308-4B3B-A3B7-4567E95313D0}"/>
              </a:ext>
            </a:extLst>
          </p:cNvPr>
          <p:cNvSpPr/>
          <p:nvPr/>
        </p:nvSpPr>
        <p:spPr>
          <a:xfrm>
            <a:off x="5734199" y="4856936"/>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0" name="直線コネクタ 79">
            <a:extLst>
              <a:ext uri="{FF2B5EF4-FFF2-40B4-BE49-F238E27FC236}">
                <a16:creationId xmlns:a16="http://schemas.microsoft.com/office/drawing/2014/main" id="{D701FA61-4664-4340-B2AA-80CEDA86E299}"/>
              </a:ext>
            </a:extLst>
          </p:cNvPr>
          <p:cNvCxnSpPr>
            <a:cxnSpLocks/>
            <a:stCxn id="79" idx="2"/>
            <a:endCxn id="36" idx="0"/>
          </p:cNvCxnSpPr>
          <p:nvPr/>
        </p:nvCxnSpPr>
        <p:spPr>
          <a:xfrm flipH="1">
            <a:off x="5968183" y="5332424"/>
            <a:ext cx="3760" cy="13385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702580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F84079-69FA-497C-B48A-6F2EBA256891}"/>
              </a:ext>
            </a:extLst>
          </p:cNvPr>
          <p:cNvSpPr>
            <a:spLocks noGrp="1"/>
          </p:cNvSpPr>
          <p:nvPr>
            <p:ph type="title"/>
          </p:nvPr>
        </p:nvSpPr>
        <p:spPr/>
        <p:txBody>
          <a:bodyPr/>
          <a:lstStyle/>
          <a:p>
            <a:r>
              <a:rPr lang="en-US" altLang="ja-JP" dirty="0"/>
              <a:t>Re-Braiding</a:t>
            </a:r>
            <a:endParaRPr kumimoji="1" lang="ja-JP" altLang="en-US" dirty="0"/>
          </a:p>
        </p:txBody>
      </p:sp>
      <p:sp>
        <p:nvSpPr>
          <p:cNvPr id="3" name="コンテンツ プレースホルダー 2">
            <a:extLst>
              <a:ext uri="{FF2B5EF4-FFF2-40B4-BE49-F238E27FC236}">
                <a16:creationId xmlns:a16="http://schemas.microsoft.com/office/drawing/2014/main" id="{22B89205-65F4-47A2-92DA-DB586CD9907B}"/>
              </a:ext>
            </a:extLst>
          </p:cNvPr>
          <p:cNvSpPr>
            <a:spLocks noGrp="1"/>
          </p:cNvSpPr>
          <p:nvPr>
            <p:ph idx="1"/>
          </p:nvPr>
        </p:nvSpPr>
        <p:spPr/>
        <p:txBody>
          <a:bodyPr/>
          <a:lstStyle/>
          <a:p>
            <a:r>
              <a:rPr lang="en-US" altLang="ja-JP" dirty="0"/>
              <a:t>Improve two-level BVH</a:t>
            </a:r>
          </a:p>
        </p:txBody>
      </p:sp>
      <p:sp>
        <p:nvSpPr>
          <p:cNvPr id="5" name="楕円 4">
            <a:extLst>
              <a:ext uri="{FF2B5EF4-FFF2-40B4-BE49-F238E27FC236}">
                <a16:creationId xmlns:a16="http://schemas.microsoft.com/office/drawing/2014/main" id="{C064F4C8-FB71-4F54-9E8F-B93F54046A72}"/>
              </a:ext>
            </a:extLst>
          </p:cNvPr>
          <p:cNvSpPr/>
          <p:nvPr/>
        </p:nvSpPr>
        <p:spPr>
          <a:xfrm>
            <a:off x="7626195" y="4690880"/>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A115E163-3D48-4AD0-B489-1CC1A7666812}"/>
              </a:ext>
            </a:extLst>
          </p:cNvPr>
          <p:cNvSpPr/>
          <p:nvPr/>
        </p:nvSpPr>
        <p:spPr>
          <a:xfrm>
            <a:off x="7093125" y="5372754"/>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7" name="楕円 6">
            <a:extLst>
              <a:ext uri="{FF2B5EF4-FFF2-40B4-BE49-F238E27FC236}">
                <a16:creationId xmlns:a16="http://schemas.microsoft.com/office/drawing/2014/main" id="{8F68782A-5CD5-4DE4-87B4-89A69525EC70}"/>
              </a:ext>
            </a:extLst>
          </p:cNvPr>
          <p:cNvSpPr/>
          <p:nvPr/>
        </p:nvSpPr>
        <p:spPr>
          <a:xfrm>
            <a:off x="8155997" y="537153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0" name="直線コネクタ 9">
            <a:extLst>
              <a:ext uri="{FF2B5EF4-FFF2-40B4-BE49-F238E27FC236}">
                <a16:creationId xmlns:a16="http://schemas.microsoft.com/office/drawing/2014/main" id="{5959CE38-F194-4237-8139-1C143497B42C}"/>
              </a:ext>
            </a:extLst>
          </p:cNvPr>
          <p:cNvCxnSpPr>
            <a:cxnSpLocks/>
            <a:stCxn id="5" idx="3"/>
            <a:endCxn id="6" idx="0"/>
          </p:cNvCxnSpPr>
          <p:nvPr/>
        </p:nvCxnSpPr>
        <p:spPr>
          <a:xfrm flipH="1">
            <a:off x="7330869" y="5096734"/>
            <a:ext cx="364960" cy="276020"/>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27E3CBEA-FCB6-46E7-BA7B-F3E0764BC728}"/>
              </a:ext>
            </a:extLst>
          </p:cNvPr>
          <p:cNvCxnSpPr>
            <a:cxnSpLocks/>
            <a:stCxn id="5" idx="5"/>
            <a:endCxn id="7" idx="0"/>
          </p:cNvCxnSpPr>
          <p:nvPr/>
        </p:nvCxnSpPr>
        <p:spPr>
          <a:xfrm>
            <a:off x="8032049" y="5096734"/>
            <a:ext cx="361692" cy="274801"/>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楕円 11">
            <a:extLst>
              <a:ext uri="{FF2B5EF4-FFF2-40B4-BE49-F238E27FC236}">
                <a16:creationId xmlns:a16="http://schemas.microsoft.com/office/drawing/2014/main" id="{CE4C9B47-F480-4190-887A-EF0535255AE8}"/>
              </a:ext>
            </a:extLst>
          </p:cNvPr>
          <p:cNvSpPr/>
          <p:nvPr/>
        </p:nvSpPr>
        <p:spPr>
          <a:xfrm>
            <a:off x="6791015" y="6046996"/>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3" name="楕円 12">
            <a:extLst>
              <a:ext uri="{FF2B5EF4-FFF2-40B4-BE49-F238E27FC236}">
                <a16:creationId xmlns:a16="http://schemas.microsoft.com/office/drawing/2014/main" id="{E447F334-3CDC-477D-8166-DB617FBCE343}"/>
              </a:ext>
            </a:extLst>
          </p:cNvPr>
          <p:cNvSpPr/>
          <p:nvPr/>
        </p:nvSpPr>
        <p:spPr>
          <a:xfrm>
            <a:off x="7360651" y="604798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4" name="直線コネクタ 13">
            <a:extLst>
              <a:ext uri="{FF2B5EF4-FFF2-40B4-BE49-F238E27FC236}">
                <a16:creationId xmlns:a16="http://schemas.microsoft.com/office/drawing/2014/main" id="{CBC4EB75-6EFC-4EBB-A34A-94EF9ABF56A8}"/>
              </a:ext>
            </a:extLst>
          </p:cNvPr>
          <p:cNvCxnSpPr>
            <a:cxnSpLocks/>
            <a:stCxn id="6" idx="3"/>
            <a:endCxn id="12" idx="0"/>
          </p:cNvCxnSpPr>
          <p:nvPr/>
        </p:nvCxnSpPr>
        <p:spPr>
          <a:xfrm flipH="1">
            <a:off x="7028759"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3A2C34E-19F5-43FB-BB26-2413EC22920A}"/>
              </a:ext>
            </a:extLst>
          </p:cNvPr>
          <p:cNvCxnSpPr>
            <a:cxnSpLocks/>
            <a:stCxn id="6" idx="5"/>
            <a:endCxn id="13" idx="0"/>
          </p:cNvCxnSpPr>
          <p:nvPr/>
        </p:nvCxnSpPr>
        <p:spPr>
          <a:xfrm>
            <a:off x="7498979"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楕円 15">
            <a:extLst>
              <a:ext uri="{FF2B5EF4-FFF2-40B4-BE49-F238E27FC236}">
                <a16:creationId xmlns:a16="http://schemas.microsoft.com/office/drawing/2014/main" id="{031B9F11-AE60-4117-B7D6-A059F233FABF}"/>
              </a:ext>
            </a:extLst>
          </p:cNvPr>
          <p:cNvSpPr/>
          <p:nvPr/>
        </p:nvSpPr>
        <p:spPr>
          <a:xfrm>
            <a:off x="7894584"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7" name="楕円 16">
            <a:extLst>
              <a:ext uri="{FF2B5EF4-FFF2-40B4-BE49-F238E27FC236}">
                <a16:creationId xmlns:a16="http://schemas.microsoft.com/office/drawing/2014/main" id="{B4EF7113-C2B6-47E6-B239-75D278D2D038}"/>
              </a:ext>
            </a:extLst>
          </p:cNvPr>
          <p:cNvSpPr/>
          <p:nvPr/>
        </p:nvSpPr>
        <p:spPr>
          <a:xfrm>
            <a:off x="8433572"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8" name="直線コネクタ 17">
            <a:extLst>
              <a:ext uri="{FF2B5EF4-FFF2-40B4-BE49-F238E27FC236}">
                <a16:creationId xmlns:a16="http://schemas.microsoft.com/office/drawing/2014/main" id="{C413C0A1-2B54-436A-A824-345713B4BDB7}"/>
              </a:ext>
            </a:extLst>
          </p:cNvPr>
          <p:cNvCxnSpPr>
            <a:cxnSpLocks/>
            <a:stCxn id="7" idx="3"/>
            <a:endCxn id="16" idx="0"/>
          </p:cNvCxnSpPr>
          <p:nvPr/>
        </p:nvCxnSpPr>
        <p:spPr>
          <a:xfrm flipH="1">
            <a:off x="8132328"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8ED504A5-AB17-4568-AF4B-610DD76E3D50}"/>
              </a:ext>
            </a:extLst>
          </p:cNvPr>
          <p:cNvCxnSpPr>
            <a:cxnSpLocks/>
            <a:stCxn id="7" idx="5"/>
            <a:endCxn id="17" idx="0"/>
          </p:cNvCxnSpPr>
          <p:nvPr/>
        </p:nvCxnSpPr>
        <p:spPr>
          <a:xfrm>
            <a:off x="8561851"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1" name="楕円 20">
            <a:extLst>
              <a:ext uri="{FF2B5EF4-FFF2-40B4-BE49-F238E27FC236}">
                <a16:creationId xmlns:a16="http://schemas.microsoft.com/office/drawing/2014/main" id="{45892239-7B70-4DBC-ADA2-663B800C044A}"/>
              </a:ext>
            </a:extLst>
          </p:cNvPr>
          <p:cNvSpPr/>
          <p:nvPr/>
        </p:nvSpPr>
        <p:spPr>
          <a:xfrm>
            <a:off x="4932740" y="5372754"/>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2" name="楕円 21">
            <a:extLst>
              <a:ext uri="{FF2B5EF4-FFF2-40B4-BE49-F238E27FC236}">
                <a16:creationId xmlns:a16="http://schemas.microsoft.com/office/drawing/2014/main" id="{4A4D0317-15B7-4EE5-9A61-864E57FACF9C}"/>
              </a:ext>
            </a:extLst>
          </p:cNvPr>
          <p:cNvSpPr/>
          <p:nvPr/>
        </p:nvSpPr>
        <p:spPr>
          <a:xfrm>
            <a:off x="5995612" y="5371535"/>
            <a:ext cx="475488" cy="475488"/>
          </a:xfrm>
          <a:prstGeom prst="ellipse">
            <a:avLst/>
          </a:prstGeom>
          <a:noFill/>
          <a:ln w="63500">
            <a:solidFill>
              <a:schemeClr val="bg1">
                <a:lumMod val="50000"/>
                <a:lumOff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5" name="楕円 24">
            <a:extLst>
              <a:ext uri="{FF2B5EF4-FFF2-40B4-BE49-F238E27FC236}">
                <a16:creationId xmlns:a16="http://schemas.microsoft.com/office/drawing/2014/main" id="{2A757EA4-B431-4A8F-9F13-52F900101D65}"/>
              </a:ext>
            </a:extLst>
          </p:cNvPr>
          <p:cNvSpPr/>
          <p:nvPr/>
        </p:nvSpPr>
        <p:spPr>
          <a:xfrm>
            <a:off x="4630630"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4C61B9F2-537D-4EA0-BF5C-867445934586}"/>
              </a:ext>
            </a:extLst>
          </p:cNvPr>
          <p:cNvSpPr/>
          <p:nvPr/>
        </p:nvSpPr>
        <p:spPr>
          <a:xfrm>
            <a:off x="5200266" y="604798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AE2D2AF8-EA7A-4DAE-A8EC-6D438359EE03}"/>
              </a:ext>
            </a:extLst>
          </p:cNvPr>
          <p:cNvCxnSpPr>
            <a:cxnSpLocks/>
            <a:stCxn id="21" idx="3"/>
            <a:endCxn id="25" idx="0"/>
          </p:cNvCxnSpPr>
          <p:nvPr/>
        </p:nvCxnSpPr>
        <p:spPr>
          <a:xfrm flipH="1">
            <a:off x="4868374" y="5778608"/>
            <a:ext cx="134000" cy="268388"/>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41D87A3D-D47E-4ACE-A046-5BE3484741E7}"/>
              </a:ext>
            </a:extLst>
          </p:cNvPr>
          <p:cNvCxnSpPr>
            <a:cxnSpLocks/>
            <a:stCxn id="21" idx="5"/>
            <a:endCxn id="26" idx="0"/>
          </p:cNvCxnSpPr>
          <p:nvPr/>
        </p:nvCxnSpPr>
        <p:spPr>
          <a:xfrm>
            <a:off x="5338594" y="5778608"/>
            <a:ext cx="99416" cy="26937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0908830-03D9-432B-B643-040DD238D43E}"/>
              </a:ext>
            </a:extLst>
          </p:cNvPr>
          <p:cNvSpPr/>
          <p:nvPr/>
        </p:nvSpPr>
        <p:spPr>
          <a:xfrm>
            <a:off x="5734199" y="604699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0" name="楕円 29">
            <a:extLst>
              <a:ext uri="{FF2B5EF4-FFF2-40B4-BE49-F238E27FC236}">
                <a16:creationId xmlns:a16="http://schemas.microsoft.com/office/drawing/2014/main" id="{A978E26D-9104-4CE7-8E72-9C0F037573C6}"/>
              </a:ext>
            </a:extLst>
          </p:cNvPr>
          <p:cNvSpPr/>
          <p:nvPr/>
        </p:nvSpPr>
        <p:spPr>
          <a:xfrm>
            <a:off x="6273187" y="6054092"/>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31" name="直線コネクタ 30">
            <a:extLst>
              <a:ext uri="{FF2B5EF4-FFF2-40B4-BE49-F238E27FC236}">
                <a16:creationId xmlns:a16="http://schemas.microsoft.com/office/drawing/2014/main" id="{2C9414BA-09CC-4789-A015-ADA9D66A5A3F}"/>
              </a:ext>
            </a:extLst>
          </p:cNvPr>
          <p:cNvCxnSpPr>
            <a:cxnSpLocks/>
            <a:stCxn id="22" idx="3"/>
            <a:endCxn id="29" idx="0"/>
          </p:cNvCxnSpPr>
          <p:nvPr/>
        </p:nvCxnSpPr>
        <p:spPr>
          <a:xfrm flipH="1">
            <a:off x="5971943" y="5777389"/>
            <a:ext cx="93303" cy="269607"/>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16C8BE23-2A7E-4978-8A37-36B2D6D1B61A}"/>
              </a:ext>
            </a:extLst>
          </p:cNvPr>
          <p:cNvCxnSpPr>
            <a:cxnSpLocks/>
            <a:stCxn id="22" idx="5"/>
            <a:endCxn id="30" idx="0"/>
          </p:cNvCxnSpPr>
          <p:nvPr/>
        </p:nvCxnSpPr>
        <p:spPr>
          <a:xfrm>
            <a:off x="6401466" y="5777389"/>
            <a:ext cx="109465" cy="276703"/>
          </a:xfrm>
          <a:prstGeom prst="line">
            <a:avLst/>
          </a:prstGeom>
          <a:ln w="635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F74748CC-B843-4D46-B9ED-329049B58EA3}"/>
              </a:ext>
            </a:extLst>
          </p:cNvPr>
          <p:cNvSpPr/>
          <p:nvPr/>
        </p:nvSpPr>
        <p:spPr>
          <a:xfrm>
            <a:off x="4667567" y="5467494"/>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36" name="楕円 35">
            <a:extLst>
              <a:ext uri="{FF2B5EF4-FFF2-40B4-BE49-F238E27FC236}">
                <a16:creationId xmlns:a16="http://schemas.microsoft.com/office/drawing/2014/main" id="{AA4334AF-A9AD-43F6-B91E-58E9FCBEA70F}"/>
              </a:ext>
            </a:extLst>
          </p:cNvPr>
          <p:cNvSpPr/>
          <p:nvPr/>
        </p:nvSpPr>
        <p:spPr>
          <a:xfrm>
            <a:off x="5730439" y="546627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1" name="楕円 40">
            <a:extLst>
              <a:ext uri="{FF2B5EF4-FFF2-40B4-BE49-F238E27FC236}">
                <a16:creationId xmlns:a16="http://schemas.microsoft.com/office/drawing/2014/main" id="{FEA3A752-4E5A-4637-A6BB-30115981A8AE}"/>
              </a:ext>
            </a:extLst>
          </p:cNvPr>
          <p:cNvSpPr/>
          <p:nvPr/>
        </p:nvSpPr>
        <p:spPr>
          <a:xfrm>
            <a:off x="4365457" y="6141736"/>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2" name="楕円 41">
            <a:extLst>
              <a:ext uri="{FF2B5EF4-FFF2-40B4-BE49-F238E27FC236}">
                <a16:creationId xmlns:a16="http://schemas.microsoft.com/office/drawing/2014/main" id="{DDDA9DD1-F360-4596-8210-8F2638D33E3B}"/>
              </a:ext>
            </a:extLst>
          </p:cNvPr>
          <p:cNvSpPr/>
          <p:nvPr/>
        </p:nvSpPr>
        <p:spPr>
          <a:xfrm>
            <a:off x="4935093" y="6142725"/>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3" name="直線コネクタ 42">
            <a:extLst>
              <a:ext uri="{FF2B5EF4-FFF2-40B4-BE49-F238E27FC236}">
                <a16:creationId xmlns:a16="http://schemas.microsoft.com/office/drawing/2014/main" id="{2D621096-0C21-4779-B620-44AF50AE56BD}"/>
              </a:ext>
            </a:extLst>
          </p:cNvPr>
          <p:cNvCxnSpPr>
            <a:cxnSpLocks/>
            <a:stCxn id="35" idx="3"/>
            <a:endCxn id="41" idx="0"/>
          </p:cNvCxnSpPr>
          <p:nvPr/>
        </p:nvCxnSpPr>
        <p:spPr>
          <a:xfrm flipH="1">
            <a:off x="4603201" y="5873348"/>
            <a:ext cx="134000" cy="26838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906D51ED-57FC-4AED-A9EA-D67CDCB450A8}"/>
              </a:ext>
            </a:extLst>
          </p:cNvPr>
          <p:cNvCxnSpPr>
            <a:cxnSpLocks/>
            <a:stCxn id="35" idx="5"/>
            <a:endCxn id="42" idx="0"/>
          </p:cNvCxnSpPr>
          <p:nvPr/>
        </p:nvCxnSpPr>
        <p:spPr>
          <a:xfrm>
            <a:off x="5073421" y="5873348"/>
            <a:ext cx="99416" cy="26937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E28CA82E-0315-4728-B173-2F98B64FF446}"/>
              </a:ext>
            </a:extLst>
          </p:cNvPr>
          <p:cNvSpPr/>
          <p:nvPr/>
        </p:nvSpPr>
        <p:spPr>
          <a:xfrm>
            <a:off x="5469026" y="614173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46" name="楕円 45">
            <a:extLst>
              <a:ext uri="{FF2B5EF4-FFF2-40B4-BE49-F238E27FC236}">
                <a16:creationId xmlns:a16="http://schemas.microsoft.com/office/drawing/2014/main" id="{3DA3ACB3-7902-4653-9108-03683A0CAC85}"/>
              </a:ext>
            </a:extLst>
          </p:cNvPr>
          <p:cNvSpPr/>
          <p:nvPr/>
        </p:nvSpPr>
        <p:spPr>
          <a:xfrm>
            <a:off x="6008014" y="614883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47" name="直線コネクタ 46">
            <a:extLst>
              <a:ext uri="{FF2B5EF4-FFF2-40B4-BE49-F238E27FC236}">
                <a16:creationId xmlns:a16="http://schemas.microsoft.com/office/drawing/2014/main" id="{9810E731-CBC0-420C-B8C3-6D0511D91FF9}"/>
              </a:ext>
            </a:extLst>
          </p:cNvPr>
          <p:cNvCxnSpPr>
            <a:cxnSpLocks/>
            <a:stCxn id="36" idx="3"/>
            <a:endCxn id="45" idx="0"/>
          </p:cNvCxnSpPr>
          <p:nvPr/>
        </p:nvCxnSpPr>
        <p:spPr>
          <a:xfrm flipH="1">
            <a:off x="5706770" y="5872129"/>
            <a:ext cx="93303" cy="26960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1B8CA760-83A8-4159-A29D-39BD0CE7B74B}"/>
              </a:ext>
            </a:extLst>
          </p:cNvPr>
          <p:cNvCxnSpPr>
            <a:cxnSpLocks/>
            <a:stCxn id="36" idx="5"/>
            <a:endCxn id="46" idx="0"/>
          </p:cNvCxnSpPr>
          <p:nvPr/>
        </p:nvCxnSpPr>
        <p:spPr>
          <a:xfrm>
            <a:off x="6136293" y="5872129"/>
            <a:ext cx="109465" cy="27670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5DD91CD2-0E00-411D-8032-9C4A978DE932}"/>
              </a:ext>
            </a:extLst>
          </p:cNvPr>
          <p:cNvSpPr/>
          <p:nvPr/>
        </p:nvSpPr>
        <p:spPr>
          <a:xfrm>
            <a:off x="3794378" y="478362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297F1D2C-D340-43C9-B47C-67B4004AE5E6}"/>
              </a:ext>
            </a:extLst>
          </p:cNvPr>
          <p:cNvSpPr/>
          <p:nvPr/>
        </p:nvSpPr>
        <p:spPr>
          <a:xfrm>
            <a:off x="3541335" y="5465499"/>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51" name="楕円 50">
            <a:extLst>
              <a:ext uri="{FF2B5EF4-FFF2-40B4-BE49-F238E27FC236}">
                <a16:creationId xmlns:a16="http://schemas.microsoft.com/office/drawing/2014/main" id="{360DD144-C524-40BA-8CF6-283BC04AB07B}"/>
              </a:ext>
            </a:extLst>
          </p:cNvPr>
          <p:cNvSpPr/>
          <p:nvPr/>
        </p:nvSpPr>
        <p:spPr>
          <a:xfrm>
            <a:off x="4056654" y="5464280"/>
            <a:ext cx="475488" cy="475488"/>
          </a:xfrm>
          <a:prstGeom prst="ellipse">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52" name="直線コネクタ 51">
            <a:extLst>
              <a:ext uri="{FF2B5EF4-FFF2-40B4-BE49-F238E27FC236}">
                <a16:creationId xmlns:a16="http://schemas.microsoft.com/office/drawing/2014/main" id="{0931ACDB-BB78-481B-A6C8-FE8898BA76FE}"/>
              </a:ext>
            </a:extLst>
          </p:cNvPr>
          <p:cNvCxnSpPr>
            <a:cxnSpLocks/>
            <a:stCxn id="49" idx="3"/>
            <a:endCxn id="50" idx="0"/>
          </p:cNvCxnSpPr>
          <p:nvPr/>
        </p:nvCxnSpPr>
        <p:spPr>
          <a:xfrm flipH="1">
            <a:off x="3779079" y="5189479"/>
            <a:ext cx="84933" cy="2760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線コネクタ 52">
            <a:extLst>
              <a:ext uri="{FF2B5EF4-FFF2-40B4-BE49-F238E27FC236}">
                <a16:creationId xmlns:a16="http://schemas.microsoft.com/office/drawing/2014/main" id="{459D8141-7763-4153-B577-D095EF9B5B50}"/>
              </a:ext>
            </a:extLst>
          </p:cNvPr>
          <p:cNvCxnSpPr>
            <a:cxnSpLocks/>
            <a:stCxn id="49" idx="5"/>
            <a:endCxn id="51" idx="0"/>
          </p:cNvCxnSpPr>
          <p:nvPr/>
        </p:nvCxnSpPr>
        <p:spPr>
          <a:xfrm>
            <a:off x="4200232" y="5189479"/>
            <a:ext cx="94166" cy="27480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楕円 53">
            <a:extLst>
              <a:ext uri="{FF2B5EF4-FFF2-40B4-BE49-F238E27FC236}">
                <a16:creationId xmlns:a16="http://schemas.microsoft.com/office/drawing/2014/main" id="{9F7FB714-6E5E-4674-907B-CB8A0A9905F1}"/>
              </a:ext>
            </a:extLst>
          </p:cNvPr>
          <p:cNvSpPr/>
          <p:nvPr/>
        </p:nvSpPr>
        <p:spPr>
          <a:xfrm>
            <a:off x="5562206" y="2507325"/>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5" name="直線コネクタ 54">
            <a:extLst>
              <a:ext uri="{FF2B5EF4-FFF2-40B4-BE49-F238E27FC236}">
                <a16:creationId xmlns:a16="http://schemas.microsoft.com/office/drawing/2014/main" id="{B62E38BB-D83C-49FF-86F9-BC37DA756688}"/>
              </a:ext>
            </a:extLst>
          </p:cNvPr>
          <p:cNvCxnSpPr>
            <a:cxnSpLocks/>
            <a:stCxn id="54" idx="3"/>
            <a:endCxn id="57" idx="0"/>
          </p:cNvCxnSpPr>
          <p:nvPr/>
        </p:nvCxnSpPr>
        <p:spPr>
          <a:xfrm flipH="1">
            <a:off x="4654668" y="2913179"/>
            <a:ext cx="977172" cy="348446"/>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線コネクタ 55">
            <a:extLst>
              <a:ext uri="{FF2B5EF4-FFF2-40B4-BE49-F238E27FC236}">
                <a16:creationId xmlns:a16="http://schemas.microsoft.com/office/drawing/2014/main" id="{1DAEECA1-5E1A-42C7-9F10-F232986418D8}"/>
              </a:ext>
            </a:extLst>
          </p:cNvPr>
          <p:cNvCxnSpPr>
            <a:cxnSpLocks/>
            <a:stCxn id="54" idx="5"/>
            <a:endCxn id="81" idx="0"/>
          </p:cNvCxnSpPr>
          <p:nvPr/>
        </p:nvCxnSpPr>
        <p:spPr>
          <a:xfrm>
            <a:off x="5968060" y="2913179"/>
            <a:ext cx="806819" cy="27496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61" name="正方形/長方形 60">
            <a:extLst>
              <a:ext uri="{FF2B5EF4-FFF2-40B4-BE49-F238E27FC236}">
                <a16:creationId xmlns:a16="http://schemas.microsoft.com/office/drawing/2014/main" id="{B32354AA-335C-4087-B36B-79DCAC04A767}"/>
              </a:ext>
            </a:extLst>
          </p:cNvPr>
          <p:cNvSpPr/>
          <p:nvPr/>
        </p:nvSpPr>
        <p:spPr>
          <a:xfrm>
            <a:off x="7626195" y="4045772"/>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2" name="直線コネクタ 61">
            <a:extLst>
              <a:ext uri="{FF2B5EF4-FFF2-40B4-BE49-F238E27FC236}">
                <a16:creationId xmlns:a16="http://schemas.microsoft.com/office/drawing/2014/main" id="{C07587F5-46D9-4847-9CBC-AC33C3D6E83C}"/>
              </a:ext>
            </a:extLst>
          </p:cNvPr>
          <p:cNvCxnSpPr>
            <a:cxnSpLocks/>
            <a:stCxn id="61" idx="2"/>
            <a:endCxn id="5" idx="0"/>
          </p:cNvCxnSpPr>
          <p:nvPr/>
        </p:nvCxnSpPr>
        <p:spPr>
          <a:xfrm>
            <a:off x="7863939" y="4521260"/>
            <a:ext cx="0" cy="16962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4" name="正方形/長方形 63">
            <a:extLst>
              <a:ext uri="{FF2B5EF4-FFF2-40B4-BE49-F238E27FC236}">
                <a16:creationId xmlns:a16="http://schemas.microsoft.com/office/drawing/2014/main" id="{638EC452-8D3D-49B0-91A5-A75CA6B08B8C}"/>
              </a:ext>
            </a:extLst>
          </p:cNvPr>
          <p:cNvSpPr/>
          <p:nvPr/>
        </p:nvSpPr>
        <p:spPr>
          <a:xfrm>
            <a:off x="5998345" y="4748853"/>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5" name="直線コネクタ 64">
            <a:extLst>
              <a:ext uri="{FF2B5EF4-FFF2-40B4-BE49-F238E27FC236}">
                <a16:creationId xmlns:a16="http://schemas.microsoft.com/office/drawing/2014/main" id="{D6FEA2E7-55F3-4817-9105-83F98B6EA206}"/>
              </a:ext>
            </a:extLst>
          </p:cNvPr>
          <p:cNvCxnSpPr>
            <a:cxnSpLocks/>
            <a:stCxn id="64" idx="2"/>
            <a:endCxn id="22" idx="0"/>
          </p:cNvCxnSpPr>
          <p:nvPr/>
        </p:nvCxnSpPr>
        <p:spPr>
          <a:xfrm flipH="1">
            <a:off x="6233356" y="5224341"/>
            <a:ext cx="2733" cy="14719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9" name="正方形/長方形 68">
            <a:extLst>
              <a:ext uri="{FF2B5EF4-FFF2-40B4-BE49-F238E27FC236}">
                <a16:creationId xmlns:a16="http://schemas.microsoft.com/office/drawing/2014/main" id="{5E46B1D8-BAFA-4527-8139-FF435DD99851}"/>
              </a:ext>
            </a:extLst>
          </p:cNvPr>
          <p:cNvSpPr/>
          <p:nvPr/>
        </p:nvSpPr>
        <p:spPr>
          <a:xfrm>
            <a:off x="4932699" y="4751044"/>
            <a:ext cx="475488" cy="475488"/>
          </a:xfrm>
          <a:prstGeom prst="rect">
            <a:avLst/>
          </a:prstGeom>
          <a:solidFill>
            <a:schemeClr val="accent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0" name="直線コネクタ 69">
            <a:extLst>
              <a:ext uri="{FF2B5EF4-FFF2-40B4-BE49-F238E27FC236}">
                <a16:creationId xmlns:a16="http://schemas.microsoft.com/office/drawing/2014/main" id="{C17DAEFF-06DA-469A-BE5F-CD91DBF628C3}"/>
              </a:ext>
            </a:extLst>
          </p:cNvPr>
          <p:cNvCxnSpPr>
            <a:cxnSpLocks/>
            <a:stCxn id="69" idx="2"/>
            <a:endCxn id="21" idx="0"/>
          </p:cNvCxnSpPr>
          <p:nvPr/>
        </p:nvCxnSpPr>
        <p:spPr>
          <a:xfrm>
            <a:off x="5170443" y="5226532"/>
            <a:ext cx="41" cy="14622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1" name="正方形/長方形 70">
            <a:extLst>
              <a:ext uri="{FF2B5EF4-FFF2-40B4-BE49-F238E27FC236}">
                <a16:creationId xmlns:a16="http://schemas.microsoft.com/office/drawing/2014/main" id="{8CF9BB7F-EA4D-45E0-8D47-663EF63EBE85}"/>
              </a:ext>
            </a:extLst>
          </p:cNvPr>
          <p:cNvSpPr/>
          <p:nvPr/>
        </p:nvSpPr>
        <p:spPr>
          <a:xfrm>
            <a:off x="3798421" y="4149909"/>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2" name="直線コネクタ 71">
            <a:extLst>
              <a:ext uri="{FF2B5EF4-FFF2-40B4-BE49-F238E27FC236}">
                <a16:creationId xmlns:a16="http://schemas.microsoft.com/office/drawing/2014/main" id="{9453B15C-1555-4D11-8AF7-2E47ABCFC7B1}"/>
              </a:ext>
            </a:extLst>
          </p:cNvPr>
          <p:cNvCxnSpPr>
            <a:cxnSpLocks/>
            <a:stCxn id="71" idx="2"/>
            <a:endCxn id="49" idx="0"/>
          </p:cNvCxnSpPr>
          <p:nvPr/>
        </p:nvCxnSpPr>
        <p:spPr>
          <a:xfrm flipH="1">
            <a:off x="4032122" y="4625397"/>
            <a:ext cx="4043" cy="158228"/>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6" name="正方形/長方形 75">
            <a:extLst>
              <a:ext uri="{FF2B5EF4-FFF2-40B4-BE49-F238E27FC236}">
                <a16:creationId xmlns:a16="http://schemas.microsoft.com/office/drawing/2014/main" id="{B50B16CF-C413-4BDF-BBEB-08C35D2F7BF7}"/>
              </a:ext>
            </a:extLst>
          </p:cNvPr>
          <p:cNvSpPr/>
          <p:nvPr/>
        </p:nvSpPr>
        <p:spPr>
          <a:xfrm>
            <a:off x="4668052" y="4848562"/>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コネクタ 76">
            <a:extLst>
              <a:ext uri="{FF2B5EF4-FFF2-40B4-BE49-F238E27FC236}">
                <a16:creationId xmlns:a16="http://schemas.microsoft.com/office/drawing/2014/main" id="{F8FA619C-A686-4C26-B10D-8C5E71A52C65}"/>
              </a:ext>
            </a:extLst>
          </p:cNvPr>
          <p:cNvCxnSpPr>
            <a:cxnSpLocks/>
            <a:stCxn id="76" idx="2"/>
            <a:endCxn id="35" idx="0"/>
          </p:cNvCxnSpPr>
          <p:nvPr/>
        </p:nvCxnSpPr>
        <p:spPr>
          <a:xfrm flipH="1">
            <a:off x="4905311" y="5324050"/>
            <a:ext cx="485" cy="14344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正方形/長方形 78">
            <a:extLst>
              <a:ext uri="{FF2B5EF4-FFF2-40B4-BE49-F238E27FC236}">
                <a16:creationId xmlns:a16="http://schemas.microsoft.com/office/drawing/2014/main" id="{52E371AC-C308-4B3B-A3B7-4567E95313D0}"/>
              </a:ext>
            </a:extLst>
          </p:cNvPr>
          <p:cNvSpPr/>
          <p:nvPr/>
        </p:nvSpPr>
        <p:spPr>
          <a:xfrm>
            <a:off x="5734199" y="4856936"/>
            <a:ext cx="475488" cy="475488"/>
          </a:xfrm>
          <a:prstGeom prst="rect">
            <a:avLst/>
          </a:prstGeom>
          <a:solidFill>
            <a:schemeClr val="accent2"/>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0" name="直線コネクタ 79">
            <a:extLst>
              <a:ext uri="{FF2B5EF4-FFF2-40B4-BE49-F238E27FC236}">
                <a16:creationId xmlns:a16="http://schemas.microsoft.com/office/drawing/2014/main" id="{D701FA61-4664-4340-B2AA-80CEDA86E299}"/>
              </a:ext>
            </a:extLst>
          </p:cNvPr>
          <p:cNvCxnSpPr>
            <a:cxnSpLocks/>
            <a:stCxn id="79" idx="2"/>
            <a:endCxn id="36" idx="0"/>
          </p:cNvCxnSpPr>
          <p:nvPr/>
        </p:nvCxnSpPr>
        <p:spPr>
          <a:xfrm flipH="1">
            <a:off x="5968183" y="5332424"/>
            <a:ext cx="3760" cy="13385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楕円 56">
            <a:extLst>
              <a:ext uri="{FF2B5EF4-FFF2-40B4-BE49-F238E27FC236}">
                <a16:creationId xmlns:a16="http://schemas.microsoft.com/office/drawing/2014/main" id="{E4F58B6E-5319-4093-9C60-E4D65CB03CCA}"/>
              </a:ext>
            </a:extLst>
          </p:cNvPr>
          <p:cNvSpPr/>
          <p:nvPr/>
        </p:nvSpPr>
        <p:spPr>
          <a:xfrm>
            <a:off x="4416924" y="3261625"/>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8" name="直線コネクタ 57">
            <a:extLst>
              <a:ext uri="{FF2B5EF4-FFF2-40B4-BE49-F238E27FC236}">
                <a16:creationId xmlns:a16="http://schemas.microsoft.com/office/drawing/2014/main" id="{7ACF1094-EC2D-4BB6-B74F-C50231D5563F}"/>
              </a:ext>
            </a:extLst>
          </p:cNvPr>
          <p:cNvCxnSpPr>
            <a:cxnSpLocks/>
            <a:stCxn id="57" idx="3"/>
            <a:endCxn id="71" idx="0"/>
          </p:cNvCxnSpPr>
          <p:nvPr/>
        </p:nvCxnSpPr>
        <p:spPr>
          <a:xfrm flipH="1">
            <a:off x="4036165" y="3667479"/>
            <a:ext cx="450393" cy="48243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9" name="直線コネクタ 58">
            <a:extLst>
              <a:ext uri="{FF2B5EF4-FFF2-40B4-BE49-F238E27FC236}">
                <a16:creationId xmlns:a16="http://schemas.microsoft.com/office/drawing/2014/main" id="{AC77A3A9-F7D3-496A-BF7B-B234619967D8}"/>
              </a:ext>
            </a:extLst>
          </p:cNvPr>
          <p:cNvCxnSpPr>
            <a:cxnSpLocks/>
            <a:stCxn id="57" idx="5"/>
            <a:endCxn id="63" idx="0"/>
          </p:cNvCxnSpPr>
          <p:nvPr/>
        </p:nvCxnSpPr>
        <p:spPr>
          <a:xfrm>
            <a:off x="4822778" y="3667479"/>
            <a:ext cx="82533" cy="221592"/>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63" name="楕円 62">
            <a:extLst>
              <a:ext uri="{FF2B5EF4-FFF2-40B4-BE49-F238E27FC236}">
                <a16:creationId xmlns:a16="http://schemas.microsoft.com/office/drawing/2014/main" id="{3C63D5A3-2F6E-426D-91D7-4B38C637C9EE}"/>
              </a:ext>
            </a:extLst>
          </p:cNvPr>
          <p:cNvSpPr/>
          <p:nvPr/>
        </p:nvSpPr>
        <p:spPr>
          <a:xfrm>
            <a:off x="4667567" y="3889071"/>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6" name="直線コネクタ 65">
            <a:extLst>
              <a:ext uri="{FF2B5EF4-FFF2-40B4-BE49-F238E27FC236}">
                <a16:creationId xmlns:a16="http://schemas.microsoft.com/office/drawing/2014/main" id="{E021AF7F-685D-4488-906A-4E7A4C6817F5}"/>
              </a:ext>
            </a:extLst>
          </p:cNvPr>
          <p:cNvCxnSpPr>
            <a:cxnSpLocks/>
            <a:stCxn id="63" idx="3"/>
            <a:endCxn id="76" idx="0"/>
          </p:cNvCxnSpPr>
          <p:nvPr/>
        </p:nvCxnSpPr>
        <p:spPr>
          <a:xfrm>
            <a:off x="4737201" y="4294925"/>
            <a:ext cx="168595" cy="553637"/>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7" name="直線コネクタ 66">
            <a:extLst>
              <a:ext uri="{FF2B5EF4-FFF2-40B4-BE49-F238E27FC236}">
                <a16:creationId xmlns:a16="http://schemas.microsoft.com/office/drawing/2014/main" id="{0F580E41-5B72-4B98-956B-0437AB029103}"/>
              </a:ext>
            </a:extLst>
          </p:cNvPr>
          <p:cNvCxnSpPr>
            <a:cxnSpLocks/>
            <a:stCxn id="63" idx="5"/>
            <a:endCxn id="69" idx="0"/>
          </p:cNvCxnSpPr>
          <p:nvPr/>
        </p:nvCxnSpPr>
        <p:spPr>
          <a:xfrm>
            <a:off x="5073421" y="4294925"/>
            <a:ext cx="97022" cy="456119"/>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73" name="楕円 72">
            <a:extLst>
              <a:ext uri="{FF2B5EF4-FFF2-40B4-BE49-F238E27FC236}">
                <a16:creationId xmlns:a16="http://schemas.microsoft.com/office/drawing/2014/main" id="{582FFFF5-D003-465F-A956-90728BD55B22}"/>
              </a:ext>
            </a:extLst>
          </p:cNvPr>
          <p:cNvSpPr/>
          <p:nvPr/>
        </p:nvSpPr>
        <p:spPr>
          <a:xfrm>
            <a:off x="5874872" y="3909761"/>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4" name="直線コネクタ 73">
            <a:extLst>
              <a:ext uri="{FF2B5EF4-FFF2-40B4-BE49-F238E27FC236}">
                <a16:creationId xmlns:a16="http://schemas.microsoft.com/office/drawing/2014/main" id="{FC67804D-5E5D-41E3-BBF8-8E130D9E4D28}"/>
              </a:ext>
            </a:extLst>
          </p:cNvPr>
          <p:cNvCxnSpPr>
            <a:cxnSpLocks/>
            <a:stCxn id="73" idx="5"/>
            <a:endCxn id="64" idx="0"/>
          </p:cNvCxnSpPr>
          <p:nvPr/>
        </p:nvCxnSpPr>
        <p:spPr>
          <a:xfrm flipH="1">
            <a:off x="6236089" y="4315615"/>
            <a:ext cx="44637" cy="433238"/>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8" name="直線コネクタ 77">
            <a:extLst>
              <a:ext uri="{FF2B5EF4-FFF2-40B4-BE49-F238E27FC236}">
                <a16:creationId xmlns:a16="http://schemas.microsoft.com/office/drawing/2014/main" id="{7074A2A7-2DAE-446B-805C-6AD15D63EC4E}"/>
              </a:ext>
            </a:extLst>
          </p:cNvPr>
          <p:cNvCxnSpPr>
            <a:cxnSpLocks/>
            <a:stCxn id="73" idx="3"/>
            <a:endCxn id="79" idx="0"/>
          </p:cNvCxnSpPr>
          <p:nvPr/>
        </p:nvCxnSpPr>
        <p:spPr>
          <a:xfrm>
            <a:off x="5944506" y="4315615"/>
            <a:ext cx="27437" cy="541321"/>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
        <p:nvSpPr>
          <p:cNvPr id="81" name="楕円 80">
            <a:extLst>
              <a:ext uri="{FF2B5EF4-FFF2-40B4-BE49-F238E27FC236}">
                <a16:creationId xmlns:a16="http://schemas.microsoft.com/office/drawing/2014/main" id="{077685DD-0A22-4D7D-B5CD-4C510EEC6E74}"/>
              </a:ext>
            </a:extLst>
          </p:cNvPr>
          <p:cNvSpPr/>
          <p:nvPr/>
        </p:nvSpPr>
        <p:spPr>
          <a:xfrm>
            <a:off x="6537135" y="3188139"/>
            <a:ext cx="475488" cy="475488"/>
          </a:xfrm>
          <a:prstGeom prst="ellipse">
            <a:avLst/>
          </a:prstGeom>
          <a:noFill/>
          <a:ln w="63500">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2" name="直線コネクタ 81">
            <a:extLst>
              <a:ext uri="{FF2B5EF4-FFF2-40B4-BE49-F238E27FC236}">
                <a16:creationId xmlns:a16="http://schemas.microsoft.com/office/drawing/2014/main" id="{70B01DDC-2F57-4C21-A5FA-5AF274A3E27B}"/>
              </a:ext>
            </a:extLst>
          </p:cNvPr>
          <p:cNvCxnSpPr>
            <a:cxnSpLocks/>
            <a:stCxn id="81" idx="3"/>
            <a:endCxn id="73" idx="0"/>
          </p:cNvCxnSpPr>
          <p:nvPr/>
        </p:nvCxnSpPr>
        <p:spPr>
          <a:xfrm flipH="1">
            <a:off x="6112616" y="3593993"/>
            <a:ext cx="494153" cy="315768"/>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9EAB2D74-24CD-4832-9FA4-A93AB2D7C482}"/>
              </a:ext>
            </a:extLst>
          </p:cNvPr>
          <p:cNvCxnSpPr>
            <a:cxnSpLocks/>
            <a:stCxn id="81" idx="5"/>
            <a:endCxn id="61" idx="0"/>
          </p:cNvCxnSpPr>
          <p:nvPr/>
        </p:nvCxnSpPr>
        <p:spPr>
          <a:xfrm>
            <a:off x="6942989" y="3593993"/>
            <a:ext cx="920950" cy="451779"/>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06207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A1F877-381F-47E4-917D-AB47F36283C6}"/>
              </a:ext>
            </a:extLst>
          </p:cNvPr>
          <p:cNvSpPr>
            <a:spLocks noGrp="1"/>
          </p:cNvSpPr>
          <p:nvPr>
            <p:ph type="title"/>
          </p:nvPr>
        </p:nvSpPr>
        <p:spPr/>
        <p:txBody>
          <a:bodyPr/>
          <a:lstStyle/>
          <a:p>
            <a:r>
              <a:rPr kumimoji="1" lang="en-US" altLang="ja-JP" dirty="0"/>
              <a:t>Preliminaries</a:t>
            </a:r>
            <a:endParaRPr kumimoji="1" lang="ja-JP" altLang="en-US" dirty="0"/>
          </a:p>
        </p:txBody>
      </p:sp>
      <p:sp>
        <p:nvSpPr>
          <p:cNvPr id="4" name="テキスト プレースホルダー 3">
            <a:extLst>
              <a:ext uri="{FF2B5EF4-FFF2-40B4-BE49-F238E27FC236}">
                <a16:creationId xmlns:a16="http://schemas.microsoft.com/office/drawing/2014/main" id="{4EEFE3B0-4D6F-4E2F-845D-3807499A02C5}"/>
              </a:ext>
            </a:extLst>
          </p:cNvPr>
          <p:cNvSpPr>
            <a:spLocks noGrp="1"/>
          </p:cNvSpPr>
          <p:nvPr>
            <p:ph type="body" idx="1"/>
          </p:nvPr>
        </p:nvSpPr>
        <p:spPr/>
        <p:txBody>
          <a:bodyPr>
            <a:normAutofit/>
          </a:bodyPr>
          <a:lstStyle/>
          <a:p>
            <a:r>
              <a:rPr kumimoji="1" lang="en-US" altLang="ja-JP" dirty="0"/>
              <a:t>Traversal</a:t>
            </a:r>
          </a:p>
          <a:p>
            <a:r>
              <a:rPr lang="en-US" altLang="ja-JP" dirty="0"/>
              <a:t>Wide BVH</a:t>
            </a:r>
          </a:p>
          <a:p>
            <a:r>
              <a:rPr kumimoji="1" lang="en-US" altLang="ja-JP" dirty="0"/>
              <a:t>Cost function</a:t>
            </a:r>
          </a:p>
        </p:txBody>
      </p:sp>
    </p:spTree>
    <p:extLst>
      <p:ext uri="{BB962C8B-B14F-4D97-AF65-F5344CB8AC3E}">
        <p14:creationId xmlns:p14="http://schemas.microsoft.com/office/powerpoint/2010/main" val="124998410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729DD3B1-2180-4B68-898F-6312B05903BC}"/>
              </a:ext>
            </a:extLst>
          </p:cNvPr>
          <p:cNvPicPr>
            <a:picLocks noChangeAspect="1"/>
          </p:cNvPicPr>
          <p:nvPr/>
        </p:nvPicPr>
        <p:blipFill>
          <a:blip r:embed="rId3"/>
          <a:stretch>
            <a:fillRect/>
          </a:stretch>
        </p:blipFill>
        <p:spPr>
          <a:xfrm>
            <a:off x="0" y="0"/>
            <a:ext cx="12191999" cy="6858000"/>
          </a:xfrm>
          <a:prstGeom prst="rect">
            <a:avLst/>
          </a:prstGeom>
        </p:spPr>
      </p:pic>
      <p:sp>
        <p:nvSpPr>
          <p:cNvPr id="8" name="タイトル 1">
            <a:extLst>
              <a:ext uri="{FF2B5EF4-FFF2-40B4-BE49-F238E27FC236}">
                <a16:creationId xmlns:a16="http://schemas.microsoft.com/office/drawing/2014/main" id="{27C80C21-D39C-41C9-9185-24EAFE6F2F41}"/>
              </a:ext>
            </a:extLst>
          </p:cNvPr>
          <p:cNvSpPr>
            <a:spLocks noGrp="1"/>
          </p:cNvSpPr>
          <p:nvPr>
            <p:ph type="title"/>
          </p:nvPr>
        </p:nvSpPr>
        <p:spPr>
          <a:xfrm>
            <a:off x="838200" y="365125"/>
            <a:ext cx="10515600" cy="1325563"/>
          </a:xfrm>
        </p:spPr>
        <p:txBody>
          <a:bodyPr/>
          <a:lstStyle/>
          <a:p>
            <a:r>
              <a:rPr kumimoji="1" lang="en-US" altLang="ja-JP" dirty="0"/>
              <a:t>Re-Braiding</a:t>
            </a:r>
            <a:endParaRPr kumimoji="1" lang="ja-JP" altLang="en-US" dirty="0"/>
          </a:p>
        </p:txBody>
      </p:sp>
      <p:sp>
        <p:nvSpPr>
          <p:cNvPr id="9" name="コンテンツ プレースホルダー 2">
            <a:extLst>
              <a:ext uri="{FF2B5EF4-FFF2-40B4-BE49-F238E27FC236}">
                <a16:creationId xmlns:a16="http://schemas.microsoft.com/office/drawing/2014/main" id="{1505EB1B-39F1-4DC7-9F59-8602E6DA4537}"/>
              </a:ext>
            </a:extLst>
          </p:cNvPr>
          <p:cNvSpPr>
            <a:spLocks noGrp="1"/>
          </p:cNvSpPr>
          <p:nvPr>
            <p:ph idx="1"/>
          </p:nvPr>
        </p:nvSpPr>
        <p:spPr>
          <a:xfrm>
            <a:off x="838200" y="1825625"/>
            <a:ext cx="10515600" cy="4351338"/>
          </a:xfrm>
        </p:spPr>
        <p:txBody>
          <a:bodyPr/>
          <a:lstStyle/>
          <a:p>
            <a:r>
              <a:rPr lang="en-US" altLang="ja-JP" dirty="0"/>
              <a:t>Tradeoff between memory and speed</a:t>
            </a:r>
            <a:endParaRPr kumimoji="1" lang="en-US" altLang="ja-JP" dirty="0"/>
          </a:p>
          <a:p>
            <a:r>
              <a:rPr kumimoji="1" lang="en-US" altLang="ja-JP" dirty="0"/>
              <a:t>Also useful for overlapped instances</a:t>
            </a:r>
          </a:p>
        </p:txBody>
      </p:sp>
    </p:spTree>
    <p:extLst>
      <p:ext uri="{BB962C8B-B14F-4D97-AF65-F5344CB8AC3E}">
        <p14:creationId xmlns:p14="http://schemas.microsoft.com/office/powerpoint/2010/main" val="141904360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E159DD59-F64D-446F-8F11-B0AB7749196F}"/>
              </a:ext>
            </a:extLst>
          </p:cNvPr>
          <p:cNvPicPr>
            <a:picLocks noChangeAspect="1"/>
          </p:cNvPicPr>
          <p:nvPr/>
        </p:nvPicPr>
        <p:blipFill>
          <a:blip r:embed="rId3"/>
          <a:stretch>
            <a:fillRect/>
          </a:stretch>
        </p:blipFill>
        <p:spPr>
          <a:xfrm>
            <a:off x="0" y="0"/>
            <a:ext cx="12191999" cy="6858000"/>
          </a:xfrm>
          <a:prstGeom prst="rect">
            <a:avLst/>
          </a:prstGeom>
        </p:spPr>
      </p:pic>
      <p:sp>
        <p:nvSpPr>
          <p:cNvPr id="4" name="コンテンツ プレースホルダー 2">
            <a:extLst>
              <a:ext uri="{FF2B5EF4-FFF2-40B4-BE49-F238E27FC236}">
                <a16:creationId xmlns:a16="http://schemas.microsoft.com/office/drawing/2014/main" id="{8FB494E3-1AC1-4F1E-9C99-3C1E5EAA3DEB}"/>
              </a:ext>
            </a:extLst>
          </p:cNvPr>
          <p:cNvSpPr>
            <a:spLocks noGrp="1"/>
          </p:cNvSpPr>
          <p:nvPr>
            <p:ph idx="1"/>
          </p:nvPr>
        </p:nvSpPr>
        <p:spPr>
          <a:xfrm>
            <a:off x="838200" y="1825625"/>
            <a:ext cx="10515600" cy="4351338"/>
          </a:xfrm>
        </p:spPr>
        <p:txBody>
          <a:bodyPr/>
          <a:lstStyle/>
          <a:p>
            <a:r>
              <a:rPr lang="en-US" altLang="ja-JP" dirty="0"/>
              <a:t>Tradeoff between memory and speed</a:t>
            </a:r>
            <a:endParaRPr kumimoji="1" lang="en-US" altLang="ja-JP" dirty="0"/>
          </a:p>
          <a:p>
            <a:r>
              <a:rPr kumimoji="1" lang="en-US" altLang="ja-JP" dirty="0"/>
              <a:t>Also useful for overlapped instances</a:t>
            </a:r>
          </a:p>
        </p:txBody>
      </p:sp>
      <p:sp>
        <p:nvSpPr>
          <p:cNvPr id="5" name="タイトル 1">
            <a:extLst>
              <a:ext uri="{FF2B5EF4-FFF2-40B4-BE49-F238E27FC236}">
                <a16:creationId xmlns:a16="http://schemas.microsoft.com/office/drawing/2014/main" id="{4A4FA9DF-4181-4E6D-8ADB-638255C59769}"/>
              </a:ext>
            </a:extLst>
          </p:cNvPr>
          <p:cNvSpPr>
            <a:spLocks noGrp="1"/>
          </p:cNvSpPr>
          <p:nvPr>
            <p:ph type="title"/>
          </p:nvPr>
        </p:nvSpPr>
        <p:spPr>
          <a:xfrm>
            <a:off x="838200" y="365125"/>
            <a:ext cx="10515600" cy="1325563"/>
          </a:xfrm>
        </p:spPr>
        <p:txBody>
          <a:bodyPr/>
          <a:lstStyle/>
          <a:p>
            <a:r>
              <a:rPr kumimoji="1" lang="en-US" altLang="ja-JP" dirty="0"/>
              <a:t>Re-Braiding</a:t>
            </a:r>
            <a:endParaRPr kumimoji="1" lang="ja-JP" altLang="en-US" dirty="0"/>
          </a:p>
        </p:txBody>
      </p:sp>
    </p:spTree>
    <p:extLst>
      <p:ext uri="{BB962C8B-B14F-4D97-AF65-F5344CB8AC3E}">
        <p14:creationId xmlns:p14="http://schemas.microsoft.com/office/powerpoint/2010/main" val="77073967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A59AA7-1B10-4D4C-B98A-1A61D2B629AB}"/>
              </a:ext>
            </a:extLst>
          </p:cNvPr>
          <p:cNvSpPr>
            <a:spLocks noGrp="1"/>
          </p:cNvSpPr>
          <p:nvPr>
            <p:ph type="title"/>
          </p:nvPr>
        </p:nvSpPr>
        <p:spPr/>
        <p:txBody>
          <a:bodyPr/>
          <a:lstStyle/>
          <a:p>
            <a:r>
              <a:rPr kumimoji="1" lang="en-US" altLang="ja-JP" dirty="0"/>
              <a:t>Contraction</a:t>
            </a:r>
            <a:endParaRPr kumimoji="1" lang="ja-JP" altLang="en-US" dirty="0"/>
          </a:p>
        </p:txBody>
      </p:sp>
      <p:sp>
        <p:nvSpPr>
          <p:cNvPr id="4" name="楕円 3">
            <a:extLst>
              <a:ext uri="{FF2B5EF4-FFF2-40B4-BE49-F238E27FC236}">
                <a16:creationId xmlns:a16="http://schemas.microsoft.com/office/drawing/2014/main" id="{AFC6A94B-2A6E-4593-ABE3-2A6800B996C1}"/>
              </a:ext>
            </a:extLst>
          </p:cNvPr>
          <p:cNvSpPr/>
          <p:nvPr/>
        </p:nvSpPr>
        <p:spPr>
          <a:xfrm>
            <a:off x="2512547" y="308514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コンテンツ プレースホルダー 2">
            <a:extLst>
              <a:ext uri="{FF2B5EF4-FFF2-40B4-BE49-F238E27FC236}">
                <a16:creationId xmlns:a16="http://schemas.microsoft.com/office/drawing/2014/main" id="{FA36C708-9091-44A3-A979-117F9C9649A6}"/>
              </a:ext>
            </a:extLst>
          </p:cNvPr>
          <p:cNvSpPr>
            <a:spLocks noGrp="1"/>
          </p:cNvSpPr>
          <p:nvPr>
            <p:ph idx="1"/>
          </p:nvPr>
        </p:nvSpPr>
        <p:spPr>
          <a:xfrm>
            <a:off x="838200" y="1825625"/>
            <a:ext cx="10515600" cy="4351338"/>
          </a:xfrm>
        </p:spPr>
        <p:txBody>
          <a:bodyPr/>
          <a:lstStyle/>
          <a:p>
            <a:r>
              <a:rPr lang="en-US" altLang="ja-JP" dirty="0"/>
              <a:t>Surface-Area Guided Contraction</a:t>
            </a:r>
          </a:p>
          <a:p>
            <a:r>
              <a:rPr lang="en-US" altLang="ja-JP" dirty="0"/>
              <a:t>Ray-Distribution Guided Contraction</a:t>
            </a:r>
          </a:p>
        </p:txBody>
      </p:sp>
      <p:sp>
        <p:nvSpPr>
          <p:cNvPr id="22" name="楕円 21">
            <a:extLst>
              <a:ext uri="{FF2B5EF4-FFF2-40B4-BE49-F238E27FC236}">
                <a16:creationId xmlns:a16="http://schemas.microsoft.com/office/drawing/2014/main" id="{B0E14BB5-6A6E-44A3-97BF-E1E8059C692F}"/>
              </a:ext>
            </a:extLst>
          </p:cNvPr>
          <p:cNvSpPr/>
          <p:nvPr/>
        </p:nvSpPr>
        <p:spPr>
          <a:xfrm>
            <a:off x="1881140" y="39495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23" name="楕円 22">
            <a:extLst>
              <a:ext uri="{FF2B5EF4-FFF2-40B4-BE49-F238E27FC236}">
                <a16:creationId xmlns:a16="http://schemas.microsoft.com/office/drawing/2014/main" id="{A507E3A1-1783-4F7C-A451-F7D2EEBAB0A5}"/>
              </a:ext>
            </a:extLst>
          </p:cNvPr>
          <p:cNvSpPr/>
          <p:nvPr/>
        </p:nvSpPr>
        <p:spPr>
          <a:xfrm>
            <a:off x="3070403" y="394954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24" name="直線コネクタ 23">
            <a:extLst>
              <a:ext uri="{FF2B5EF4-FFF2-40B4-BE49-F238E27FC236}">
                <a16:creationId xmlns:a16="http://schemas.microsoft.com/office/drawing/2014/main" id="{24ABE736-8AB9-42DF-907C-0689D57A3C28}"/>
              </a:ext>
            </a:extLst>
          </p:cNvPr>
          <p:cNvCxnSpPr>
            <a:cxnSpLocks/>
            <a:stCxn id="4" idx="2"/>
            <a:endCxn id="22" idx="0"/>
          </p:cNvCxnSpPr>
          <p:nvPr/>
        </p:nvCxnSpPr>
        <p:spPr>
          <a:xfrm flipH="1">
            <a:off x="2118884" y="3322887"/>
            <a:ext cx="393663" cy="62665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9194C11C-0CFE-4242-BA15-8AEADCE106D3}"/>
              </a:ext>
            </a:extLst>
          </p:cNvPr>
          <p:cNvCxnSpPr>
            <a:cxnSpLocks/>
            <a:stCxn id="4" idx="6"/>
            <a:endCxn id="23" idx="0"/>
          </p:cNvCxnSpPr>
          <p:nvPr/>
        </p:nvCxnSpPr>
        <p:spPr>
          <a:xfrm>
            <a:off x="2988035" y="3322887"/>
            <a:ext cx="320112" cy="62665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楕円 44">
            <a:extLst>
              <a:ext uri="{FF2B5EF4-FFF2-40B4-BE49-F238E27FC236}">
                <a16:creationId xmlns:a16="http://schemas.microsoft.com/office/drawing/2014/main" id="{2089FB61-F4D6-4249-8652-41E66269D391}"/>
              </a:ext>
            </a:extLst>
          </p:cNvPr>
          <p:cNvSpPr/>
          <p:nvPr/>
        </p:nvSpPr>
        <p:spPr>
          <a:xfrm>
            <a:off x="1323284" y="4809314"/>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46" name="楕円 45">
            <a:extLst>
              <a:ext uri="{FF2B5EF4-FFF2-40B4-BE49-F238E27FC236}">
                <a16:creationId xmlns:a16="http://schemas.microsoft.com/office/drawing/2014/main" id="{DEF998AE-20FA-413F-A368-6D7906E04468}"/>
              </a:ext>
            </a:extLst>
          </p:cNvPr>
          <p:cNvSpPr/>
          <p:nvPr/>
        </p:nvSpPr>
        <p:spPr>
          <a:xfrm>
            <a:off x="2116659"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47" name="直線コネクタ 46">
            <a:extLst>
              <a:ext uri="{FF2B5EF4-FFF2-40B4-BE49-F238E27FC236}">
                <a16:creationId xmlns:a16="http://schemas.microsoft.com/office/drawing/2014/main" id="{718152AC-717C-42B4-A899-4FE18DF1CA85}"/>
              </a:ext>
            </a:extLst>
          </p:cNvPr>
          <p:cNvCxnSpPr>
            <a:cxnSpLocks/>
            <a:stCxn id="22" idx="3"/>
            <a:endCxn id="45" idx="0"/>
          </p:cNvCxnSpPr>
          <p:nvPr/>
        </p:nvCxnSpPr>
        <p:spPr>
          <a:xfrm flipH="1">
            <a:off x="1561028" y="4355397"/>
            <a:ext cx="389746" cy="45391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線コネクタ 47">
            <a:extLst>
              <a:ext uri="{FF2B5EF4-FFF2-40B4-BE49-F238E27FC236}">
                <a16:creationId xmlns:a16="http://schemas.microsoft.com/office/drawing/2014/main" id="{B8A5BE59-0BF8-44AF-BC43-1992064507DC}"/>
              </a:ext>
            </a:extLst>
          </p:cNvPr>
          <p:cNvCxnSpPr>
            <a:cxnSpLocks/>
            <a:stCxn id="22" idx="5"/>
            <a:endCxn id="46" idx="0"/>
          </p:cNvCxnSpPr>
          <p:nvPr/>
        </p:nvCxnSpPr>
        <p:spPr>
          <a:xfrm>
            <a:off x="2286994" y="4355397"/>
            <a:ext cx="67409" cy="4488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C50009BC-6640-494D-B727-D51E62BCF462}"/>
              </a:ext>
            </a:extLst>
          </p:cNvPr>
          <p:cNvSpPr/>
          <p:nvPr/>
        </p:nvSpPr>
        <p:spPr>
          <a:xfrm>
            <a:off x="2838410"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50" name="楕円 49">
            <a:extLst>
              <a:ext uri="{FF2B5EF4-FFF2-40B4-BE49-F238E27FC236}">
                <a16:creationId xmlns:a16="http://schemas.microsoft.com/office/drawing/2014/main" id="{1934F7EE-D242-45D1-82D3-979CD2763873}"/>
              </a:ext>
            </a:extLst>
          </p:cNvPr>
          <p:cNvSpPr/>
          <p:nvPr/>
        </p:nvSpPr>
        <p:spPr>
          <a:xfrm>
            <a:off x="3636831"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51" name="直線コネクタ 50">
            <a:extLst>
              <a:ext uri="{FF2B5EF4-FFF2-40B4-BE49-F238E27FC236}">
                <a16:creationId xmlns:a16="http://schemas.microsoft.com/office/drawing/2014/main" id="{C9121D67-F263-466D-AB43-BFDC3003B9F5}"/>
              </a:ext>
            </a:extLst>
          </p:cNvPr>
          <p:cNvCxnSpPr>
            <a:cxnSpLocks/>
            <a:stCxn id="23" idx="3"/>
            <a:endCxn id="49" idx="0"/>
          </p:cNvCxnSpPr>
          <p:nvPr/>
        </p:nvCxnSpPr>
        <p:spPr>
          <a:xfrm flipH="1">
            <a:off x="3076154" y="4355397"/>
            <a:ext cx="63883" cy="4488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直線コネクタ 51">
            <a:extLst>
              <a:ext uri="{FF2B5EF4-FFF2-40B4-BE49-F238E27FC236}">
                <a16:creationId xmlns:a16="http://schemas.microsoft.com/office/drawing/2014/main" id="{07D08145-4626-4C2A-B8D4-55CAF67722C4}"/>
              </a:ext>
            </a:extLst>
          </p:cNvPr>
          <p:cNvCxnSpPr>
            <a:cxnSpLocks/>
            <a:stCxn id="23" idx="5"/>
            <a:endCxn id="50" idx="0"/>
          </p:cNvCxnSpPr>
          <p:nvPr/>
        </p:nvCxnSpPr>
        <p:spPr>
          <a:xfrm>
            <a:off x="3476257" y="4355397"/>
            <a:ext cx="398318" cy="4488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2" name="楕円 71">
            <a:extLst>
              <a:ext uri="{FF2B5EF4-FFF2-40B4-BE49-F238E27FC236}">
                <a16:creationId xmlns:a16="http://schemas.microsoft.com/office/drawing/2014/main" id="{F706AFB5-7665-4DE0-BCFB-6EA5322F79E5}"/>
              </a:ext>
            </a:extLst>
          </p:cNvPr>
          <p:cNvSpPr/>
          <p:nvPr/>
        </p:nvSpPr>
        <p:spPr>
          <a:xfrm>
            <a:off x="2362922" y="564296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73" name="楕円 72">
            <a:extLst>
              <a:ext uri="{FF2B5EF4-FFF2-40B4-BE49-F238E27FC236}">
                <a16:creationId xmlns:a16="http://schemas.microsoft.com/office/drawing/2014/main" id="{1DC5C91E-64DA-4005-9768-D920C70116BE}"/>
              </a:ext>
            </a:extLst>
          </p:cNvPr>
          <p:cNvSpPr/>
          <p:nvPr/>
        </p:nvSpPr>
        <p:spPr>
          <a:xfrm>
            <a:off x="3308147" y="5632148"/>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74" name="直線コネクタ 73">
            <a:extLst>
              <a:ext uri="{FF2B5EF4-FFF2-40B4-BE49-F238E27FC236}">
                <a16:creationId xmlns:a16="http://schemas.microsoft.com/office/drawing/2014/main" id="{22D8043B-B45D-4C79-9E58-710C37DF6A4E}"/>
              </a:ext>
            </a:extLst>
          </p:cNvPr>
          <p:cNvCxnSpPr>
            <a:cxnSpLocks/>
            <a:stCxn id="49" idx="3"/>
            <a:endCxn id="72" idx="0"/>
          </p:cNvCxnSpPr>
          <p:nvPr/>
        </p:nvCxnSpPr>
        <p:spPr>
          <a:xfrm flipH="1">
            <a:off x="2600666" y="5210051"/>
            <a:ext cx="307378" cy="43291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直線コネクタ 74">
            <a:extLst>
              <a:ext uri="{FF2B5EF4-FFF2-40B4-BE49-F238E27FC236}">
                <a16:creationId xmlns:a16="http://schemas.microsoft.com/office/drawing/2014/main" id="{B039920D-3F2D-4C65-9369-4E2B38EA9131}"/>
              </a:ext>
            </a:extLst>
          </p:cNvPr>
          <p:cNvCxnSpPr>
            <a:cxnSpLocks/>
            <a:stCxn id="49" idx="5"/>
            <a:endCxn id="73" idx="0"/>
          </p:cNvCxnSpPr>
          <p:nvPr/>
        </p:nvCxnSpPr>
        <p:spPr>
          <a:xfrm>
            <a:off x="3244264" y="5210051"/>
            <a:ext cx="301627" cy="42209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97" name="楕円 96">
            <a:extLst>
              <a:ext uri="{FF2B5EF4-FFF2-40B4-BE49-F238E27FC236}">
                <a16:creationId xmlns:a16="http://schemas.microsoft.com/office/drawing/2014/main" id="{FDB5A874-4B10-4519-ACC1-42140D822B46}"/>
              </a:ext>
            </a:extLst>
          </p:cNvPr>
          <p:cNvSpPr/>
          <p:nvPr/>
        </p:nvSpPr>
        <p:spPr>
          <a:xfrm>
            <a:off x="5908154" y="308514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8" name="楕円 97">
            <a:extLst>
              <a:ext uri="{FF2B5EF4-FFF2-40B4-BE49-F238E27FC236}">
                <a16:creationId xmlns:a16="http://schemas.microsoft.com/office/drawing/2014/main" id="{768C78B9-1841-4514-BBE0-18264D444AF1}"/>
              </a:ext>
            </a:extLst>
          </p:cNvPr>
          <p:cNvSpPr/>
          <p:nvPr/>
        </p:nvSpPr>
        <p:spPr>
          <a:xfrm>
            <a:off x="5276747" y="39495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cxnSp>
        <p:nvCxnSpPr>
          <p:cNvPr id="100" name="直線コネクタ 99">
            <a:extLst>
              <a:ext uri="{FF2B5EF4-FFF2-40B4-BE49-F238E27FC236}">
                <a16:creationId xmlns:a16="http://schemas.microsoft.com/office/drawing/2014/main" id="{54F18CB3-21D4-47DD-A62E-3746FABFFED9}"/>
              </a:ext>
            </a:extLst>
          </p:cNvPr>
          <p:cNvCxnSpPr>
            <a:cxnSpLocks/>
            <a:stCxn id="97" idx="2"/>
            <a:endCxn id="98" idx="0"/>
          </p:cNvCxnSpPr>
          <p:nvPr/>
        </p:nvCxnSpPr>
        <p:spPr>
          <a:xfrm flipH="1">
            <a:off x="5514491" y="3322887"/>
            <a:ext cx="393663" cy="62665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2" name="楕円 101">
            <a:extLst>
              <a:ext uri="{FF2B5EF4-FFF2-40B4-BE49-F238E27FC236}">
                <a16:creationId xmlns:a16="http://schemas.microsoft.com/office/drawing/2014/main" id="{BBFC69F2-14DF-4DC7-A5B2-1D2C23124125}"/>
              </a:ext>
            </a:extLst>
          </p:cNvPr>
          <p:cNvSpPr/>
          <p:nvPr/>
        </p:nvSpPr>
        <p:spPr>
          <a:xfrm>
            <a:off x="4718891" y="4809314"/>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103" name="楕円 102">
            <a:extLst>
              <a:ext uri="{FF2B5EF4-FFF2-40B4-BE49-F238E27FC236}">
                <a16:creationId xmlns:a16="http://schemas.microsoft.com/office/drawing/2014/main" id="{947C5188-A762-4034-A040-F3205EB99205}"/>
              </a:ext>
            </a:extLst>
          </p:cNvPr>
          <p:cNvSpPr/>
          <p:nvPr/>
        </p:nvSpPr>
        <p:spPr>
          <a:xfrm>
            <a:off x="5421834"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104" name="直線コネクタ 103">
            <a:extLst>
              <a:ext uri="{FF2B5EF4-FFF2-40B4-BE49-F238E27FC236}">
                <a16:creationId xmlns:a16="http://schemas.microsoft.com/office/drawing/2014/main" id="{B56826AD-F89A-4238-916C-6AAAD11DE30F}"/>
              </a:ext>
            </a:extLst>
          </p:cNvPr>
          <p:cNvCxnSpPr>
            <a:cxnSpLocks/>
            <a:stCxn id="98" idx="3"/>
            <a:endCxn id="102" idx="0"/>
          </p:cNvCxnSpPr>
          <p:nvPr/>
        </p:nvCxnSpPr>
        <p:spPr>
          <a:xfrm flipH="1">
            <a:off x="4956635" y="4355397"/>
            <a:ext cx="389746" cy="45391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5" name="直線コネクタ 104">
            <a:extLst>
              <a:ext uri="{FF2B5EF4-FFF2-40B4-BE49-F238E27FC236}">
                <a16:creationId xmlns:a16="http://schemas.microsoft.com/office/drawing/2014/main" id="{EFAF8C9C-7C54-47D7-8807-BCE4297645E1}"/>
              </a:ext>
            </a:extLst>
          </p:cNvPr>
          <p:cNvCxnSpPr>
            <a:cxnSpLocks/>
            <a:stCxn id="98" idx="5"/>
            <a:endCxn id="103" idx="0"/>
          </p:cNvCxnSpPr>
          <p:nvPr/>
        </p:nvCxnSpPr>
        <p:spPr>
          <a:xfrm flipH="1">
            <a:off x="5659578" y="4355397"/>
            <a:ext cx="23023" cy="4488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6" name="楕円 105">
            <a:extLst>
              <a:ext uri="{FF2B5EF4-FFF2-40B4-BE49-F238E27FC236}">
                <a16:creationId xmlns:a16="http://schemas.microsoft.com/office/drawing/2014/main" id="{AE99C009-F6A8-4E0C-8835-E207BD9BED8B}"/>
              </a:ext>
            </a:extLst>
          </p:cNvPr>
          <p:cNvSpPr/>
          <p:nvPr/>
        </p:nvSpPr>
        <p:spPr>
          <a:xfrm>
            <a:off x="6111657" y="396498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107" name="楕円 106">
            <a:extLst>
              <a:ext uri="{FF2B5EF4-FFF2-40B4-BE49-F238E27FC236}">
                <a16:creationId xmlns:a16="http://schemas.microsoft.com/office/drawing/2014/main" id="{0773F7BC-75E0-44B4-AB98-C1FF09018EFC}"/>
              </a:ext>
            </a:extLst>
          </p:cNvPr>
          <p:cNvSpPr/>
          <p:nvPr/>
        </p:nvSpPr>
        <p:spPr>
          <a:xfrm>
            <a:off x="6871864" y="400230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108" name="直線コネクタ 107">
            <a:extLst>
              <a:ext uri="{FF2B5EF4-FFF2-40B4-BE49-F238E27FC236}">
                <a16:creationId xmlns:a16="http://schemas.microsoft.com/office/drawing/2014/main" id="{57E5A978-79F1-46AD-AFBB-296BDEA5D374}"/>
              </a:ext>
            </a:extLst>
          </p:cNvPr>
          <p:cNvCxnSpPr>
            <a:cxnSpLocks/>
            <a:stCxn id="97" idx="5"/>
            <a:endCxn id="106" idx="0"/>
          </p:cNvCxnSpPr>
          <p:nvPr/>
        </p:nvCxnSpPr>
        <p:spPr>
          <a:xfrm>
            <a:off x="6314008" y="3490997"/>
            <a:ext cx="35393" cy="47398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9" name="直線コネクタ 108">
            <a:extLst>
              <a:ext uri="{FF2B5EF4-FFF2-40B4-BE49-F238E27FC236}">
                <a16:creationId xmlns:a16="http://schemas.microsoft.com/office/drawing/2014/main" id="{416E84C5-EA18-4701-A0D7-CEFF343B4D98}"/>
              </a:ext>
            </a:extLst>
          </p:cNvPr>
          <p:cNvCxnSpPr>
            <a:cxnSpLocks/>
            <a:stCxn id="97" idx="6"/>
            <a:endCxn id="107" idx="0"/>
          </p:cNvCxnSpPr>
          <p:nvPr/>
        </p:nvCxnSpPr>
        <p:spPr>
          <a:xfrm>
            <a:off x="6383642" y="3322887"/>
            <a:ext cx="725966" cy="67941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10" name="楕円 109">
            <a:extLst>
              <a:ext uri="{FF2B5EF4-FFF2-40B4-BE49-F238E27FC236}">
                <a16:creationId xmlns:a16="http://schemas.microsoft.com/office/drawing/2014/main" id="{E5DD59FC-DF28-4174-BC93-EBEFD41D9654}"/>
              </a:ext>
            </a:extLst>
          </p:cNvPr>
          <p:cNvSpPr/>
          <p:nvPr/>
        </p:nvSpPr>
        <p:spPr>
          <a:xfrm>
            <a:off x="5961030" y="481501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111" name="楕円 110">
            <a:extLst>
              <a:ext uri="{FF2B5EF4-FFF2-40B4-BE49-F238E27FC236}">
                <a16:creationId xmlns:a16="http://schemas.microsoft.com/office/drawing/2014/main" id="{857A4A10-3D60-415A-A1C6-47F3F7F05C71}"/>
              </a:ext>
            </a:extLst>
          </p:cNvPr>
          <p:cNvSpPr/>
          <p:nvPr/>
        </p:nvSpPr>
        <p:spPr>
          <a:xfrm>
            <a:off x="6665093"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112" name="直線コネクタ 111">
            <a:extLst>
              <a:ext uri="{FF2B5EF4-FFF2-40B4-BE49-F238E27FC236}">
                <a16:creationId xmlns:a16="http://schemas.microsoft.com/office/drawing/2014/main" id="{1B0BCF39-8E4A-4760-BE45-43C2F5B952FE}"/>
              </a:ext>
            </a:extLst>
          </p:cNvPr>
          <p:cNvCxnSpPr>
            <a:cxnSpLocks/>
            <a:stCxn id="106" idx="3"/>
            <a:endCxn id="110" idx="0"/>
          </p:cNvCxnSpPr>
          <p:nvPr/>
        </p:nvCxnSpPr>
        <p:spPr>
          <a:xfrm>
            <a:off x="6181291" y="4370834"/>
            <a:ext cx="17483" cy="44418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直線コネクタ 112">
            <a:extLst>
              <a:ext uri="{FF2B5EF4-FFF2-40B4-BE49-F238E27FC236}">
                <a16:creationId xmlns:a16="http://schemas.microsoft.com/office/drawing/2014/main" id="{706BD88B-1658-4434-A37B-C9A6DCD55922}"/>
              </a:ext>
            </a:extLst>
          </p:cNvPr>
          <p:cNvCxnSpPr>
            <a:cxnSpLocks/>
            <a:stCxn id="106" idx="5"/>
            <a:endCxn id="111" idx="0"/>
          </p:cNvCxnSpPr>
          <p:nvPr/>
        </p:nvCxnSpPr>
        <p:spPr>
          <a:xfrm>
            <a:off x="6517511" y="4370834"/>
            <a:ext cx="385326" cy="43336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14" name="楕円 113">
            <a:extLst>
              <a:ext uri="{FF2B5EF4-FFF2-40B4-BE49-F238E27FC236}">
                <a16:creationId xmlns:a16="http://schemas.microsoft.com/office/drawing/2014/main" id="{06096D88-176A-4ABA-AC70-D5E571666144}"/>
              </a:ext>
            </a:extLst>
          </p:cNvPr>
          <p:cNvSpPr/>
          <p:nvPr/>
        </p:nvSpPr>
        <p:spPr>
          <a:xfrm>
            <a:off x="9366849" y="308514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5" name="楕円 114">
            <a:extLst>
              <a:ext uri="{FF2B5EF4-FFF2-40B4-BE49-F238E27FC236}">
                <a16:creationId xmlns:a16="http://schemas.microsoft.com/office/drawing/2014/main" id="{8C3D6E01-0C34-4B37-A7FA-E148287A0C86}"/>
              </a:ext>
            </a:extLst>
          </p:cNvPr>
          <p:cNvSpPr/>
          <p:nvPr/>
        </p:nvSpPr>
        <p:spPr>
          <a:xfrm>
            <a:off x="8574673" y="39495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cxnSp>
        <p:nvCxnSpPr>
          <p:cNvPr id="117" name="直線コネクタ 116">
            <a:extLst>
              <a:ext uri="{FF2B5EF4-FFF2-40B4-BE49-F238E27FC236}">
                <a16:creationId xmlns:a16="http://schemas.microsoft.com/office/drawing/2014/main" id="{0AA8C5E7-BB0A-4A73-BCAA-BCCBE217FBA7}"/>
              </a:ext>
            </a:extLst>
          </p:cNvPr>
          <p:cNvCxnSpPr>
            <a:cxnSpLocks/>
            <a:stCxn id="114" idx="2"/>
            <a:endCxn id="115" idx="0"/>
          </p:cNvCxnSpPr>
          <p:nvPr/>
        </p:nvCxnSpPr>
        <p:spPr>
          <a:xfrm flipH="1">
            <a:off x="8812417" y="3322887"/>
            <a:ext cx="554432" cy="62665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19" name="楕円 118">
            <a:extLst>
              <a:ext uri="{FF2B5EF4-FFF2-40B4-BE49-F238E27FC236}">
                <a16:creationId xmlns:a16="http://schemas.microsoft.com/office/drawing/2014/main" id="{DEF5AF59-5ABE-4D47-870F-AD61CEA85ADF}"/>
              </a:ext>
            </a:extLst>
          </p:cNvPr>
          <p:cNvSpPr/>
          <p:nvPr/>
        </p:nvSpPr>
        <p:spPr>
          <a:xfrm>
            <a:off x="8217783" y="4809314"/>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120" name="楕円 119">
            <a:extLst>
              <a:ext uri="{FF2B5EF4-FFF2-40B4-BE49-F238E27FC236}">
                <a16:creationId xmlns:a16="http://schemas.microsoft.com/office/drawing/2014/main" id="{65A51798-F118-4CF5-8BF2-BD5FDE910854}"/>
              </a:ext>
            </a:extLst>
          </p:cNvPr>
          <p:cNvSpPr/>
          <p:nvPr/>
        </p:nvSpPr>
        <p:spPr>
          <a:xfrm>
            <a:off x="8930774" y="480419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121" name="直線コネクタ 120">
            <a:extLst>
              <a:ext uri="{FF2B5EF4-FFF2-40B4-BE49-F238E27FC236}">
                <a16:creationId xmlns:a16="http://schemas.microsoft.com/office/drawing/2014/main" id="{A0600B8E-B54C-4C0B-9D9C-FC5AC04B4193}"/>
              </a:ext>
            </a:extLst>
          </p:cNvPr>
          <p:cNvCxnSpPr>
            <a:cxnSpLocks/>
            <a:stCxn id="115" idx="3"/>
            <a:endCxn id="119" idx="0"/>
          </p:cNvCxnSpPr>
          <p:nvPr/>
        </p:nvCxnSpPr>
        <p:spPr>
          <a:xfrm flipH="1">
            <a:off x="8455527" y="4355397"/>
            <a:ext cx="188780" cy="45391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直線コネクタ 121">
            <a:extLst>
              <a:ext uri="{FF2B5EF4-FFF2-40B4-BE49-F238E27FC236}">
                <a16:creationId xmlns:a16="http://schemas.microsoft.com/office/drawing/2014/main" id="{049F092F-1D4F-4A26-84FF-22A9CE606D6D}"/>
              </a:ext>
            </a:extLst>
          </p:cNvPr>
          <p:cNvCxnSpPr>
            <a:cxnSpLocks/>
            <a:stCxn id="115" idx="5"/>
            <a:endCxn id="120" idx="0"/>
          </p:cNvCxnSpPr>
          <p:nvPr/>
        </p:nvCxnSpPr>
        <p:spPr>
          <a:xfrm>
            <a:off x="8980527" y="4355397"/>
            <a:ext cx="187991" cy="4488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24" name="楕円 123">
            <a:extLst>
              <a:ext uri="{FF2B5EF4-FFF2-40B4-BE49-F238E27FC236}">
                <a16:creationId xmlns:a16="http://schemas.microsoft.com/office/drawing/2014/main" id="{361B6FA8-1A52-40E6-836A-30C6E8E740D9}"/>
              </a:ext>
            </a:extLst>
          </p:cNvPr>
          <p:cNvSpPr/>
          <p:nvPr/>
        </p:nvSpPr>
        <p:spPr>
          <a:xfrm>
            <a:off x="10158912" y="3940928"/>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126" name="直線コネクタ 125">
            <a:extLst>
              <a:ext uri="{FF2B5EF4-FFF2-40B4-BE49-F238E27FC236}">
                <a16:creationId xmlns:a16="http://schemas.microsoft.com/office/drawing/2014/main" id="{B4D10E5C-A2A4-4799-8C70-C61C42B21EEF}"/>
              </a:ext>
            </a:extLst>
          </p:cNvPr>
          <p:cNvCxnSpPr>
            <a:cxnSpLocks/>
            <a:stCxn id="114" idx="6"/>
            <a:endCxn id="124" idx="0"/>
          </p:cNvCxnSpPr>
          <p:nvPr/>
        </p:nvCxnSpPr>
        <p:spPr>
          <a:xfrm>
            <a:off x="9842337" y="3322887"/>
            <a:ext cx="554319" cy="61804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27" name="楕円 126">
            <a:extLst>
              <a:ext uri="{FF2B5EF4-FFF2-40B4-BE49-F238E27FC236}">
                <a16:creationId xmlns:a16="http://schemas.microsoft.com/office/drawing/2014/main" id="{FE6C036F-DE30-44EB-AC5E-5687AEC73498}"/>
              </a:ext>
            </a:extLst>
          </p:cNvPr>
          <p:cNvSpPr/>
          <p:nvPr/>
        </p:nvSpPr>
        <p:spPr>
          <a:xfrm>
            <a:off x="9104084" y="39495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128" name="楕円 127">
            <a:extLst>
              <a:ext uri="{FF2B5EF4-FFF2-40B4-BE49-F238E27FC236}">
                <a16:creationId xmlns:a16="http://schemas.microsoft.com/office/drawing/2014/main" id="{D17C4D42-79E2-48DD-9413-54F266C8E704}"/>
              </a:ext>
            </a:extLst>
          </p:cNvPr>
          <p:cNvSpPr/>
          <p:nvPr/>
        </p:nvSpPr>
        <p:spPr>
          <a:xfrm>
            <a:off x="9631498" y="394954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129" name="直線コネクタ 128">
            <a:extLst>
              <a:ext uri="{FF2B5EF4-FFF2-40B4-BE49-F238E27FC236}">
                <a16:creationId xmlns:a16="http://schemas.microsoft.com/office/drawing/2014/main" id="{2DA13E01-37CA-44FE-8CE0-6EFCCC166B81}"/>
              </a:ext>
            </a:extLst>
          </p:cNvPr>
          <p:cNvCxnSpPr>
            <a:cxnSpLocks/>
            <a:stCxn id="114" idx="3"/>
            <a:endCxn id="127" idx="0"/>
          </p:cNvCxnSpPr>
          <p:nvPr/>
        </p:nvCxnSpPr>
        <p:spPr>
          <a:xfrm flipH="1">
            <a:off x="9341828" y="3490997"/>
            <a:ext cx="94655" cy="45854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0" name="直線コネクタ 129">
            <a:extLst>
              <a:ext uri="{FF2B5EF4-FFF2-40B4-BE49-F238E27FC236}">
                <a16:creationId xmlns:a16="http://schemas.microsoft.com/office/drawing/2014/main" id="{392AC158-7C75-47D5-A446-2856488B0403}"/>
              </a:ext>
            </a:extLst>
          </p:cNvPr>
          <p:cNvCxnSpPr>
            <a:cxnSpLocks/>
            <a:stCxn id="114" idx="5"/>
            <a:endCxn id="128" idx="0"/>
          </p:cNvCxnSpPr>
          <p:nvPr/>
        </p:nvCxnSpPr>
        <p:spPr>
          <a:xfrm>
            <a:off x="9772703" y="3490997"/>
            <a:ext cx="96539" cy="45854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3" name="正方形/長方形 152">
            <a:extLst>
              <a:ext uri="{FF2B5EF4-FFF2-40B4-BE49-F238E27FC236}">
                <a16:creationId xmlns:a16="http://schemas.microsoft.com/office/drawing/2014/main" id="{144A4A51-F386-4D81-AF01-8C4BCAE38088}"/>
              </a:ext>
            </a:extLst>
          </p:cNvPr>
          <p:cNvSpPr/>
          <p:nvPr/>
        </p:nvSpPr>
        <p:spPr>
          <a:xfrm>
            <a:off x="2052087" y="6305958"/>
            <a:ext cx="1396408" cy="369332"/>
          </a:xfrm>
          <a:prstGeom prst="rect">
            <a:avLst/>
          </a:prstGeom>
        </p:spPr>
        <p:txBody>
          <a:bodyPr wrap="none">
            <a:spAutoFit/>
          </a:bodyPr>
          <a:lstStyle/>
          <a:p>
            <a:r>
              <a:rPr lang="en-US" altLang="ja-JP" dirty="0"/>
              <a:t>SA(0) &lt; SA(1)</a:t>
            </a:r>
            <a:endParaRPr lang="ja-JP" altLang="en-US" dirty="0"/>
          </a:p>
        </p:txBody>
      </p:sp>
      <p:sp>
        <p:nvSpPr>
          <p:cNvPr id="154" name="正方形/長方形 153">
            <a:extLst>
              <a:ext uri="{FF2B5EF4-FFF2-40B4-BE49-F238E27FC236}">
                <a16:creationId xmlns:a16="http://schemas.microsoft.com/office/drawing/2014/main" id="{776C9B13-5DA8-4C66-BE0D-AADC8FB9F111}"/>
              </a:ext>
            </a:extLst>
          </p:cNvPr>
          <p:cNvSpPr/>
          <p:nvPr/>
        </p:nvSpPr>
        <p:spPr>
          <a:xfrm>
            <a:off x="4710377" y="6305958"/>
            <a:ext cx="2871042" cy="369332"/>
          </a:xfrm>
          <a:prstGeom prst="rect">
            <a:avLst/>
          </a:prstGeom>
        </p:spPr>
        <p:txBody>
          <a:bodyPr wrap="none">
            <a:spAutoFit/>
          </a:bodyPr>
          <a:lstStyle/>
          <a:p>
            <a:r>
              <a:rPr lang="en-US" altLang="ja-JP" dirty="0"/>
              <a:t>SA(0) &lt; SA(4) &amp; SA(5) &lt; SA(4)</a:t>
            </a:r>
            <a:endParaRPr lang="ja-JP" altLang="en-US" dirty="0"/>
          </a:p>
        </p:txBody>
      </p:sp>
    </p:spTree>
    <p:extLst>
      <p:ext uri="{BB962C8B-B14F-4D97-AF65-F5344CB8AC3E}">
        <p14:creationId xmlns:p14="http://schemas.microsoft.com/office/powerpoint/2010/main" val="305399973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E255895-984B-455C-BCB7-74AF9DE6C107}"/>
              </a:ext>
            </a:extLst>
          </p:cNvPr>
          <p:cNvSpPr>
            <a:spLocks noGrp="1"/>
          </p:cNvSpPr>
          <p:nvPr>
            <p:ph type="title"/>
          </p:nvPr>
        </p:nvSpPr>
        <p:spPr/>
        <p:txBody>
          <a:bodyPr/>
          <a:lstStyle/>
          <a:p>
            <a:r>
              <a:rPr kumimoji="1" lang="en-US" altLang="ja-JP" dirty="0"/>
              <a:t>Leaf Node Merging</a:t>
            </a:r>
            <a:endParaRPr kumimoji="1" lang="ja-JP" altLang="en-US" dirty="0"/>
          </a:p>
        </p:txBody>
      </p:sp>
      <p:sp>
        <p:nvSpPr>
          <p:cNvPr id="3" name="コンテンツ プレースホルダー 2">
            <a:extLst>
              <a:ext uri="{FF2B5EF4-FFF2-40B4-BE49-F238E27FC236}">
                <a16:creationId xmlns:a16="http://schemas.microsoft.com/office/drawing/2014/main" id="{DB8490F2-7687-4D7B-B56F-316EE75CBAC6}"/>
              </a:ext>
            </a:extLst>
          </p:cNvPr>
          <p:cNvSpPr>
            <a:spLocks noGrp="1"/>
          </p:cNvSpPr>
          <p:nvPr>
            <p:ph idx="1"/>
          </p:nvPr>
        </p:nvSpPr>
        <p:spPr/>
        <p:txBody>
          <a:bodyPr/>
          <a:lstStyle/>
          <a:p>
            <a:r>
              <a:rPr kumimoji="1" lang="en-US" altLang="ja-JP" dirty="0"/>
              <a:t>Wide BVH leaf nodes often have empty slots</a:t>
            </a:r>
          </a:p>
          <a:p>
            <a:r>
              <a:rPr lang="en-US" altLang="ja-JP" dirty="0"/>
              <a:t>Merging multiple nodes reduces memory consumption</a:t>
            </a:r>
          </a:p>
          <a:p>
            <a:r>
              <a:rPr kumimoji="1" lang="en-US" altLang="ja-JP" dirty="0"/>
              <a:t>Each wide BVH node needs masks</a:t>
            </a:r>
          </a:p>
          <a:p>
            <a:r>
              <a:rPr lang="en-US" altLang="ja-JP" dirty="0"/>
              <a:t>From 5 to 10% speedup in my experience (LPDDR3@1867MHz)</a:t>
            </a:r>
            <a:endParaRPr kumimoji="1" lang="ja-JP" altLang="en-US" dirty="0"/>
          </a:p>
        </p:txBody>
      </p:sp>
      <p:graphicFrame>
        <p:nvGraphicFramePr>
          <p:cNvPr id="4" name="表 3">
            <a:extLst>
              <a:ext uri="{FF2B5EF4-FFF2-40B4-BE49-F238E27FC236}">
                <a16:creationId xmlns:a16="http://schemas.microsoft.com/office/drawing/2014/main" id="{17FCE985-7D30-49C5-AB14-F68495C38863}"/>
              </a:ext>
            </a:extLst>
          </p:cNvPr>
          <p:cNvGraphicFramePr>
            <a:graphicFrameLocks noGrp="1"/>
          </p:cNvGraphicFramePr>
          <p:nvPr>
            <p:extLst>
              <p:ext uri="{D42A27DB-BD31-4B8C-83A1-F6EECF244321}">
                <p14:modId xmlns:p14="http://schemas.microsoft.com/office/powerpoint/2010/main" val="3254905492"/>
              </p:ext>
            </p:extLst>
          </p:nvPr>
        </p:nvGraphicFramePr>
        <p:xfrm>
          <a:off x="1108627" y="5058336"/>
          <a:ext cx="2528800" cy="304800"/>
        </p:xfrm>
        <a:graphic>
          <a:graphicData uri="http://schemas.openxmlformats.org/drawingml/2006/table">
            <a:tbl>
              <a:tblPr firstRow="1" bandRow="1">
                <a:tableStyleId>{5940675A-B579-460E-94D1-54222C63F5DA}</a:tableStyleId>
              </a:tblPr>
              <a:tblGrid>
                <a:gridCol w="316100">
                  <a:extLst>
                    <a:ext uri="{9D8B030D-6E8A-4147-A177-3AD203B41FA5}">
                      <a16:colId xmlns:a16="http://schemas.microsoft.com/office/drawing/2014/main" val="611840164"/>
                    </a:ext>
                  </a:extLst>
                </a:gridCol>
                <a:gridCol w="316100">
                  <a:extLst>
                    <a:ext uri="{9D8B030D-6E8A-4147-A177-3AD203B41FA5}">
                      <a16:colId xmlns:a16="http://schemas.microsoft.com/office/drawing/2014/main" val="2632085757"/>
                    </a:ext>
                  </a:extLst>
                </a:gridCol>
                <a:gridCol w="316100">
                  <a:extLst>
                    <a:ext uri="{9D8B030D-6E8A-4147-A177-3AD203B41FA5}">
                      <a16:colId xmlns:a16="http://schemas.microsoft.com/office/drawing/2014/main" val="2550128648"/>
                    </a:ext>
                  </a:extLst>
                </a:gridCol>
                <a:gridCol w="316100">
                  <a:extLst>
                    <a:ext uri="{9D8B030D-6E8A-4147-A177-3AD203B41FA5}">
                      <a16:colId xmlns:a16="http://schemas.microsoft.com/office/drawing/2014/main" val="3205991983"/>
                    </a:ext>
                  </a:extLst>
                </a:gridCol>
                <a:gridCol w="316100">
                  <a:extLst>
                    <a:ext uri="{9D8B030D-6E8A-4147-A177-3AD203B41FA5}">
                      <a16:colId xmlns:a16="http://schemas.microsoft.com/office/drawing/2014/main" val="2711843479"/>
                    </a:ext>
                  </a:extLst>
                </a:gridCol>
                <a:gridCol w="316100">
                  <a:extLst>
                    <a:ext uri="{9D8B030D-6E8A-4147-A177-3AD203B41FA5}">
                      <a16:colId xmlns:a16="http://schemas.microsoft.com/office/drawing/2014/main" val="1074748503"/>
                    </a:ext>
                  </a:extLst>
                </a:gridCol>
                <a:gridCol w="316100">
                  <a:extLst>
                    <a:ext uri="{9D8B030D-6E8A-4147-A177-3AD203B41FA5}">
                      <a16:colId xmlns:a16="http://schemas.microsoft.com/office/drawing/2014/main" val="2386092308"/>
                    </a:ext>
                  </a:extLst>
                </a:gridCol>
                <a:gridCol w="316100">
                  <a:extLst>
                    <a:ext uri="{9D8B030D-6E8A-4147-A177-3AD203B41FA5}">
                      <a16:colId xmlns:a16="http://schemas.microsoft.com/office/drawing/2014/main" val="3422090865"/>
                    </a:ext>
                  </a:extLst>
                </a:gridCol>
              </a:tblGrid>
              <a:tr h="291801">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15393153"/>
                  </a:ext>
                </a:extLst>
              </a:tr>
            </a:tbl>
          </a:graphicData>
        </a:graphic>
      </p:graphicFrame>
      <p:graphicFrame>
        <p:nvGraphicFramePr>
          <p:cNvPr id="5" name="表 4">
            <a:extLst>
              <a:ext uri="{FF2B5EF4-FFF2-40B4-BE49-F238E27FC236}">
                <a16:creationId xmlns:a16="http://schemas.microsoft.com/office/drawing/2014/main" id="{62EABB55-F9AE-4120-AAE4-63377E607AE5}"/>
              </a:ext>
            </a:extLst>
          </p:cNvPr>
          <p:cNvGraphicFramePr>
            <a:graphicFrameLocks noGrp="1"/>
          </p:cNvGraphicFramePr>
          <p:nvPr>
            <p:extLst>
              <p:ext uri="{D42A27DB-BD31-4B8C-83A1-F6EECF244321}">
                <p14:modId xmlns:p14="http://schemas.microsoft.com/office/powerpoint/2010/main" val="789082811"/>
              </p:ext>
            </p:extLst>
          </p:nvPr>
        </p:nvGraphicFramePr>
        <p:xfrm>
          <a:off x="4846497" y="5053854"/>
          <a:ext cx="2528800" cy="304800"/>
        </p:xfrm>
        <a:graphic>
          <a:graphicData uri="http://schemas.openxmlformats.org/drawingml/2006/table">
            <a:tbl>
              <a:tblPr firstRow="1" bandRow="1">
                <a:tableStyleId>{5940675A-B579-460E-94D1-54222C63F5DA}</a:tableStyleId>
              </a:tblPr>
              <a:tblGrid>
                <a:gridCol w="316100">
                  <a:extLst>
                    <a:ext uri="{9D8B030D-6E8A-4147-A177-3AD203B41FA5}">
                      <a16:colId xmlns:a16="http://schemas.microsoft.com/office/drawing/2014/main" val="611840164"/>
                    </a:ext>
                  </a:extLst>
                </a:gridCol>
                <a:gridCol w="316100">
                  <a:extLst>
                    <a:ext uri="{9D8B030D-6E8A-4147-A177-3AD203B41FA5}">
                      <a16:colId xmlns:a16="http://schemas.microsoft.com/office/drawing/2014/main" val="2632085757"/>
                    </a:ext>
                  </a:extLst>
                </a:gridCol>
                <a:gridCol w="316100">
                  <a:extLst>
                    <a:ext uri="{9D8B030D-6E8A-4147-A177-3AD203B41FA5}">
                      <a16:colId xmlns:a16="http://schemas.microsoft.com/office/drawing/2014/main" val="2550128648"/>
                    </a:ext>
                  </a:extLst>
                </a:gridCol>
                <a:gridCol w="316100">
                  <a:extLst>
                    <a:ext uri="{9D8B030D-6E8A-4147-A177-3AD203B41FA5}">
                      <a16:colId xmlns:a16="http://schemas.microsoft.com/office/drawing/2014/main" val="3205991983"/>
                    </a:ext>
                  </a:extLst>
                </a:gridCol>
                <a:gridCol w="316100">
                  <a:extLst>
                    <a:ext uri="{9D8B030D-6E8A-4147-A177-3AD203B41FA5}">
                      <a16:colId xmlns:a16="http://schemas.microsoft.com/office/drawing/2014/main" val="2711843479"/>
                    </a:ext>
                  </a:extLst>
                </a:gridCol>
                <a:gridCol w="316100">
                  <a:extLst>
                    <a:ext uri="{9D8B030D-6E8A-4147-A177-3AD203B41FA5}">
                      <a16:colId xmlns:a16="http://schemas.microsoft.com/office/drawing/2014/main" val="1074748503"/>
                    </a:ext>
                  </a:extLst>
                </a:gridCol>
                <a:gridCol w="316100">
                  <a:extLst>
                    <a:ext uri="{9D8B030D-6E8A-4147-A177-3AD203B41FA5}">
                      <a16:colId xmlns:a16="http://schemas.microsoft.com/office/drawing/2014/main" val="2386092308"/>
                    </a:ext>
                  </a:extLst>
                </a:gridCol>
                <a:gridCol w="316100">
                  <a:extLst>
                    <a:ext uri="{9D8B030D-6E8A-4147-A177-3AD203B41FA5}">
                      <a16:colId xmlns:a16="http://schemas.microsoft.com/office/drawing/2014/main" val="3422090865"/>
                    </a:ext>
                  </a:extLst>
                </a:gridCol>
              </a:tblGrid>
              <a:tr h="291801">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15393153"/>
                  </a:ext>
                </a:extLst>
              </a:tr>
            </a:tbl>
          </a:graphicData>
        </a:graphic>
      </p:graphicFrame>
      <p:graphicFrame>
        <p:nvGraphicFramePr>
          <p:cNvPr id="6" name="表 5">
            <a:extLst>
              <a:ext uri="{FF2B5EF4-FFF2-40B4-BE49-F238E27FC236}">
                <a16:creationId xmlns:a16="http://schemas.microsoft.com/office/drawing/2014/main" id="{3442FEF9-5A5A-428B-A8B1-1CB45FC57F1B}"/>
              </a:ext>
            </a:extLst>
          </p:cNvPr>
          <p:cNvGraphicFramePr>
            <a:graphicFrameLocks noGrp="1"/>
          </p:cNvGraphicFramePr>
          <p:nvPr>
            <p:extLst>
              <p:ext uri="{D42A27DB-BD31-4B8C-83A1-F6EECF244321}">
                <p14:modId xmlns:p14="http://schemas.microsoft.com/office/powerpoint/2010/main" val="664309732"/>
              </p:ext>
            </p:extLst>
          </p:nvPr>
        </p:nvGraphicFramePr>
        <p:xfrm>
          <a:off x="8677080" y="5063664"/>
          <a:ext cx="2528800" cy="304800"/>
        </p:xfrm>
        <a:graphic>
          <a:graphicData uri="http://schemas.openxmlformats.org/drawingml/2006/table">
            <a:tbl>
              <a:tblPr firstRow="1" bandRow="1">
                <a:tableStyleId>{5940675A-B579-460E-94D1-54222C63F5DA}</a:tableStyleId>
              </a:tblPr>
              <a:tblGrid>
                <a:gridCol w="316100">
                  <a:extLst>
                    <a:ext uri="{9D8B030D-6E8A-4147-A177-3AD203B41FA5}">
                      <a16:colId xmlns:a16="http://schemas.microsoft.com/office/drawing/2014/main" val="611840164"/>
                    </a:ext>
                  </a:extLst>
                </a:gridCol>
                <a:gridCol w="316100">
                  <a:extLst>
                    <a:ext uri="{9D8B030D-6E8A-4147-A177-3AD203B41FA5}">
                      <a16:colId xmlns:a16="http://schemas.microsoft.com/office/drawing/2014/main" val="2632085757"/>
                    </a:ext>
                  </a:extLst>
                </a:gridCol>
                <a:gridCol w="316100">
                  <a:extLst>
                    <a:ext uri="{9D8B030D-6E8A-4147-A177-3AD203B41FA5}">
                      <a16:colId xmlns:a16="http://schemas.microsoft.com/office/drawing/2014/main" val="2550128648"/>
                    </a:ext>
                  </a:extLst>
                </a:gridCol>
                <a:gridCol w="316100">
                  <a:extLst>
                    <a:ext uri="{9D8B030D-6E8A-4147-A177-3AD203B41FA5}">
                      <a16:colId xmlns:a16="http://schemas.microsoft.com/office/drawing/2014/main" val="3205991983"/>
                    </a:ext>
                  </a:extLst>
                </a:gridCol>
                <a:gridCol w="316100">
                  <a:extLst>
                    <a:ext uri="{9D8B030D-6E8A-4147-A177-3AD203B41FA5}">
                      <a16:colId xmlns:a16="http://schemas.microsoft.com/office/drawing/2014/main" val="2711843479"/>
                    </a:ext>
                  </a:extLst>
                </a:gridCol>
                <a:gridCol w="316100">
                  <a:extLst>
                    <a:ext uri="{9D8B030D-6E8A-4147-A177-3AD203B41FA5}">
                      <a16:colId xmlns:a16="http://schemas.microsoft.com/office/drawing/2014/main" val="1074748503"/>
                    </a:ext>
                  </a:extLst>
                </a:gridCol>
                <a:gridCol w="316100">
                  <a:extLst>
                    <a:ext uri="{9D8B030D-6E8A-4147-A177-3AD203B41FA5}">
                      <a16:colId xmlns:a16="http://schemas.microsoft.com/office/drawing/2014/main" val="2386092308"/>
                    </a:ext>
                  </a:extLst>
                </a:gridCol>
                <a:gridCol w="316100">
                  <a:extLst>
                    <a:ext uri="{9D8B030D-6E8A-4147-A177-3AD203B41FA5}">
                      <a16:colId xmlns:a16="http://schemas.microsoft.com/office/drawing/2014/main" val="3422090865"/>
                    </a:ext>
                  </a:extLst>
                </a:gridCol>
              </a:tblGrid>
              <a:tr h="291801">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endParaRPr kumimoji="1" lang="ja-JP"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1215393153"/>
                  </a:ext>
                </a:extLst>
              </a:tr>
            </a:tbl>
          </a:graphicData>
        </a:graphic>
      </p:graphicFrame>
      <p:sp>
        <p:nvSpPr>
          <p:cNvPr id="7" name="十字形 6">
            <a:extLst>
              <a:ext uri="{FF2B5EF4-FFF2-40B4-BE49-F238E27FC236}">
                <a16:creationId xmlns:a16="http://schemas.microsoft.com/office/drawing/2014/main" id="{A71B0B41-E35A-4332-B19E-28098B4C8109}"/>
              </a:ext>
            </a:extLst>
          </p:cNvPr>
          <p:cNvSpPr/>
          <p:nvPr/>
        </p:nvSpPr>
        <p:spPr>
          <a:xfrm>
            <a:off x="3881962" y="4850736"/>
            <a:ext cx="720000" cy="720000"/>
          </a:xfrm>
          <a:prstGeom prst="plus">
            <a:avLst>
              <a:gd name="adj" fmla="val 40875"/>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次の値と等しい 7">
            <a:extLst>
              <a:ext uri="{FF2B5EF4-FFF2-40B4-BE49-F238E27FC236}">
                <a16:creationId xmlns:a16="http://schemas.microsoft.com/office/drawing/2014/main" id="{AD7F3A79-3B48-40B5-ABE3-C176DE621A00}"/>
              </a:ext>
            </a:extLst>
          </p:cNvPr>
          <p:cNvSpPr/>
          <p:nvPr/>
        </p:nvSpPr>
        <p:spPr>
          <a:xfrm>
            <a:off x="7712545" y="4957623"/>
            <a:ext cx="720000" cy="516882"/>
          </a:xfrm>
          <a:prstGeom prst="mathEqual">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287291447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7F425770-5E7C-4A40-9596-43366F47D805}"/>
              </a:ext>
            </a:extLst>
          </p:cNvPr>
          <p:cNvSpPr>
            <a:spLocks noGrp="1"/>
          </p:cNvSpPr>
          <p:nvPr>
            <p:ph type="title"/>
          </p:nvPr>
        </p:nvSpPr>
        <p:spPr/>
        <p:txBody>
          <a:bodyPr/>
          <a:lstStyle/>
          <a:p>
            <a:r>
              <a:rPr kumimoji="1" lang="en-US" altLang="ja-JP" dirty="0"/>
              <a:t>Many Lights</a:t>
            </a:r>
            <a:endParaRPr kumimoji="1" lang="ja-JP" altLang="en-US" dirty="0"/>
          </a:p>
        </p:txBody>
      </p:sp>
      <p:sp>
        <p:nvSpPr>
          <p:cNvPr id="5" name="テキスト プレースホルダー 4">
            <a:extLst>
              <a:ext uri="{FF2B5EF4-FFF2-40B4-BE49-F238E27FC236}">
                <a16:creationId xmlns:a16="http://schemas.microsoft.com/office/drawing/2014/main" id="{53B0EB5C-E6D5-4257-899B-ED062F84A1F6}"/>
              </a:ext>
            </a:extLst>
          </p:cNvPr>
          <p:cNvSpPr>
            <a:spLocks noGrp="1"/>
          </p:cNvSpPr>
          <p:nvPr>
            <p:ph type="body" idx="1"/>
          </p:nvPr>
        </p:nvSpPr>
        <p:spPr/>
        <p:txBody>
          <a:bodyPr/>
          <a:lstStyle/>
          <a:p>
            <a:r>
              <a:rPr lang="en-US" altLang="ja-JP" dirty="0"/>
              <a:t>Adaptive Tree Splitting</a:t>
            </a:r>
          </a:p>
          <a:p>
            <a:r>
              <a:rPr lang="en-US" altLang="ja-JP" dirty="0"/>
              <a:t>Stochastic Lightcuts</a:t>
            </a:r>
          </a:p>
          <a:p>
            <a:r>
              <a:rPr lang="en-US" altLang="ja-JP" dirty="0"/>
              <a:t>Stochastic Light Culling</a:t>
            </a:r>
            <a:endParaRPr lang="ja-JP" altLang="en-US" dirty="0"/>
          </a:p>
        </p:txBody>
      </p:sp>
    </p:spTree>
    <p:extLst>
      <p:ext uri="{BB962C8B-B14F-4D97-AF65-F5344CB8AC3E}">
        <p14:creationId xmlns:p14="http://schemas.microsoft.com/office/powerpoint/2010/main" val="417914420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AB1582-B253-4617-BF9A-8D1C39C47461}"/>
              </a:ext>
            </a:extLst>
          </p:cNvPr>
          <p:cNvSpPr>
            <a:spLocks noGrp="1"/>
          </p:cNvSpPr>
          <p:nvPr>
            <p:ph type="title"/>
          </p:nvPr>
        </p:nvSpPr>
        <p:spPr/>
        <p:txBody>
          <a:bodyPr/>
          <a:lstStyle/>
          <a:p>
            <a:r>
              <a:rPr kumimoji="1" lang="en-US" altLang="ja-JP" dirty="0"/>
              <a:t>Many-Lights</a:t>
            </a:r>
            <a:endParaRPr kumimoji="1" lang="ja-JP" altLang="en-US" dirty="0"/>
          </a:p>
        </p:txBody>
      </p:sp>
      <p:sp>
        <p:nvSpPr>
          <p:cNvPr id="3" name="コンテンツ プレースホルダー 2">
            <a:extLst>
              <a:ext uri="{FF2B5EF4-FFF2-40B4-BE49-F238E27FC236}">
                <a16:creationId xmlns:a16="http://schemas.microsoft.com/office/drawing/2014/main" id="{824D484A-34AE-4921-BC3E-77B96E213B49}"/>
              </a:ext>
            </a:extLst>
          </p:cNvPr>
          <p:cNvSpPr>
            <a:spLocks noGrp="1"/>
          </p:cNvSpPr>
          <p:nvPr>
            <p:ph idx="1"/>
          </p:nvPr>
        </p:nvSpPr>
        <p:spPr/>
        <p:txBody>
          <a:bodyPr>
            <a:normAutofit lnSpcReduction="10000"/>
          </a:bodyPr>
          <a:lstStyle/>
          <a:p>
            <a:r>
              <a:rPr kumimoji="1" lang="en-US" altLang="ja-JP" dirty="0"/>
              <a:t>Recent techniques use BVH</a:t>
            </a:r>
          </a:p>
          <a:p>
            <a:pPr lvl="1"/>
            <a:r>
              <a:rPr lang="en-US" altLang="ja-JP" dirty="0"/>
              <a:t>Adaptive Tree Splitting</a:t>
            </a:r>
          </a:p>
          <a:p>
            <a:pPr lvl="2"/>
            <a:r>
              <a:rPr lang="en-US" altLang="ja-JP" dirty="0"/>
              <a:t>Importance Sampling of Many Lights with Adaptive Tree Splitting</a:t>
            </a:r>
          </a:p>
          <a:p>
            <a:pPr lvl="2"/>
            <a:r>
              <a:rPr lang="en-US" altLang="ja-JP" dirty="0"/>
              <a:t>Importance Sampling of Many Lights on the GPU</a:t>
            </a:r>
          </a:p>
          <a:p>
            <a:pPr lvl="2"/>
            <a:r>
              <a:rPr lang="en-US" altLang="ja-JP" dirty="0"/>
              <a:t>Dynamic Many-Light Sampling for Real-Time Ray Tracing</a:t>
            </a:r>
          </a:p>
          <a:p>
            <a:pPr lvl="2"/>
            <a:r>
              <a:rPr lang="en-US" altLang="ja-JP" dirty="0"/>
              <a:t>Adaptive BRDF-Oriented Multiple Importance Sampling of Many Lights</a:t>
            </a:r>
          </a:p>
          <a:p>
            <a:pPr lvl="1"/>
            <a:r>
              <a:rPr lang="en-US" altLang="ja-JP" dirty="0" err="1"/>
              <a:t>Lightcuts</a:t>
            </a:r>
            <a:endParaRPr lang="en-US" altLang="ja-JP" dirty="0"/>
          </a:p>
          <a:p>
            <a:pPr lvl="2"/>
            <a:r>
              <a:rPr lang="en-US" altLang="ja-JP" dirty="0"/>
              <a:t>Stochastic </a:t>
            </a:r>
            <a:r>
              <a:rPr lang="en-US" altLang="ja-JP" dirty="0" err="1"/>
              <a:t>Lightcuts</a:t>
            </a:r>
            <a:endParaRPr lang="en-US" altLang="ja-JP" dirty="0"/>
          </a:p>
          <a:p>
            <a:pPr lvl="1"/>
            <a:r>
              <a:rPr kumimoji="1" lang="en-US" altLang="ja-JP" dirty="0"/>
              <a:t>Light Culling</a:t>
            </a:r>
          </a:p>
          <a:p>
            <a:pPr lvl="2"/>
            <a:r>
              <a:rPr lang="en-US" altLang="ja-JP" dirty="0"/>
              <a:t>Stochastic Light Culling</a:t>
            </a:r>
            <a:endParaRPr kumimoji="1" lang="en-US" altLang="ja-JP" dirty="0"/>
          </a:p>
          <a:p>
            <a:pPr lvl="2"/>
            <a:r>
              <a:rPr lang="en-US" altLang="ja-JP" dirty="0"/>
              <a:t>Hierarchical Russian Roulette for Vertex Connections</a:t>
            </a:r>
          </a:p>
          <a:p>
            <a:pPr lvl="2"/>
            <a:r>
              <a:rPr lang="en-US" altLang="ja-JP" dirty="0"/>
              <a:t>Blue-Noise Dithered QMC Hierarchical Russian Roulette</a:t>
            </a:r>
          </a:p>
        </p:txBody>
      </p:sp>
    </p:spTree>
    <p:extLst>
      <p:ext uri="{BB962C8B-B14F-4D97-AF65-F5344CB8AC3E}">
        <p14:creationId xmlns:p14="http://schemas.microsoft.com/office/powerpoint/2010/main" val="26999936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A4E81-264D-44BE-AB7A-C44FD41CF5AE}"/>
              </a:ext>
            </a:extLst>
          </p:cNvPr>
          <p:cNvSpPr>
            <a:spLocks noGrp="1"/>
          </p:cNvSpPr>
          <p:nvPr>
            <p:ph type="title"/>
          </p:nvPr>
        </p:nvSpPr>
        <p:spPr/>
        <p:txBody>
          <a:bodyPr/>
          <a:lstStyle/>
          <a:p>
            <a:r>
              <a:rPr lang="en-US" altLang="ja-JP" dirty="0"/>
              <a:t>Adaptive Tree Splitting</a:t>
            </a:r>
            <a:endParaRPr kumimoji="1" lang="ja-JP" altLang="en-US" b="1" dirty="0"/>
          </a:p>
        </p:txBody>
      </p:sp>
      <p:sp>
        <p:nvSpPr>
          <p:cNvPr id="4" name="楕円 3">
            <a:extLst>
              <a:ext uri="{FF2B5EF4-FFF2-40B4-BE49-F238E27FC236}">
                <a16:creationId xmlns:a16="http://schemas.microsoft.com/office/drawing/2014/main" id="{04E96452-EC3B-409C-833F-598B253A354C}"/>
              </a:ext>
            </a:extLst>
          </p:cNvPr>
          <p:cNvSpPr/>
          <p:nvPr/>
        </p:nvSpPr>
        <p:spPr>
          <a:xfrm>
            <a:off x="4374764" y="258909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5" name="楕円 4">
            <a:extLst>
              <a:ext uri="{FF2B5EF4-FFF2-40B4-BE49-F238E27FC236}">
                <a16:creationId xmlns:a16="http://schemas.microsoft.com/office/drawing/2014/main" id="{6B4E765D-642C-4509-A26E-7DD232BDB1B3}"/>
              </a:ext>
            </a:extLst>
          </p:cNvPr>
          <p:cNvSpPr/>
          <p:nvPr/>
        </p:nvSpPr>
        <p:spPr>
          <a:xfrm>
            <a:off x="3461888" y="361311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6" name="楕円 5">
            <a:extLst>
              <a:ext uri="{FF2B5EF4-FFF2-40B4-BE49-F238E27FC236}">
                <a16:creationId xmlns:a16="http://schemas.microsoft.com/office/drawing/2014/main" id="{683907A0-0510-4D37-9D66-0CB7CAD4E456}"/>
              </a:ext>
            </a:extLst>
          </p:cNvPr>
          <p:cNvSpPr/>
          <p:nvPr/>
        </p:nvSpPr>
        <p:spPr>
          <a:xfrm>
            <a:off x="4973041" y="361311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7" name="楕円 6">
            <a:extLst>
              <a:ext uri="{FF2B5EF4-FFF2-40B4-BE49-F238E27FC236}">
                <a16:creationId xmlns:a16="http://schemas.microsoft.com/office/drawing/2014/main" id="{487B660A-DCC0-44AE-871A-4AC8D108F6EB}"/>
              </a:ext>
            </a:extLst>
          </p:cNvPr>
          <p:cNvSpPr/>
          <p:nvPr/>
        </p:nvSpPr>
        <p:spPr>
          <a:xfrm>
            <a:off x="4586299" y="462868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79C5F151-BCF6-409A-B9FB-AFB92A021B86}"/>
              </a:ext>
            </a:extLst>
          </p:cNvPr>
          <p:cNvSpPr/>
          <p:nvPr/>
        </p:nvSpPr>
        <p:spPr>
          <a:xfrm>
            <a:off x="5383586" y="462868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 name="直線コネクタ 8">
            <a:extLst>
              <a:ext uri="{FF2B5EF4-FFF2-40B4-BE49-F238E27FC236}">
                <a16:creationId xmlns:a16="http://schemas.microsoft.com/office/drawing/2014/main" id="{AB607D6C-B21B-4580-9102-648F88511848}"/>
              </a:ext>
            </a:extLst>
          </p:cNvPr>
          <p:cNvCxnSpPr>
            <a:stCxn id="4" idx="3"/>
            <a:endCxn id="5"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AFD345A-D9F4-4DB9-B0A9-D45D02189F30}"/>
              </a:ext>
            </a:extLst>
          </p:cNvPr>
          <p:cNvCxnSpPr>
            <a:cxnSpLocks/>
            <a:stCxn id="4" idx="5"/>
            <a:endCxn id="6" idx="0"/>
          </p:cNvCxnSpPr>
          <p:nvPr/>
        </p:nvCxnSpPr>
        <p:spPr>
          <a:xfrm>
            <a:off x="4780618" y="2994953"/>
            <a:ext cx="430167" cy="61816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51F9D88-52FE-408F-81FF-C0562BDF96F6}"/>
              </a:ext>
            </a:extLst>
          </p:cNvPr>
          <p:cNvCxnSpPr>
            <a:cxnSpLocks/>
            <a:stCxn id="6" idx="3"/>
            <a:endCxn id="7" idx="0"/>
          </p:cNvCxnSpPr>
          <p:nvPr/>
        </p:nvCxnSpPr>
        <p:spPr>
          <a:xfrm flipH="1">
            <a:off x="4824043" y="4018970"/>
            <a:ext cx="218632"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EBC3556-BB13-42B1-ABDE-4E458C9993B9}"/>
              </a:ext>
            </a:extLst>
          </p:cNvPr>
          <p:cNvCxnSpPr>
            <a:cxnSpLocks/>
            <a:stCxn id="6" idx="5"/>
            <a:endCxn id="8" idx="0"/>
          </p:cNvCxnSpPr>
          <p:nvPr/>
        </p:nvCxnSpPr>
        <p:spPr>
          <a:xfrm>
            <a:off x="5378895" y="4018970"/>
            <a:ext cx="242435" cy="60971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5B290BED-6546-4D58-86E0-842E2F48D5DC}"/>
              </a:ext>
            </a:extLst>
          </p:cNvPr>
          <p:cNvSpPr/>
          <p:nvPr/>
        </p:nvSpPr>
        <p:spPr>
          <a:xfrm>
            <a:off x="2972325" y="462868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 name="楕円 13">
            <a:extLst>
              <a:ext uri="{FF2B5EF4-FFF2-40B4-BE49-F238E27FC236}">
                <a16:creationId xmlns:a16="http://schemas.microsoft.com/office/drawing/2014/main" id="{3587520C-B9B2-4243-9503-448FF7D6E470}"/>
              </a:ext>
            </a:extLst>
          </p:cNvPr>
          <p:cNvSpPr/>
          <p:nvPr/>
        </p:nvSpPr>
        <p:spPr>
          <a:xfrm>
            <a:off x="3815164" y="463306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 name="直線コネクタ 14">
            <a:extLst>
              <a:ext uri="{FF2B5EF4-FFF2-40B4-BE49-F238E27FC236}">
                <a16:creationId xmlns:a16="http://schemas.microsoft.com/office/drawing/2014/main" id="{38D32190-80D8-4EB2-8508-522DFA67E7F4}"/>
              </a:ext>
            </a:extLst>
          </p:cNvPr>
          <p:cNvCxnSpPr>
            <a:cxnSpLocks/>
            <a:stCxn id="5" idx="3"/>
            <a:endCxn id="13"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0B6C771C-079A-477E-8FC9-FFD472A6271C}"/>
              </a:ext>
            </a:extLst>
          </p:cNvPr>
          <p:cNvCxnSpPr>
            <a:cxnSpLocks/>
            <a:stCxn id="5" idx="5"/>
            <a:endCxn id="14"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楕円 16">
            <a:extLst>
              <a:ext uri="{FF2B5EF4-FFF2-40B4-BE49-F238E27FC236}">
                <a16:creationId xmlns:a16="http://schemas.microsoft.com/office/drawing/2014/main" id="{7B4FB94D-5FDF-4DBE-845E-A84D83596FB2}"/>
              </a:ext>
            </a:extLst>
          </p:cNvPr>
          <p:cNvSpPr/>
          <p:nvPr/>
        </p:nvSpPr>
        <p:spPr>
          <a:xfrm>
            <a:off x="7141519" y="258909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18" name="楕円 17">
            <a:extLst>
              <a:ext uri="{FF2B5EF4-FFF2-40B4-BE49-F238E27FC236}">
                <a16:creationId xmlns:a16="http://schemas.microsoft.com/office/drawing/2014/main" id="{F2F61B1A-ED4A-4429-B61D-866831D81693}"/>
              </a:ext>
            </a:extLst>
          </p:cNvPr>
          <p:cNvSpPr/>
          <p:nvPr/>
        </p:nvSpPr>
        <p:spPr>
          <a:xfrm>
            <a:off x="8123470" y="3137628"/>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19" name="楕円 18">
            <a:extLst>
              <a:ext uri="{FF2B5EF4-FFF2-40B4-BE49-F238E27FC236}">
                <a16:creationId xmlns:a16="http://schemas.microsoft.com/office/drawing/2014/main" id="{71A18F9E-77F5-4634-8160-08E54FB4D4EC}"/>
              </a:ext>
            </a:extLst>
          </p:cNvPr>
          <p:cNvSpPr/>
          <p:nvPr/>
        </p:nvSpPr>
        <p:spPr>
          <a:xfrm>
            <a:off x="7799706" y="463467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 name="楕円 19">
            <a:extLst>
              <a:ext uri="{FF2B5EF4-FFF2-40B4-BE49-F238E27FC236}">
                <a16:creationId xmlns:a16="http://schemas.microsoft.com/office/drawing/2014/main" id="{CFE9BF35-25D2-4EB3-9055-20643AC4EEB9}"/>
              </a:ext>
            </a:extLst>
          </p:cNvPr>
          <p:cNvSpPr/>
          <p:nvPr/>
        </p:nvSpPr>
        <p:spPr>
          <a:xfrm>
            <a:off x="8577126" y="463229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1" name="直線コネクタ 20">
            <a:extLst>
              <a:ext uri="{FF2B5EF4-FFF2-40B4-BE49-F238E27FC236}">
                <a16:creationId xmlns:a16="http://schemas.microsoft.com/office/drawing/2014/main" id="{5A3C4835-3BD8-48F7-89C3-0B235AA4C81B}"/>
              </a:ext>
            </a:extLst>
          </p:cNvPr>
          <p:cNvCxnSpPr>
            <a:cxnSpLocks/>
            <a:stCxn id="17" idx="1"/>
            <a:endCxn id="35"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B8E75921-7FB6-4468-BFD9-865B613EE64F}"/>
              </a:ext>
            </a:extLst>
          </p:cNvPr>
          <p:cNvCxnSpPr>
            <a:cxnSpLocks/>
            <a:stCxn id="17" idx="6"/>
            <a:endCxn id="18"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5C268A6-2396-4E85-BFEA-1C7AB928F4D2}"/>
              </a:ext>
            </a:extLst>
          </p:cNvPr>
          <p:cNvCxnSpPr>
            <a:cxnSpLocks/>
            <a:stCxn id="18" idx="5"/>
            <a:endCxn id="20"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CE2DCDDB-2FB7-45F1-9D36-63630B67F6B6}"/>
              </a:ext>
            </a:extLst>
          </p:cNvPr>
          <p:cNvSpPr/>
          <p:nvPr/>
        </p:nvSpPr>
        <p:spPr>
          <a:xfrm>
            <a:off x="6189069" y="462868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EBE81437-0E08-4386-AC7C-52FA576EDD4F}"/>
              </a:ext>
            </a:extLst>
          </p:cNvPr>
          <p:cNvSpPr/>
          <p:nvPr/>
        </p:nvSpPr>
        <p:spPr>
          <a:xfrm>
            <a:off x="6976094" y="462868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10B309EA-2E1A-4C4C-8EB5-6DE522F23998}"/>
              </a:ext>
            </a:extLst>
          </p:cNvPr>
          <p:cNvCxnSpPr>
            <a:cxnSpLocks/>
            <a:stCxn id="17" idx="3"/>
            <a:endCxn id="25"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D8280CE-FFF0-4F1A-A543-ECCA87DC0FFB}"/>
              </a:ext>
            </a:extLst>
          </p:cNvPr>
          <p:cNvSpPr/>
          <p:nvPr/>
        </p:nvSpPr>
        <p:spPr>
          <a:xfrm>
            <a:off x="7475054" y="3724325"/>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0" name="直線コネクタ 29">
            <a:extLst>
              <a:ext uri="{FF2B5EF4-FFF2-40B4-BE49-F238E27FC236}">
                <a16:creationId xmlns:a16="http://schemas.microsoft.com/office/drawing/2014/main" id="{4F84FBB5-1E33-48E1-9F51-A93C05178FE3}"/>
              </a:ext>
            </a:extLst>
          </p:cNvPr>
          <p:cNvCxnSpPr>
            <a:cxnSpLocks/>
            <a:stCxn id="18" idx="3"/>
            <a:endCxn id="29"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9A752281-D9F7-4F10-AB09-BCE3A73A2B53}"/>
              </a:ext>
            </a:extLst>
          </p:cNvPr>
          <p:cNvCxnSpPr>
            <a:cxnSpLocks/>
            <a:stCxn id="35" idx="3"/>
            <a:endCxn id="4" idx="7"/>
          </p:cNvCxnSpPr>
          <p:nvPr/>
        </p:nvCxnSpPr>
        <p:spPr>
          <a:xfrm flipH="1">
            <a:off x="4780618" y="2394406"/>
            <a:ext cx="1147272" cy="264327"/>
          </a:xfrm>
          <a:prstGeom prst="line">
            <a:avLst/>
          </a:prstGeom>
          <a:ln w="63500">
            <a:solidFill>
              <a:schemeClr val="bg1">
                <a:lumMod val="75000"/>
                <a:lumOff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CF638DAD-A91F-47A1-934B-BA67E58275C8}"/>
              </a:ext>
            </a:extLst>
          </p:cNvPr>
          <p:cNvSpPr/>
          <p:nvPr/>
        </p:nvSpPr>
        <p:spPr>
          <a:xfrm>
            <a:off x="5858256" y="19885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cxnSp>
        <p:nvCxnSpPr>
          <p:cNvPr id="36" name="直線コネクタ 35">
            <a:extLst>
              <a:ext uri="{FF2B5EF4-FFF2-40B4-BE49-F238E27FC236}">
                <a16:creationId xmlns:a16="http://schemas.microsoft.com/office/drawing/2014/main" id="{DEA2BE01-A2C5-4C1D-BD29-AD7D8313C103}"/>
              </a:ext>
            </a:extLst>
          </p:cNvPr>
          <p:cNvCxnSpPr>
            <a:cxnSpLocks/>
            <a:stCxn id="29" idx="5"/>
            <a:endCxn id="19"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DBC0C5C5-C515-4C1F-ACF6-5135F375DA60}"/>
              </a:ext>
            </a:extLst>
          </p:cNvPr>
          <p:cNvCxnSpPr>
            <a:cxnSpLocks/>
            <a:stCxn id="29" idx="3"/>
            <a:endCxn id="26"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5" name="太陽 44">
            <a:extLst>
              <a:ext uri="{FF2B5EF4-FFF2-40B4-BE49-F238E27FC236}">
                <a16:creationId xmlns:a16="http://schemas.microsoft.com/office/drawing/2014/main" id="{6C6039FF-148E-4F19-A944-E781BDA66211}"/>
              </a:ext>
            </a:extLst>
          </p:cNvPr>
          <p:cNvSpPr/>
          <p:nvPr/>
        </p:nvSpPr>
        <p:spPr>
          <a:xfrm>
            <a:off x="3120069"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6" name="太陽 45">
            <a:extLst>
              <a:ext uri="{FF2B5EF4-FFF2-40B4-BE49-F238E27FC236}">
                <a16:creationId xmlns:a16="http://schemas.microsoft.com/office/drawing/2014/main" id="{88A3DA7F-8E66-4C8F-9E84-B344B42EFCA3}"/>
              </a:ext>
            </a:extLst>
          </p:cNvPr>
          <p:cNvSpPr/>
          <p:nvPr/>
        </p:nvSpPr>
        <p:spPr>
          <a:xfrm>
            <a:off x="3120069"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太陽 46">
            <a:extLst>
              <a:ext uri="{FF2B5EF4-FFF2-40B4-BE49-F238E27FC236}">
                <a16:creationId xmlns:a16="http://schemas.microsoft.com/office/drawing/2014/main" id="{1A5393D3-8DCB-4836-92C2-0CF8323AED00}"/>
              </a:ext>
            </a:extLst>
          </p:cNvPr>
          <p:cNvSpPr/>
          <p:nvPr/>
        </p:nvSpPr>
        <p:spPr>
          <a:xfrm>
            <a:off x="3982015"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太陽 47">
            <a:extLst>
              <a:ext uri="{FF2B5EF4-FFF2-40B4-BE49-F238E27FC236}">
                <a16:creationId xmlns:a16="http://schemas.microsoft.com/office/drawing/2014/main" id="{7E00E4C2-C346-492B-866E-CE81A0D212DA}"/>
              </a:ext>
            </a:extLst>
          </p:cNvPr>
          <p:cNvSpPr/>
          <p:nvPr/>
        </p:nvSpPr>
        <p:spPr>
          <a:xfrm>
            <a:off x="473404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太陽 48">
            <a:extLst>
              <a:ext uri="{FF2B5EF4-FFF2-40B4-BE49-F238E27FC236}">
                <a16:creationId xmlns:a16="http://schemas.microsoft.com/office/drawing/2014/main" id="{CDD42D57-F389-4347-9569-B5BAC48F4A75}"/>
              </a:ext>
            </a:extLst>
          </p:cNvPr>
          <p:cNvSpPr/>
          <p:nvPr/>
        </p:nvSpPr>
        <p:spPr>
          <a:xfrm>
            <a:off x="553133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太陽 49">
            <a:extLst>
              <a:ext uri="{FF2B5EF4-FFF2-40B4-BE49-F238E27FC236}">
                <a16:creationId xmlns:a16="http://schemas.microsoft.com/office/drawing/2014/main" id="{C0F28D0D-4DCF-44DB-9206-B535849634E0}"/>
              </a:ext>
            </a:extLst>
          </p:cNvPr>
          <p:cNvSpPr/>
          <p:nvPr/>
        </p:nvSpPr>
        <p:spPr>
          <a:xfrm>
            <a:off x="634483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太陽 50">
            <a:extLst>
              <a:ext uri="{FF2B5EF4-FFF2-40B4-BE49-F238E27FC236}">
                <a16:creationId xmlns:a16="http://schemas.microsoft.com/office/drawing/2014/main" id="{91DCBE5E-A985-4A95-B6F0-B4FD6C924095}"/>
              </a:ext>
            </a:extLst>
          </p:cNvPr>
          <p:cNvSpPr/>
          <p:nvPr/>
        </p:nvSpPr>
        <p:spPr>
          <a:xfrm>
            <a:off x="634483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太陽 51">
            <a:extLst>
              <a:ext uri="{FF2B5EF4-FFF2-40B4-BE49-F238E27FC236}">
                <a16:creationId xmlns:a16="http://schemas.microsoft.com/office/drawing/2014/main" id="{5D19DA2C-778B-42BD-B148-5922F80BC839}"/>
              </a:ext>
            </a:extLst>
          </p:cNvPr>
          <p:cNvSpPr/>
          <p:nvPr/>
        </p:nvSpPr>
        <p:spPr>
          <a:xfrm>
            <a:off x="796252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太陽 52">
            <a:extLst>
              <a:ext uri="{FF2B5EF4-FFF2-40B4-BE49-F238E27FC236}">
                <a16:creationId xmlns:a16="http://schemas.microsoft.com/office/drawing/2014/main" id="{3C4A8E5F-2DD8-4E4F-BA71-19DB98CFE7FD}"/>
              </a:ext>
            </a:extLst>
          </p:cNvPr>
          <p:cNvSpPr/>
          <p:nvPr/>
        </p:nvSpPr>
        <p:spPr>
          <a:xfrm>
            <a:off x="796252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太陽 53">
            <a:extLst>
              <a:ext uri="{FF2B5EF4-FFF2-40B4-BE49-F238E27FC236}">
                <a16:creationId xmlns:a16="http://schemas.microsoft.com/office/drawing/2014/main" id="{7FB1A536-BB9D-4F55-8217-39CBB491B343}"/>
              </a:ext>
            </a:extLst>
          </p:cNvPr>
          <p:cNvSpPr/>
          <p:nvPr/>
        </p:nvSpPr>
        <p:spPr>
          <a:xfrm>
            <a:off x="712115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太陽 54">
            <a:extLst>
              <a:ext uri="{FF2B5EF4-FFF2-40B4-BE49-F238E27FC236}">
                <a16:creationId xmlns:a16="http://schemas.microsoft.com/office/drawing/2014/main" id="{B32E6663-27E9-4A3C-9AAB-BAF04D39BCA5}"/>
              </a:ext>
            </a:extLst>
          </p:cNvPr>
          <p:cNvSpPr/>
          <p:nvPr/>
        </p:nvSpPr>
        <p:spPr>
          <a:xfrm>
            <a:off x="881487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75683061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A4E81-264D-44BE-AB7A-C44FD41CF5AE}"/>
              </a:ext>
            </a:extLst>
          </p:cNvPr>
          <p:cNvSpPr>
            <a:spLocks noGrp="1"/>
          </p:cNvSpPr>
          <p:nvPr>
            <p:ph type="title"/>
          </p:nvPr>
        </p:nvSpPr>
        <p:spPr/>
        <p:txBody>
          <a:bodyPr/>
          <a:lstStyle/>
          <a:p>
            <a:r>
              <a:rPr lang="en-US" altLang="ja-JP" dirty="0"/>
              <a:t>Adaptive Tree Splitting</a:t>
            </a:r>
            <a:endParaRPr kumimoji="1" lang="ja-JP" altLang="en-US" b="1" dirty="0"/>
          </a:p>
        </p:txBody>
      </p:sp>
      <p:sp>
        <p:nvSpPr>
          <p:cNvPr id="4" name="楕円 3">
            <a:extLst>
              <a:ext uri="{FF2B5EF4-FFF2-40B4-BE49-F238E27FC236}">
                <a16:creationId xmlns:a16="http://schemas.microsoft.com/office/drawing/2014/main" id="{04E96452-EC3B-409C-833F-598B253A354C}"/>
              </a:ext>
            </a:extLst>
          </p:cNvPr>
          <p:cNvSpPr/>
          <p:nvPr/>
        </p:nvSpPr>
        <p:spPr>
          <a:xfrm>
            <a:off x="4374764" y="258909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5" name="楕円 4">
            <a:extLst>
              <a:ext uri="{FF2B5EF4-FFF2-40B4-BE49-F238E27FC236}">
                <a16:creationId xmlns:a16="http://schemas.microsoft.com/office/drawing/2014/main" id="{6B4E765D-642C-4509-A26E-7DD232BDB1B3}"/>
              </a:ext>
            </a:extLst>
          </p:cNvPr>
          <p:cNvSpPr/>
          <p:nvPr/>
        </p:nvSpPr>
        <p:spPr>
          <a:xfrm>
            <a:off x="3461888" y="361311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6" name="楕円 5">
            <a:extLst>
              <a:ext uri="{FF2B5EF4-FFF2-40B4-BE49-F238E27FC236}">
                <a16:creationId xmlns:a16="http://schemas.microsoft.com/office/drawing/2014/main" id="{683907A0-0510-4D37-9D66-0CB7CAD4E456}"/>
              </a:ext>
            </a:extLst>
          </p:cNvPr>
          <p:cNvSpPr/>
          <p:nvPr/>
        </p:nvSpPr>
        <p:spPr>
          <a:xfrm>
            <a:off x="4973041" y="361311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7" name="楕円 6">
            <a:extLst>
              <a:ext uri="{FF2B5EF4-FFF2-40B4-BE49-F238E27FC236}">
                <a16:creationId xmlns:a16="http://schemas.microsoft.com/office/drawing/2014/main" id="{487B660A-DCC0-44AE-871A-4AC8D108F6EB}"/>
              </a:ext>
            </a:extLst>
          </p:cNvPr>
          <p:cNvSpPr/>
          <p:nvPr/>
        </p:nvSpPr>
        <p:spPr>
          <a:xfrm>
            <a:off x="458629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79C5F151-BCF6-409A-B9FB-AFB92A021B86}"/>
              </a:ext>
            </a:extLst>
          </p:cNvPr>
          <p:cNvSpPr/>
          <p:nvPr/>
        </p:nvSpPr>
        <p:spPr>
          <a:xfrm>
            <a:off x="5383586"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 name="直線コネクタ 8">
            <a:extLst>
              <a:ext uri="{FF2B5EF4-FFF2-40B4-BE49-F238E27FC236}">
                <a16:creationId xmlns:a16="http://schemas.microsoft.com/office/drawing/2014/main" id="{AB607D6C-B21B-4580-9102-648F88511848}"/>
              </a:ext>
            </a:extLst>
          </p:cNvPr>
          <p:cNvCxnSpPr>
            <a:stCxn id="4" idx="3"/>
            <a:endCxn id="5"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AFD345A-D9F4-4DB9-B0A9-D45D02189F30}"/>
              </a:ext>
            </a:extLst>
          </p:cNvPr>
          <p:cNvCxnSpPr>
            <a:cxnSpLocks/>
            <a:stCxn id="4" idx="5"/>
            <a:endCxn id="6" idx="0"/>
          </p:cNvCxnSpPr>
          <p:nvPr/>
        </p:nvCxnSpPr>
        <p:spPr>
          <a:xfrm>
            <a:off x="4780618" y="2994953"/>
            <a:ext cx="430167" cy="61816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51F9D88-52FE-408F-81FF-C0562BDF96F6}"/>
              </a:ext>
            </a:extLst>
          </p:cNvPr>
          <p:cNvCxnSpPr>
            <a:cxnSpLocks/>
            <a:stCxn id="6" idx="3"/>
            <a:endCxn id="7" idx="0"/>
          </p:cNvCxnSpPr>
          <p:nvPr/>
        </p:nvCxnSpPr>
        <p:spPr>
          <a:xfrm flipH="1">
            <a:off x="4824043" y="4018970"/>
            <a:ext cx="218632"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EBC3556-BB13-42B1-ABDE-4E458C9993B9}"/>
              </a:ext>
            </a:extLst>
          </p:cNvPr>
          <p:cNvCxnSpPr>
            <a:cxnSpLocks/>
            <a:stCxn id="6" idx="5"/>
            <a:endCxn id="8" idx="0"/>
          </p:cNvCxnSpPr>
          <p:nvPr/>
        </p:nvCxnSpPr>
        <p:spPr>
          <a:xfrm>
            <a:off x="5378895" y="4018970"/>
            <a:ext cx="242435" cy="60971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5B290BED-6546-4D58-86E0-842E2F48D5DC}"/>
              </a:ext>
            </a:extLst>
          </p:cNvPr>
          <p:cNvSpPr/>
          <p:nvPr/>
        </p:nvSpPr>
        <p:spPr>
          <a:xfrm>
            <a:off x="2972325"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 name="楕円 13">
            <a:extLst>
              <a:ext uri="{FF2B5EF4-FFF2-40B4-BE49-F238E27FC236}">
                <a16:creationId xmlns:a16="http://schemas.microsoft.com/office/drawing/2014/main" id="{3587520C-B9B2-4243-9503-448FF7D6E470}"/>
              </a:ext>
            </a:extLst>
          </p:cNvPr>
          <p:cNvSpPr/>
          <p:nvPr/>
        </p:nvSpPr>
        <p:spPr>
          <a:xfrm>
            <a:off x="3815164" y="46330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 name="直線コネクタ 14">
            <a:extLst>
              <a:ext uri="{FF2B5EF4-FFF2-40B4-BE49-F238E27FC236}">
                <a16:creationId xmlns:a16="http://schemas.microsoft.com/office/drawing/2014/main" id="{38D32190-80D8-4EB2-8508-522DFA67E7F4}"/>
              </a:ext>
            </a:extLst>
          </p:cNvPr>
          <p:cNvCxnSpPr>
            <a:cxnSpLocks/>
            <a:stCxn id="5" idx="3"/>
            <a:endCxn id="13"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0B6C771C-079A-477E-8FC9-FFD472A6271C}"/>
              </a:ext>
            </a:extLst>
          </p:cNvPr>
          <p:cNvCxnSpPr>
            <a:cxnSpLocks/>
            <a:stCxn id="5" idx="5"/>
            <a:endCxn id="14"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楕円 16">
            <a:extLst>
              <a:ext uri="{FF2B5EF4-FFF2-40B4-BE49-F238E27FC236}">
                <a16:creationId xmlns:a16="http://schemas.microsoft.com/office/drawing/2014/main" id="{7B4FB94D-5FDF-4DBE-845E-A84D83596FB2}"/>
              </a:ext>
            </a:extLst>
          </p:cNvPr>
          <p:cNvSpPr/>
          <p:nvPr/>
        </p:nvSpPr>
        <p:spPr>
          <a:xfrm>
            <a:off x="7141519" y="2589099"/>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18" name="楕円 17">
            <a:extLst>
              <a:ext uri="{FF2B5EF4-FFF2-40B4-BE49-F238E27FC236}">
                <a16:creationId xmlns:a16="http://schemas.microsoft.com/office/drawing/2014/main" id="{F2F61B1A-ED4A-4429-B61D-866831D81693}"/>
              </a:ext>
            </a:extLst>
          </p:cNvPr>
          <p:cNvSpPr/>
          <p:nvPr/>
        </p:nvSpPr>
        <p:spPr>
          <a:xfrm>
            <a:off x="8123470" y="3137628"/>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19" name="楕円 18">
            <a:extLst>
              <a:ext uri="{FF2B5EF4-FFF2-40B4-BE49-F238E27FC236}">
                <a16:creationId xmlns:a16="http://schemas.microsoft.com/office/drawing/2014/main" id="{71A18F9E-77F5-4634-8160-08E54FB4D4EC}"/>
              </a:ext>
            </a:extLst>
          </p:cNvPr>
          <p:cNvSpPr/>
          <p:nvPr/>
        </p:nvSpPr>
        <p:spPr>
          <a:xfrm>
            <a:off x="7799706" y="463467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 name="楕円 19">
            <a:extLst>
              <a:ext uri="{FF2B5EF4-FFF2-40B4-BE49-F238E27FC236}">
                <a16:creationId xmlns:a16="http://schemas.microsoft.com/office/drawing/2014/main" id="{CFE9BF35-25D2-4EB3-9055-20643AC4EEB9}"/>
              </a:ext>
            </a:extLst>
          </p:cNvPr>
          <p:cNvSpPr/>
          <p:nvPr/>
        </p:nvSpPr>
        <p:spPr>
          <a:xfrm>
            <a:off x="8577126" y="463229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1" name="直線コネクタ 20">
            <a:extLst>
              <a:ext uri="{FF2B5EF4-FFF2-40B4-BE49-F238E27FC236}">
                <a16:creationId xmlns:a16="http://schemas.microsoft.com/office/drawing/2014/main" id="{5A3C4835-3BD8-48F7-89C3-0B235AA4C81B}"/>
              </a:ext>
            </a:extLst>
          </p:cNvPr>
          <p:cNvCxnSpPr>
            <a:cxnSpLocks/>
            <a:stCxn id="17" idx="1"/>
            <a:endCxn id="35"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B8E75921-7FB6-4468-BFD9-865B613EE64F}"/>
              </a:ext>
            </a:extLst>
          </p:cNvPr>
          <p:cNvCxnSpPr>
            <a:cxnSpLocks/>
            <a:stCxn id="17" idx="6"/>
            <a:endCxn id="18"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5C268A6-2396-4E85-BFEA-1C7AB928F4D2}"/>
              </a:ext>
            </a:extLst>
          </p:cNvPr>
          <p:cNvCxnSpPr>
            <a:cxnSpLocks/>
            <a:stCxn id="18" idx="5"/>
            <a:endCxn id="20"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CE2DCDDB-2FB7-45F1-9D36-63630B67F6B6}"/>
              </a:ext>
            </a:extLst>
          </p:cNvPr>
          <p:cNvSpPr/>
          <p:nvPr/>
        </p:nvSpPr>
        <p:spPr>
          <a:xfrm>
            <a:off x="618906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EBE81437-0E08-4386-AC7C-52FA576EDD4F}"/>
              </a:ext>
            </a:extLst>
          </p:cNvPr>
          <p:cNvSpPr/>
          <p:nvPr/>
        </p:nvSpPr>
        <p:spPr>
          <a:xfrm>
            <a:off x="6976094"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10B309EA-2E1A-4C4C-8EB5-6DE522F23998}"/>
              </a:ext>
            </a:extLst>
          </p:cNvPr>
          <p:cNvCxnSpPr>
            <a:cxnSpLocks/>
            <a:stCxn id="17" idx="3"/>
            <a:endCxn id="25"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D8280CE-FFF0-4F1A-A543-ECCA87DC0FFB}"/>
              </a:ext>
            </a:extLst>
          </p:cNvPr>
          <p:cNvSpPr/>
          <p:nvPr/>
        </p:nvSpPr>
        <p:spPr>
          <a:xfrm>
            <a:off x="7475054" y="372432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0" name="直線コネクタ 29">
            <a:extLst>
              <a:ext uri="{FF2B5EF4-FFF2-40B4-BE49-F238E27FC236}">
                <a16:creationId xmlns:a16="http://schemas.microsoft.com/office/drawing/2014/main" id="{4F84FBB5-1E33-48E1-9F51-A93C05178FE3}"/>
              </a:ext>
            </a:extLst>
          </p:cNvPr>
          <p:cNvCxnSpPr>
            <a:cxnSpLocks/>
            <a:stCxn id="18" idx="3"/>
            <a:endCxn id="29"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9A752281-D9F7-4F10-AB09-BCE3A73A2B53}"/>
              </a:ext>
            </a:extLst>
          </p:cNvPr>
          <p:cNvCxnSpPr>
            <a:cxnSpLocks/>
            <a:stCxn id="35" idx="3"/>
            <a:endCxn id="4" idx="7"/>
          </p:cNvCxnSpPr>
          <p:nvPr/>
        </p:nvCxnSpPr>
        <p:spPr>
          <a:xfrm flipH="1">
            <a:off x="4780618" y="2394406"/>
            <a:ext cx="1147272" cy="264327"/>
          </a:xfrm>
          <a:prstGeom prst="line">
            <a:avLst/>
          </a:prstGeom>
          <a:ln w="635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CF638DAD-A91F-47A1-934B-BA67E58275C8}"/>
              </a:ext>
            </a:extLst>
          </p:cNvPr>
          <p:cNvSpPr/>
          <p:nvPr/>
        </p:nvSpPr>
        <p:spPr>
          <a:xfrm>
            <a:off x="5858256" y="19885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cxnSp>
        <p:nvCxnSpPr>
          <p:cNvPr id="36" name="直線コネクタ 35">
            <a:extLst>
              <a:ext uri="{FF2B5EF4-FFF2-40B4-BE49-F238E27FC236}">
                <a16:creationId xmlns:a16="http://schemas.microsoft.com/office/drawing/2014/main" id="{DEA2BE01-A2C5-4C1D-BD29-AD7D8313C103}"/>
              </a:ext>
            </a:extLst>
          </p:cNvPr>
          <p:cNvCxnSpPr>
            <a:cxnSpLocks/>
            <a:stCxn id="29" idx="5"/>
            <a:endCxn id="19"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DBC0C5C5-C515-4C1F-ACF6-5135F375DA60}"/>
              </a:ext>
            </a:extLst>
          </p:cNvPr>
          <p:cNvCxnSpPr>
            <a:cxnSpLocks/>
            <a:stCxn id="29" idx="3"/>
            <a:endCxn id="26"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太陽 31">
            <a:extLst>
              <a:ext uri="{FF2B5EF4-FFF2-40B4-BE49-F238E27FC236}">
                <a16:creationId xmlns:a16="http://schemas.microsoft.com/office/drawing/2014/main" id="{4D631774-9190-4858-BB60-4F793A2DB157}"/>
              </a:ext>
            </a:extLst>
          </p:cNvPr>
          <p:cNvSpPr/>
          <p:nvPr/>
        </p:nvSpPr>
        <p:spPr>
          <a:xfrm>
            <a:off x="3120069"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太陽 32">
            <a:extLst>
              <a:ext uri="{FF2B5EF4-FFF2-40B4-BE49-F238E27FC236}">
                <a16:creationId xmlns:a16="http://schemas.microsoft.com/office/drawing/2014/main" id="{1E398D11-70DE-4F51-8DD5-3C802378B20A}"/>
              </a:ext>
            </a:extLst>
          </p:cNvPr>
          <p:cNvSpPr/>
          <p:nvPr/>
        </p:nvSpPr>
        <p:spPr>
          <a:xfrm>
            <a:off x="3120069"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太陽 33">
            <a:extLst>
              <a:ext uri="{FF2B5EF4-FFF2-40B4-BE49-F238E27FC236}">
                <a16:creationId xmlns:a16="http://schemas.microsoft.com/office/drawing/2014/main" id="{8FFC70E4-3C8B-4AA0-9F1B-9E48CB5B99D6}"/>
              </a:ext>
            </a:extLst>
          </p:cNvPr>
          <p:cNvSpPr/>
          <p:nvPr/>
        </p:nvSpPr>
        <p:spPr>
          <a:xfrm>
            <a:off x="3982015"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太陽 36">
            <a:extLst>
              <a:ext uri="{FF2B5EF4-FFF2-40B4-BE49-F238E27FC236}">
                <a16:creationId xmlns:a16="http://schemas.microsoft.com/office/drawing/2014/main" id="{EA20A766-7693-43CE-9F7C-CFB8C78701BD}"/>
              </a:ext>
            </a:extLst>
          </p:cNvPr>
          <p:cNvSpPr/>
          <p:nvPr/>
        </p:nvSpPr>
        <p:spPr>
          <a:xfrm>
            <a:off x="473404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太陽 37">
            <a:extLst>
              <a:ext uri="{FF2B5EF4-FFF2-40B4-BE49-F238E27FC236}">
                <a16:creationId xmlns:a16="http://schemas.microsoft.com/office/drawing/2014/main" id="{AB330E2E-42AD-4748-89B5-3810A4C64E8F}"/>
              </a:ext>
            </a:extLst>
          </p:cNvPr>
          <p:cNvSpPr/>
          <p:nvPr/>
        </p:nvSpPr>
        <p:spPr>
          <a:xfrm>
            <a:off x="553133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太陽 39">
            <a:extLst>
              <a:ext uri="{FF2B5EF4-FFF2-40B4-BE49-F238E27FC236}">
                <a16:creationId xmlns:a16="http://schemas.microsoft.com/office/drawing/2014/main" id="{A40F72A4-B57B-43B3-AABC-A789F55A160F}"/>
              </a:ext>
            </a:extLst>
          </p:cNvPr>
          <p:cNvSpPr/>
          <p:nvPr/>
        </p:nvSpPr>
        <p:spPr>
          <a:xfrm>
            <a:off x="634483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太陽 40">
            <a:extLst>
              <a:ext uri="{FF2B5EF4-FFF2-40B4-BE49-F238E27FC236}">
                <a16:creationId xmlns:a16="http://schemas.microsoft.com/office/drawing/2014/main" id="{ECA6325B-E2E3-41AA-9F6C-CE395C8AF363}"/>
              </a:ext>
            </a:extLst>
          </p:cNvPr>
          <p:cNvSpPr/>
          <p:nvPr/>
        </p:nvSpPr>
        <p:spPr>
          <a:xfrm>
            <a:off x="634483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太陽 41">
            <a:extLst>
              <a:ext uri="{FF2B5EF4-FFF2-40B4-BE49-F238E27FC236}">
                <a16:creationId xmlns:a16="http://schemas.microsoft.com/office/drawing/2014/main" id="{D822A1E9-0BB5-4541-BCA1-ACE819F161A1}"/>
              </a:ext>
            </a:extLst>
          </p:cNvPr>
          <p:cNvSpPr/>
          <p:nvPr/>
        </p:nvSpPr>
        <p:spPr>
          <a:xfrm>
            <a:off x="796252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太陽 42">
            <a:extLst>
              <a:ext uri="{FF2B5EF4-FFF2-40B4-BE49-F238E27FC236}">
                <a16:creationId xmlns:a16="http://schemas.microsoft.com/office/drawing/2014/main" id="{16FC25A0-3B50-4098-B6B2-C58808FD1A37}"/>
              </a:ext>
            </a:extLst>
          </p:cNvPr>
          <p:cNvSpPr/>
          <p:nvPr/>
        </p:nvSpPr>
        <p:spPr>
          <a:xfrm>
            <a:off x="796252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太陽 43">
            <a:extLst>
              <a:ext uri="{FF2B5EF4-FFF2-40B4-BE49-F238E27FC236}">
                <a16:creationId xmlns:a16="http://schemas.microsoft.com/office/drawing/2014/main" id="{9C6FBC42-080C-45FA-B616-F5943E7C350F}"/>
              </a:ext>
            </a:extLst>
          </p:cNvPr>
          <p:cNvSpPr/>
          <p:nvPr/>
        </p:nvSpPr>
        <p:spPr>
          <a:xfrm>
            <a:off x="712115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太陽 44">
            <a:extLst>
              <a:ext uri="{FF2B5EF4-FFF2-40B4-BE49-F238E27FC236}">
                <a16:creationId xmlns:a16="http://schemas.microsoft.com/office/drawing/2014/main" id="{B1B7C2FF-6655-4DE9-BFDB-FE9DE00A17D4}"/>
              </a:ext>
            </a:extLst>
          </p:cNvPr>
          <p:cNvSpPr/>
          <p:nvPr/>
        </p:nvSpPr>
        <p:spPr>
          <a:xfrm>
            <a:off x="881487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55911212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A4E81-264D-44BE-AB7A-C44FD41CF5AE}"/>
              </a:ext>
            </a:extLst>
          </p:cNvPr>
          <p:cNvSpPr>
            <a:spLocks noGrp="1"/>
          </p:cNvSpPr>
          <p:nvPr>
            <p:ph type="title"/>
          </p:nvPr>
        </p:nvSpPr>
        <p:spPr/>
        <p:txBody>
          <a:bodyPr/>
          <a:lstStyle/>
          <a:p>
            <a:r>
              <a:rPr lang="en-US" altLang="ja-JP" dirty="0"/>
              <a:t>Adaptive Tree Splitting</a:t>
            </a:r>
            <a:endParaRPr kumimoji="1" lang="ja-JP" altLang="en-US" b="1" dirty="0"/>
          </a:p>
        </p:txBody>
      </p:sp>
      <p:sp>
        <p:nvSpPr>
          <p:cNvPr id="4" name="楕円 3">
            <a:extLst>
              <a:ext uri="{FF2B5EF4-FFF2-40B4-BE49-F238E27FC236}">
                <a16:creationId xmlns:a16="http://schemas.microsoft.com/office/drawing/2014/main" id="{04E96452-EC3B-409C-833F-598B253A354C}"/>
              </a:ext>
            </a:extLst>
          </p:cNvPr>
          <p:cNvSpPr/>
          <p:nvPr/>
        </p:nvSpPr>
        <p:spPr>
          <a:xfrm>
            <a:off x="4374764" y="258909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5" name="楕円 4">
            <a:extLst>
              <a:ext uri="{FF2B5EF4-FFF2-40B4-BE49-F238E27FC236}">
                <a16:creationId xmlns:a16="http://schemas.microsoft.com/office/drawing/2014/main" id="{6B4E765D-642C-4509-A26E-7DD232BDB1B3}"/>
              </a:ext>
            </a:extLst>
          </p:cNvPr>
          <p:cNvSpPr/>
          <p:nvPr/>
        </p:nvSpPr>
        <p:spPr>
          <a:xfrm>
            <a:off x="3461888" y="3613116"/>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6" name="楕円 5">
            <a:extLst>
              <a:ext uri="{FF2B5EF4-FFF2-40B4-BE49-F238E27FC236}">
                <a16:creationId xmlns:a16="http://schemas.microsoft.com/office/drawing/2014/main" id="{683907A0-0510-4D37-9D66-0CB7CAD4E456}"/>
              </a:ext>
            </a:extLst>
          </p:cNvPr>
          <p:cNvSpPr/>
          <p:nvPr/>
        </p:nvSpPr>
        <p:spPr>
          <a:xfrm>
            <a:off x="4973041" y="3613116"/>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7" name="楕円 6">
            <a:extLst>
              <a:ext uri="{FF2B5EF4-FFF2-40B4-BE49-F238E27FC236}">
                <a16:creationId xmlns:a16="http://schemas.microsoft.com/office/drawing/2014/main" id="{487B660A-DCC0-44AE-871A-4AC8D108F6EB}"/>
              </a:ext>
            </a:extLst>
          </p:cNvPr>
          <p:cNvSpPr/>
          <p:nvPr/>
        </p:nvSpPr>
        <p:spPr>
          <a:xfrm>
            <a:off x="458629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79C5F151-BCF6-409A-B9FB-AFB92A021B86}"/>
              </a:ext>
            </a:extLst>
          </p:cNvPr>
          <p:cNvSpPr/>
          <p:nvPr/>
        </p:nvSpPr>
        <p:spPr>
          <a:xfrm>
            <a:off x="5383586"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 name="直線コネクタ 8">
            <a:extLst>
              <a:ext uri="{FF2B5EF4-FFF2-40B4-BE49-F238E27FC236}">
                <a16:creationId xmlns:a16="http://schemas.microsoft.com/office/drawing/2014/main" id="{AB607D6C-B21B-4580-9102-648F88511848}"/>
              </a:ext>
            </a:extLst>
          </p:cNvPr>
          <p:cNvCxnSpPr>
            <a:stCxn id="4" idx="3"/>
            <a:endCxn id="5"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AFD345A-D9F4-4DB9-B0A9-D45D02189F30}"/>
              </a:ext>
            </a:extLst>
          </p:cNvPr>
          <p:cNvCxnSpPr>
            <a:cxnSpLocks/>
            <a:stCxn id="4" idx="5"/>
            <a:endCxn id="6" idx="0"/>
          </p:cNvCxnSpPr>
          <p:nvPr/>
        </p:nvCxnSpPr>
        <p:spPr>
          <a:xfrm>
            <a:off x="4780618" y="2994953"/>
            <a:ext cx="430167" cy="61816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51F9D88-52FE-408F-81FF-C0562BDF96F6}"/>
              </a:ext>
            </a:extLst>
          </p:cNvPr>
          <p:cNvCxnSpPr>
            <a:cxnSpLocks/>
            <a:stCxn id="6" idx="3"/>
            <a:endCxn id="7" idx="0"/>
          </p:cNvCxnSpPr>
          <p:nvPr/>
        </p:nvCxnSpPr>
        <p:spPr>
          <a:xfrm flipH="1">
            <a:off x="4824043" y="4018970"/>
            <a:ext cx="218632"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EBC3556-BB13-42B1-ABDE-4E458C9993B9}"/>
              </a:ext>
            </a:extLst>
          </p:cNvPr>
          <p:cNvCxnSpPr>
            <a:cxnSpLocks/>
            <a:stCxn id="6" idx="5"/>
            <a:endCxn id="8" idx="0"/>
          </p:cNvCxnSpPr>
          <p:nvPr/>
        </p:nvCxnSpPr>
        <p:spPr>
          <a:xfrm>
            <a:off x="5378895" y="4018970"/>
            <a:ext cx="242435" cy="60971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5B290BED-6546-4D58-86E0-842E2F48D5DC}"/>
              </a:ext>
            </a:extLst>
          </p:cNvPr>
          <p:cNvSpPr/>
          <p:nvPr/>
        </p:nvSpPr>
        <p:spPr>
          <a:xfrm>
            <a:off x="2972325"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 name="楕円 13">
            <a:extLst>
              <a:ext uri="{FF2B5EF4-FFF2-40B4-BE49-F238E27FC236}">
                <a16:creationId xmlns:a16="http://schemas.microsoft.com/office/drawing/2014/main" id="{3587520C-B9B2-4243-9503-448FF7D6E470}"/>
              </a:ext>
            </a:extLst>
          </p:cNvPr>
          <p:cNvSpPr/>
          <p:nvPr/>
        </p:nvSpPr>
        <p:spPr>
          <a:xfrm>
            <a:off x="3815164" y="46330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 name="直線コネクタ 14">
            <a:extLst>
              <a:ext uri="{FF2B5EF4-FFF2-40B4-BE49-F238E27FC236}">
                <a16:creationId xmlns:a16="http://schemas.microsoft.com/office/drawing/2014/main" id="{38D32190-80D8-4EB2-8508-522DFA67E7F4}"/>
              </a:ext>
            </a:extLst>
          </p:cNvPr>
          <p:cNvCxnSpPr>
            <a:cxnSpLocks/>
            <a:stCxn id="5" idx="3"/>
            <a:endCxn id="13"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0B6C771C-079A-477E-8FC9-FFD472A6271C}"/>
              </a:ext>
            </a:extLst>
          </p:cNvPr>
          <p:cNvCxnSpPr>
            <a:cxnSpLocks/>
            <a:stCxn id="5" idx="5"/>
            <a:endCxn id="14"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楕円 16">
            <a:extLst>
              <a:ext uri="{FF2B5EF4-FFF2-40B4-BE49-F238E27FC236}">
                <a16:creationId xmlns:a16="http://schemas.microsoft.com/office/drawing/2014/main" id="{7B4FB94D-5FDF-4DBE-845E-A84D83596FB2}"/>
              </a:ext>
            </a:extLst>
          </p:cNvPr>
          <p:cNvSpPr/>
          <p:nvPr/>
        </p:nvSpPr>
        <p:spPr>
          <a:xfrm>
            <a:off x="7141519" y="2589099"/>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18" name="楕円 17">
            <a:extLst>
              <a:ext uri="{FF2B5EF4-FFF2-40B4-BE49-F238E27FC236}">
                <a16:creationId xmlns:a16="http://schemas.microsoft.com/office/drawing/2014/main" id="{F2F61B1A-ED4A-4429-B61D-866831D81693}"/>
              </a:ext>
            </a:extLst>
          </p:cNvPr>
          <p:cNvSpPr/>
          <p:nvPr/>
        </p:nvSpPr>
        <p:spPr>
          <a:xfrm>
            <a:off x="8123470" y="3137628"/>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19" name="楕円 18">
            <a:extLst>
              <a:ext uri="{FF2B5EF4-FFF2-40B4-BE49-F238E27FC236}">
                <a16:creationId xmlns:a16="http://schemas.microsoft.com/office/drawing/2014/main" id="{71A18F9E-77F5-4634-8160-08E54FB4D4EC}"/>
              </a:ext>
            </a:extLst>
          </p:cNvPr>
          <p:cNvSpPr/>
          <p:nvPr/>
        </p:nvSpPr>
        <p:spPr>
          <a:xfrm>
            <a:off x="7799706" y="463467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 name="楕円 19">
            <a:extLst>
              <a:ext uri="{FF2B5EF4-FFF2-40B4-BE49-F238E27FC236}">
                <a16:creationId xmlns:a16="http://schemas.microsoft.com/office/drawing/2014/main" id="{CFE9BF35-25D2-4EB3-9055-20643AC4EEB9}"/>
              </a:ext>
            </a:extLst>
          </p:cNvPr>
          <p:cNvSpPr/>
          <p:nvPr/>
        </p:nvSpPr>
        <p:spPr>
          <a:xfrm>
            <a:off x="8577126" y="463229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1" name="直線コネクタ 20">
            <a:extLst>
              <a:ext uri="{FF2B5EF4-FFF2-40B4-BE49-F238E27FC236}">
                <a16:creationId xmlns:a16="http://schemas.microsoft.com/office/drawing/2014/main" id="{5A3C4835-3BD8-48F7-89C3-0B235AA4C81B}"/>
              </a:ext>
            </a:extLst>
          </p:cNvPr>
          <p:cNvCxnSpPr>
            <a:cxnSpLocks/>
            <a:stCxn id="17" idx="1"/>
            <a:endCxn id="35"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B8E75921-7FB6-4468-BFD9-865B613EE64F}"/>
              </a:ext>
            </a:extLst>
          </p:cNvPr>
          <p:cNvCxnSpPr>
            <a:cxnSpLocks/>
            <a:stCxn id="17" idx="6"/>
            <a:endCxn id="18"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5C268A6-2396-4E85-BFEA-1C7AB928F4D2}"/>
              </a:ext>
            </a:extLst>
          </p:cNvPr>
          <p:cNvCxnSpPr>
            <a:cxnSpLocks/>
            <a:stCxn id="18" idx="5"/>
            <a:endCxn id="20"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CE2DCDDB-2FB7-45F1-9D36-63630B67F6B6}"/>
              </a:ext>
            </a:extLst>
          </p:cNvPr>
          <p:cNvSpPr/>
          <p:nvPr/>
        </p:nvSpPr>
        <p:spPr>
          <a:xfrm>
            <a:off x="618906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EBE81437-0E08-4386-AC7C-52FA576EDD4F}"/>
              </a:ext>
            </a:extLst>
          </p:cNvPr>
          <p:cNvSpPr/>
          <p:nvPr/>
        </p:nvSpPr>
        <p:spPr>
          <a:xfrm>
            <a:off x="6976094"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10B309EA-2E1A-4C4C-8EB5-6DE522F23998}"/>
              </a:ext>
            </a:extLst>
          </p:cNvPr>
          <p:cNvCxnSpPr>
            <a:cxnSpLocks/>
            <a:stCxn id="17" idx="3"/>
            <a:endCxn id="25"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D8280CE-FFF0-4F1A-A543-ECCA87DC0FFB}"/>
              </a:ext>
            </a:extLst>
          </p:cNvPr>
          <p:cNvSpPr/>
          <p:nvPr/>
        </p:nvSpPr>
        <p:spPr>
          <a:xfrm>
            <a:off x="7475054" y="372432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0" name="直線コネクタ 29">
            <a:extLst>
              <a:ext uri="{FF2B5EF4-FFF2-40B4-BE49-F238E27FC236}">
                <a16:creationId xmlns:a16="http://schemas.microsoft.com/office/drawing/2014/main" id="{4F84FBB5-1E33-48E1-9F51-A93C05178FE3}"/>
              </a:ext>
            </a:extLst>
          </p:cNvPr>
          <p:cNvCxnSpPr>
            <a:cxnSpLocks/>
            <a:stCxn id="18" idx="3"/>
            <a:endCxn id="29"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9A752281-D9F7-4F10-AB09-BCE3A73A2B53}"/>
              </a:ext>
            </a:extLst>
          </p:cNvPr>
          <p:cNvCxnSpPr>
            <a:cxnSpLocks/>
            <a:stCxn id="35" idx="3"/>
            <a:endCxn id="4" idx="7"/>
          </p:cNvCxnSpPr>
          <p:nvPr/>
        </p:nvCxnSpPr>
        <p:spPr>
          <a:xfrm flipH="1">
            <a:off x="4780618" y="2394406"/>
            <a:ext cx="1147272" cy="264327"/>
          </a:xfrm>
          <a:prstGeom prst="line">
            <a:avLst/>
          </a:prstGeom>
          <a:ln w="635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CF638DAD-A91F-47A1-934B-BA67E58275C8}"/>
              </a:ext>
            </a:extLst>
          </p:cNvPr>
          <p:cNvSpPr/>
          <p:nvPr/>
        </p:nvSpPr>
        <p:spPr>
          <a:xfrm>
            <a:off x="5858256" y="19885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cxnSp>
        <p:nvCxnSpPr>
          <p:cNvPr id="36" name="直線コネクタ 35">
            <a:extLst>
              <a:ext uri="{FF2B5EF4-FFF2-40B4-BE49-F238E27FC236}">
                <a16:creationId xmlns:a16="http://schemas.microsoft.com/office/drawing/2014/main" id="{DEA2BE01-A2C5-4C1D-BD29-AD7D8313C103}"/>
              </a:ext>
            </a:extLst>
          </p:cNvPr>
          <p:cNvCxnSpPr>
            <a:cxnSpLocks/>
            <a:stCxn id="29" idx="5"/>
            <a:endCxn id="19"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DBC0C5C5-C515-4C1F-ACF6-5135F375DA60}"/>
              </a:ext>
            </a:extLst>
          </p:cNvPr>
          <p:cNvCxnSpPr>
            <a:cxnSpLocks/>
            <a:stCxn id="29" idx="3"/>
            <a:endCxn id="26"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太陽 31">
            <a:extLst>
              <a:ext uri="{FF2B5EF4-FFF2-40B4-BE49-F238E27FC236}">
                <a16:creationId xmlns:a16="http://schemas.microsoft.com/office/drawing/2014/main" id="{024D1BF2-82EA-4FEF-BDEF-2029386ED0BA}"/>
              </a:ext>
            </a:extLst>
          </p:cNvPr>
          <p:cNvSpPr/>
          <p:nvPr/>
        </p:nvSpPr>
        <p:spPr>
          <a:xfrm>
            <a:off x="3120069"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太陽 32">
            <a:extLst>
              <a:ext uri="{FF2B5EF4-FFF2-40B4-BE49-F238E27FC236}">
                <a16:creationId xmlns:a16="http://schemas.microsoft.com/office/drawing/2014/main" id="{D033D8A5-9386-4CC8-A1CD-365F32E018B7}"/>
              </a:ext>
            </a:extLst>
          </p:cNvPr>
          <p:cNvSpPr/>
          <p:nvPr/>
        </p:nvSpPr>
        <p:spPr>
          <a:xfrm>
            <a:off x="3120069"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太陽 33">
            <a:extLst>
              <a:ext uri="{FF2B5EF4-FFF2-40B4-BE49-F238E27FC236}">
                <a16:creationId xmlns:a16="http://schemas.microsoft.com/office/drawing/2014/main" id="{71EA0209-33E1-4286-B2AF-D7266DD0A562}"/>
              </a:ext>
            </a:extLst>
          </p:cNvPr>
          <p:cNvSpPr/>
          <p:nvPr/>
        </p:nvSpPr>
        <p:spPr>
          <a:xfrm>
            <a:off x="3982015"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太陽 36">
            <a:extLst>
              <a:ext uri="{FF2B5EF4-FFF2-40B4-BE49-F238E27FC236}">
                <a16:creationId xmlns:a16="http://schemas.microsoft.com/office/drawing/2014/main" id="{31CB3E14-5781-4AC2-B62C-4FAE835BF5B1}"/>
              </a:ext>
            </a:extLst>
          </p:cNvPr>
          <p:cNvSpPr/>
          <p:nvPr/>
        </p:nvSpPr>
        <p:spPr>
          <a:xfrm>
            <a:off x="473404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太陽 37">
            <a:extLst>
              <a:ext uri="{FF2B5EF4-FFF2-40B4-BE49-F238E27FC236}">
                <a16:creationId xmlns:a16="http://schemas.microsoft.com/office/drawing/2014/main" id="{81DCA946-5292-4CE0-AD1C-3DAE51D1E4BE}"/>
              </a:ext>
            </a:extLst>
          </p:cNvPr>
          <p:cNvSpPr/>
          <p:nvPr/>
        </p:nvSpPr>
        <p:spPr>
          <a:xfrm>
            <a:off x="553133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太陽 39">
            <a:extLst>
              <a:ext uri="{FF2B5EF4-FFF2-40B4-BE49-F238E27FC236}">
                <a16:creationId xmlns:a16="http://schemas.microsoft.com/office/drawing/2014/main" id="{779B3292-2D58-4BE2-B007-9ADA2D0F3329}"/>
              </a:ext>
            </a:extLst>
          </p:cNvPr>
          <p:cNvSpPr/>
          <p:nvPr/>
        </p:nvSpPr>
        <p:spPr>
          <a:xfrm>
            <a:off x="634483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太陽 40">
            <a:extLst>
              <a:ext uri="{FF2B5EF4-FFF2-40B4-BE49-F238E27FC236}">
                <a16:creationId xmlns:a16="http://schemas.microsoft.com/office/drawing/2014/main" id="{B2D4EF2E-503F-48C4-8301-4B0342B5E316}"/>
              </a:ext>
            </a:extLst>
          </p:cNvPr>
          <p:cNvSpPr/>
          <p:nvPr/>
        </p:nvSpPr>
        <p:spPr>
          <a:xfrm>
            <a:off x="634483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太陽 41">
            <a:extLst>
              <a:ext uri="{FF2B5EF4-FFF2-40B4-BE49-F238E27FC236}">
                <a16:creationId xmlns:a16="http://schemas.microsoft.com/office/drawing/2014/main" id="{BD8C55A8-73E8-4DD3-B211-39B9B33DE267}"/>
              </a:ext>
            </a:extLst>
          </p:cNvPr>
          <p:cNvSpPr/>
          <p:nvPr/>
        </p:nvSpPr>
        <p:spPr>
          <a:xfrm>
            <a:off x="796252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太陽 42">
            <a:extLst>
              <a:ext uri="{FF2B5EF4-FFF2-40B4-BE49-F238E27FC236}">
                <a16:creationId xmlns:a16="http://schemas.microsoft.com/office/drawing/2014/main" id="{FAC47E77-84A9-49E1-9B55-5B333752D672}"/>
              </a:ext>
            </a:extLst>
          </p:cNvPr>
          <p:cNvSpPr/>
          <p:nvPr/>
        </p:nvSpPr>
        <p:spPr>
          <a:xfrm>
            <a:off x="796252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太陽 43">
            <a:extLst>
              <a:ext uri="{FF2B5EF4-FFF2-40B4-BE49-F238E27FC236}">
                <a16:creationId xmlns:a16="http://schemas.microsoft.com/office/drawing/2014/main" id="{C8112937-54B8-4D2C-A863-F44701E99D90}"/>
              </a:ext>
            </a:extLst>
          </p:cNvPr>
          <p:cNvSpPr/>
          <p:nvPr/>
        </p:nvSpPr>
        <p:spPr>
          <a:xfrm>
            <a:off x="712115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太陽 44">
            <a:extLst>
              <a:ext uri="{FF2B5EF4-FFF2-40B4-BE49-F238E27FC236}">
                <a16:creationId xmlns:a16="http://schemas.microsoft.com/office/drawing/2014/main" id="{3D45765B-3300-4A3B-BF17-56035E0C849D}"/>
              </a:ext>
            </a:extLst>
          </p:cNvPr>
          <p:cNvSpPr/>
          <p:nvPr/>
        </p:nvSpPr>
        <p:spPr>
          <a:xfrm>
            <a:off x="881487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95922598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A4E81-264D-44BE-AB7A-C44FD41CF5AE}"/>
              </a:ext>
            </a:extLst>
          </p:cNvPr>
          <p:cNvSpPr>
            <a:spLocks noGrp="1"/>
          </p:cNvSpPr>
          <p:nvPr>
            <p:ph type="title"/>
          </p:nvPr>
        </p:nvSpPr>
        <p:spPr/>
        <p:txBody>
          <a:bodyPr/>
          <a:lstStyle/>
          <a:p>
            <a:r>
              <a:rPr lang="en-US" altLang="ja-JP" dirty="0"/>
              <a:t>Adaptive Tree Splitting</a:t>
            </a:r>
            <a:endParaRPr kumimoji="1" lang="ja-JP" altLang="en-US" b="1" dirty="0"/>
          </a:p>
        </p:txBody>
      </p:sp>
      <p:sp>
        <p:nvSpPr>
          <p:cNvPr id="4" name="楕円 3">
            <a:extLst>
              <a:ext uri="{FF2B5EF4-FFF2-40B4-BE49-F238E27FC236}">
                <a16:creationId xmlns:a16="http://schemas.microsoft.com/office/drawing/2014/main" id="{04E96452-EC3B-409C-833F-598B253A354C}"/>
              </a:ext>
            </a:extLst>
          </p:cNvPr>
          <p:cNvSpPr/>
          <p:nvPr/>
        </p:nvSpPr>
        <p:spPr>
          <a:xfrm>
            <a:off x="4374764" y="258909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5" name="楕円 4">
            <a:extLst>
              <a:ext uri="{FF2B5EF4-FFF2-40B4-BE49-F238E27FC236}">
                <a16:creationId xmlns:a16="http://schemas.microsoft.com/office/drawing/2014/main" id="{6B4E765D-642C-4509-A26E-7DD232BDB1B3}"/>
              </a:ext>
            </a:extLst>
          </p:cNvPr>
          <p:cNvSpPr/>
          <p:nvPr/>
        </p:nvSpPr>
        <p:spPr>
          <a:xfrm>
            <a:off x="3461888" y="3613116"/>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6" name="楕円 5">
            <a:extLst>
              <a:ext uri="{FF2B5EF4-FFF2-40B4-BE49-F238E27FC236}">
                <a16:creationId xmlns:a16="http://schemas.microsoft.com/office/drawing/2014/main" id="{683907A0-0510-4D37-9D66-0CB7CAD4E456}"/>
              </a:ext>
            </a:extLst>
          </p:cNvPr>
          <p:cNvSpPr/>
          <p:nvPr/>
        </p:nvSpPr>
        <p:spPr>
          <a:xfrm>
            <a:off x="4973041" y="3613116"/>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7" name="楕円 6">
            <a:extLst>
              <a:ext uri="{FF2B5EF4-FFF2-40B4-BE49-F238E27FC236}">
                <a16:creationId xmlns:a16="http://schemas.microsoft.com/office/drawing/2014/main" id="{487B660A-DCC0-44AE-871A-4AC8D108F6EB}"/>
              </a:ext>
            </a:extLst>
          </p:cNvPr>
          <p:cNvSpPr/>
          <p:nvPr/>
        </p:nvSpPr>
        <p:spPr>
          <a:xfrm>
            <a:off x="4586299" y="4628683"/>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79C5F151-BCF6-409A-B9FB-AFB92A021B86}"/>
              </a:ext>
            </a:extLst>
          </p:cNvPr>
          <p:cNvSpPr/>
          <p:nvPr/>
        </p:nvSpPr>
        <p:spPr>
          <a:xfrm>
            <a:off x="5383586"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 name="直線コネクタ 8">
            <a:extLst>
              <a:ext uri="{FF2B5EF4-FFF2-40B4-BE49-F238E27FC236}">
                <a16:creationId xmlns:a16="http://schemas.microsoft.com/office/drawing/2014/main" id="{AB607D6C-B21B-4580-9102-648F88511848}"/>
              </a:ext>
            </a:extLst>
          </p:cNvPr>
          <p:cNvCxnSpPr>
            <a:stCxn id="4" idx="3"/>
            <a:endCxn id="5"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AFD345A-D9F4-4DB9-B0A9-D45D02189F30}"/>
              </a:ext>
            </a:extLst>
          </p:cNvPr>
          <p:cNvCxnSpPr>
            <a:cxnSpLocks/>
            <a:stCxn id="4" idx="5"/>
            <a:endCxn id="6" idx="0"/>
          </p:cNvCxnSpPr>
          <p:nvPr/>
        </p:nvCxnSpPr>
        <p:spPr>
          <a:xfrm>
            <a:off x="4780618" y="2994953"/>
            <a:ext cx="430167" cy="61816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51F9D88-52FE-408F-81FF-C0562BDF96F6}"/>
              </a:ext>
            </a:extLst>
          </p:cNvPr>
          <p:cNvCxnSpPr>
            <a:cxnSpLocks/>
            <a:stCxn id="6" idx="3"/>
            <a:endCxn id="7" idx="0"/>
          </p:cNvCxnSpPr>
          <p:nvPr/>
        </p:nvCxnSpPr>
        <p:spPr>
          <a:xfrm flipH="1">
            <a:off x="4824043" y="4018970"/>
            <a:ext cx="218632"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EBC3556-BB13-42B1-ABDE-4E458C9993B9}"/>
              </a:ext>
            </a:extLst>
          </p:cNvPr>
          <p:cNvCxnSpPr>
            <a:cxnSpLocks/>
            <a:stCxn id="6" idx="5"/>
            <a:endCxn id="8" idx="0"/>
          </p:cNvCxnSpPr>
          <p:nvPr/>
        </p:nvCxnSpPr>
        <p:spPr>
          <a:xfrm>
            <a:off x="5378895" y="4018970"/>
            <a:ext cx="242435" cy="60971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5B290BED-6546-4D58-86E0-842E2F48D5DC}"/>
              </a:ext>
            </a:extLst>
          </p:cNvPr>
          <p:cNvSpPr/>
          <p:nvPr/>
        </p:nvSpPr>
        <p:spPr>
          <a:xfrm>
            <a:off x="2972325"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 name="楕円 13">
            <a:extLst>
              <a:ext uri="{FF2B5EF4-FFF2-40B4-BE49-F238E27FC236}">
                <a16:creationId xmlns:a16="http://schemas.microsoft.com/office/drawing/2014/main" id="{3587520C-B9B2-4243-9503-448FF7D6E470}"/>
              </a:ext>
            </a:extLst>
          </p:cNvPr>
          <p:cNvSpPr/>
          <p:nvPr/>
        </p:nvSpPr>
        <p:spPr>
          <a:xfrm>
            <a:off x="3815164" y="46330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 name="直線コネクタ 14">
            <a:extLst>
              <a:ext uri="{FF2B5EF4-FFF2-40B4-BE49-F238E27FC236}">
                <a16:creationId xmlns:a16="http://schemas.microsoft.com/office/drawing/2014/main" id="{38D32190-80D8-4EB2-8508-522DFA67E7F4}"/>
              </a:ext>
            </a:extLst>
          </p:cNvPr>
          <p:cNvCxnSpPr>
            <a:cxnSpLocks/>
            <a:stCxn id="5" idx="3"/>
            <a:endCxn id="13"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0B6C771C-079A-477E-8FC9-FFD472A6271C}"/>
              </a:ext>
            </a:extLst>
          </p:cNvPr>
          <p:cNvCxnSpPr>
            <a:cxnSpLocks/>
            <a:stCxn id="5" idx="5"/>
            <a:endCxn id="14"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楕円 16">
            <a:extLst>
              <a:ext uri="{FF2B5EF4-FFF2-40B4-BE49-F238E27FC236}">
                <a16:creationId xmlns:a16="http://schemas.microsoft.com/office/drawing/2014/main" id="{7B4FB94D-5FDF-4DBE-845E-A84D83596FB2}"/>
              </a:ext>
            </a:extLst>
          </p:cNvPr>
          <p:cNvSpPr/>
          <p:nvPr/>
        </p:nvSpPr>
        <p:spPr>
          <a:xfrm>
            <a:off x="7141519" y="2589099"/>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18" name="楕円 17">
            <a:extLst>
              <a:ext uri="{FF2B5EF4-FFF2-40B4-BE49-F238E27FC236}">
                <a16:creationId xmlns:a16="http://schemas.microsoft.com/office/drawing/2014/main" id="{F2F61B1A-ED4A-4429-B61D-866831D81693}"/>
              </a:ext>
            </a:extLst>
          </p:cNvPr>
          <p:cNvSpPr/>
          <p:nvPr/>
        </p:nvSpPr>
        <p:spPr>
          <a:xfrm>
            <a:off x="8123470" y="3137628"/>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19" name="楕円 18">
            <a:extLst>
              <a:ext uri="{FF2B5EF4-FFF2-40B4-BE49-F238E27FC236}">
                <a16:creationId xmlns:a16="http://schemas.microsoft.com/office/drawing/2014/main" id="{71A18F9E-77F5-4634-8160-08E54FB4D4EC}"/>
              </a:ext>
            </a:extLst>
          </p:cNvPr>
          <p:cNvSpPr/>
          <p:nvPr/>
        </p:nvSpPr>
        <p:spPr>
          <a:xfrm>
            <a:off x="7799706" y="463467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 name="楕円 19">
            <a:extLst>
              <a:ext uri="{FF2B5EF4-FFF2-40B4-BE49-F238E27FC236}">
                <a16:creationId xmlns:a16="http://schemas.microsoft.com/office/drawing/2014/main" id="{CFE9BF35-25D2-4EB3-9055-20643AC4EEB9}"/>
              </a:ext>
            </a:extLst>
          </p:cNvPr>
          <p:cNvSpPr/>
          <p:nvPr/>
        </p:nvSpPr>
        <p:spPr>
          <a:xfrm>
            <a:off x="8577126" y="463229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1" name="直線コネクタ 20">
            <a:extLst>
              <a:ext uri="{FF2B5EF4-FFF2-40B4-BE49-F238E27FC236}">
                <a16:creationId xmlns:a16="http://schemas.microsoft.com/office/drawing/2014/main" id="{5A3C4835-3BD8-48F7-89C3-0B235AA4C81B}"/>
              </a:ext>
            </a:extLst>
          </p:cNvPr>
          <p:cNvCxnSpPr>
            <a:cxnSpLocks/>
            <a:stCxn id="17" idx="1"/>
            <a:endCxn id="35"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B8E75921-7FB6-4468-BFD9-865B613EE64F}"/>
              </a:ext>
            </a:extLst>
          </p:cNvPr>
          <p:cNvCxnSpPr>
            <a:cxnSpLocks/>
            <a:stCxn id="17" idx="6"/>
            <a:endCxn id="18"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5C268A6-2396-4E85-BFEA-1C7AB928F4D2}"/>
              </a:ext>
            </a:extLst>
          </p:cNvPr>
          <p:cNvCxnSpPr>
            <a:cxnSpLocks/>
            <a:stCxn id="18" idx="5"/>
            <a:endCxn id="20"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CE2DCDDB-2FB7-45F1-9D36-63630B67F6B6}"/>
              </a:ext>
            </a:extLst>
          </p:cNvPr>
          <p:cNvSpPr/>
          <p:nvPr/>
        </p:nvSpPr>
        <p:spPr>
          <a:xfrm>
            <a:off x="618906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EBE81437-0E08-4386-AC7C-52FA576EDD4F}"/>
              </a:ext>
            </a:extLst>
          </p:cNvPr>
          <p:cNvSpPr/>
          <p:nvPr/>
        </p:nvSpPr>
        <p:spPr>
          <a:xfrm>
            <a:off x="6976094"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10B309EA-2E1A-4C4C-8EB5-6DE522F23998}"/>
              </a:ext>
            </a:extLst>
          </p:cNvPr>
          <p:cNvCxnSpPr>
            <a:cxnSpLocks/>
            <a:stCxn id="17" idx="3"/>
            <a:endCxn id="25"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D8280CE-FFF0-4F1A-A543-ECCA87DC0FFB}"/>
              </a:ext>
            </a:extLst>
          </p:cNvPr>
          <p:cNvSpPr/>
          <p:nvPr/>
        </p:nvSpPr>
        <p:spPr>
          <a:xfrm>
            <a:off x="7475054" y="372432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0" name="直線コネクタ 29">
            <a:extLst>
              <a:ext uri="{FF2B5EF4-FFF2-40B4-BE49-F238E27FC236}">
                <a16:creationId xmlns:a16="http://schemas.microsoft.com/office/drawing/2014/main" id="{4F84FBB5-1E33-48E1-9F51-A93C05178FE3}"/>
              </a:ext>
            </a:extLst>
          </p:cNvPr>
          <p:cNvCxnSpPr>
            <a:cxnSpLocks/>
            <a:stCxn id="18" idx="3"/>
            <a:endCxn id="29"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9A752281-D9F7-4F10-AB09-BCE3A73A2B53}"/>
              </a:ext>
            </a:extLst>
          </p:cNvPr>
          <p:cNvCxnSpPr>
            <a:cxnSpLocks/>
            <a:stCxn id="35" idx="3"/>
            <a:endCxn id="4" idx="7"/>
          </p:cNvCxnSpPr>
          <p:nvPr/>
        </p:nvCxnSpPr>
        <p:spPr>
          <a:xfrm flipH="1">
            <a:off x="4780618" y="2394406"/>
            <a:ext cx="1147272" cy="264327"/>
          </a:xfrm>
          <a:prstGeom prst="line">
            <a:avLst/>
          </a:prstGeom>
          <a:ln w="635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CF638DAD-A91F-47A1-934B-BA67E58275C8}"/>
              </a:ext>
            </a:extLst>
          </p:cNvPr>
          <p:cNvSpPr/>
          <p:nvPr/>
        </p:nvSpPr>
        <p:spPr>
          <a:xfrm>
            <a:off x="5858256" y="19885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cxnSp>
        <p:nvCxnSpPr>
          <p:cNvPr id="36" name="直線コネクタ 35">
            <a:extLst>
              <a:ext uri="{FF2B5EF4-FFF2-40B4-BE49-F238E27FC236}">
                <a16:creationId xmlns:a16="http://schemas.microsoft.com/office/drawing/2014/main" id="{DEA2BE01-A2C5-4C1D-BD29-AD7D8313C103}"/>
              </a:ext>
            </a:extLst>
          </p:cNvPr>
          <p:cNvCxnSpPr>
            <a:cxnSpLocks/>
            <a:stCxn id="29" idx="5"/>
            <a:endCxn id="19"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DBC0C5C5-C515-4C1F-ACF6-5135F375DA60}"/>
              </a:ext>
            </a:extLst>
          </p:cNvPr>
          <p:cNvCxnSpPr>
            <a:cxnSpLocks/>
            <a:stCxn id="29" idx="3"/>
            <a:endCxn id="26"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太陽 31">
            <a:extLst>
              <a:ext uri="{FF2B5EF4-FFF2-40B4-BE49-F238E27FC236}">
                <a16:creationId xmlns:a16="http://schemas.microsoft.com/office/drawing/2014/main" id="{26B8CB82-DA2A-46E4-832B-C9DB095BD55F}"/>
              </a:ext>
            </a:extLst>
          </p:cNvPr>
          <p:cNvSpPr/>
          <p:nvPr/>
        </p:nvSpPr>
        <p:spPr>
          <a:xfrm>
            <a:off x="3120069"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太陽 32">
            <a:extLst>
              <a:ext uri="{FF2B5EF4-FFF2-40B4-BE49-F238E27FC236}">
                <a16:creationId xmlns:a16="http://schemas.microsoft.com/office/drawing/2014/main" id="{5A2BACE6-2A98-4625-863B-54A49B712391}"/>
              </a:ext>
            </a:extLst>
          </p:cNvPr>
          <p:cNvSpPr/>
          <p:nvPr/>
        </p:nvSpPr>
        <p:spPr>
          <a:xfrm>
            <a:off x="3120069"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太陽 33">
            <a:extLst>
              <a:ext uri="{FF2B5EF4-FFF2-40B4-BE49-F238E27FC236}">
                <a16:creationId xmlns:a16="http://schemas.microsoft.com/office/drawing/2014/main" id="{8B6D2CDA-2DF4-491F-BD3F-40C751E1916F}"/>
              </a:ext>
            </a:extLst>
          </p:cNvPr>
          <p:cNvSpPr/>
          <p:nvPr/>
        </p:nvSpPr>
        <p:spPr>
          <a:xfrm>
            <a:off x="3982015"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太陽 36">
            <a:extLst>
              <a:ext uri="{FF2B5EF4-FFF2-40B4-BE49-F238E27FC236}">
                <a16:creationId xmlns:a16="http://schemas.microsoft.com/office/drawing/2014/main" id="{29D4A431-CA5E-480B-BD24-4B6A673A9DB8}"/>
              </a:ext>
            </a:extLst>
          </p:cNvPr>
          <p:cNvSpPr/>
          <p:nvPr/>
        </p:nvSpPr>
        <p:spPr>
          <a:xfrm>
            <a:off x="473404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太陽 37">
            <a:extLst>
              <a:ext uri="{FF2B5EF4-FFF2-40B4-BE49-F238E27FC236}">
                <a16:creationId xmlns:a16="http://schemas.microsoft.com/office/drawing/2014/main" id="{0BC041A8-048B-488A-9B0B-5659C688A7CF}"/>
              </a:ext>
            </a:extLst>
          </p:cNvPr>
          <p:cNvSpPr/>
          <p:nvPr/>
        </p:nvSpPr>
        <p:spPr>
          <a:xfrm>
            <a:off x="553133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太陽 39">
            <a:extLst>
              <a:ext uri="{FF2B5EF4-FFF2-40B4-BE49-F238E27FC236}">
                <a16:creationId xmlns:a16="http://schemas.microsoft.com/office/drawing/2014/main" id="{4AC3E7E0-2A67-410D-8926-4E76A1A9FD08}"/>
              </a:ext>
            </a:extLst>
          </p:cNvPr>
          <p:cNvSpPr/>
          <p:nvPr/>
        </p:nvSpPr>
        <p:spPr>
          <a:xfrm>
            <a:off x="634483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太陽 40">
            <a:extLst>
              <a:ext uri="{FF2B5EF4-FFF2-40B4-BE49-F238E27FC236}">
                <a16:creationId xmlns:a16="http://schemas.microsoft.com/office/drawing/2014/main" id="{9084EBFE-2CDB-45D3-9D4E-639F4FAB98C8}"/>
              </a:ext>
            </a:extLst>
          </p:cNvPr>
          <p:cNvSpPr/>
          <p:nvPr/>
        </p:nvSpPr>
        <p:spPr>
          <a:xfrm>
            <a:off x="634483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太陽 41">
            <a:extLst>
              <a:ext uri="{FF2B5EF4-FFF2-40B4-BE49-F238E27FC236}">
                <a16:creationId xmlns:a16="http://schemas.microsoft.com/office/drawing/2014/main" id="{7272DCD8-62D7-4D3D-9B04-5A247A950C91}"/>
              </a:ext>
            </a:extLst>
          </p:cNvPr>
          <p:cNvSpPr/>
          <p:nvPr/>
        </p:nvSpPr>
        <p:spPr>
          <a:xfrm>
            <a:off x="796252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太陽 42">
            <a:extLst>
              <a:ext uri="{FF2B5EF4-FFF2-40B4-BE49-F238E27FC236}">
                <a16:creationId xmlns:a16="http://schemas.microsoft.com/office/drawing/2014/main" id="{55BF949C-F3D9-411E-BD24-87F1B72CE6FD}"/>
              </a:ext>
            </a:extLst>
          </p:cNvPr>
          <p:cNvSpPr/>
          <p:nvPr/>
        </p:nvSpPr>
        <p:spPr>
          <a:xfrm>
            <a:off x="796252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太陽 43">
            <a:extLst>
              <a:ext uri="{FF2B5EF4-FFF2-40B4-BE49-F238E27FC236}">
                <a16:creationId xmlns:a16="http://schemas.microsoft.com/office/drawing/2014/main" id="{005C3964-D8F9-4620-9F43-2E3A16969AE5}"/>
              </a:ext>
            </a:extLst>
          </p:cNvPr>
          <p:cNvSpPr/>
          <p:nvPr/>
        </p:nvSpPr>
        <p:spPr>
          <a:xfrm>
            <a:off x="712115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太陽 44">
            <a:extLst>
              <a:ext uri="{FF2B5EF4-FFF2-40B4-BE49-F238E27FC236}">
                <a16:creationId xmlns:a16="http://schemas.microsoft.com/office/drawing/2014/main" id="{D121F4D0-2371-4842-A140-3A6A979447BF}"/>
              </a:ext>
            </a:extLst>
          </p:cNvPr>
          <p:cNvSpPr/>
          <p:nvPr/>
        </p:nvSpPr>
        <p:spPr>
          <a:xfrm>
            <a:off x="881487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5120227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A92D387-9033-4A56-B500-C07BF7D82DE1}"/>
              </a:ext>
            </a:extLst>
          </p:cNvPr>
          <p:cNvSpPr>
            <a:spLocks noGrp="1"/>
          </p:cNvSpPr>
          <p:nvPr>
            <p:ph type="title"/>
          </p:nvPr>
        </p:nvSpPr>
        <p:spPr/>
        <p:txBody>
          <a:bodyPr/>
          <a:lstStyle/>
          <a:p>
            <a:r>
              <a:rPr kumimoji="1" lang="en-US" altLang="ja-JP" dirty="0"/>
              <a:t>Ray Traversal</a:t>
            </a:r>
            <a:endParaRPr kumimoji="1" lang="ja-JP" altLang="en-US" dirty="0"/>
          </a:p>
        </p:txBody>
      </p:sp>
      <p:sp>
        <p:nvSpPr>
          <p:cNvPr id="3" name="コンテンツ プレースホルダー 2">
            <a:extLst>
              <a:ext uri="{FF2B5EF4-FFF2-40B4-BE49-F238E27FC236}">
                <a16:creationId xmlns:a16="http://schemas.microsoft.com/office/drawing/2014/main" id="{9C59EE59-0170-4EAA-9729-90C90AB93762}"/>
              </a:ext>
            </a:extLst>
          </p:cNvPr>
          <p:cNvSpPr>
            <a:spLocks noGrp="1"/>
          </p:cNvSpPr>
          <p:nvPr>
            <p:ph idx="1"/>
          </p:nvPr>
        </p:nvSpPr>
        <p:spPr/>
        <p:txBody>
          <a:bodyPr/>
          <a:lstStyle/>
          <a:p>
            <a:r>
              <a:rPr kumimoji="1" lang="en-US" altLang="ja-JP" dirty="0"/>
              <a:t>First-hit</a:t>
            </a:r>
          </a:p>
          <a:p>
            <a:pPr lvl="1"/>
            <a:r>
              <a:rPr lang="en-US" altLang="ja-JP" dirty="0"/>
              <a:t>Radiance ray</a:t>
            </a:r>
            <a:endParaRPr kumimoji="1" lang="en-US" altLang="ja-JP" dirty="0"/>
          </a:p>
          <a:p>
            <a:r>
              <a:rPr lang="en-US" altLang="ja-JP" dirty="0"/>
              <a:t>Any-hit</a:t>
            </a:r>
          </a:p>
          <a:p>
            <a:pPr lvl="1"/>
            <a:r>
              <a:rPr lang="en-US" altLang="ja-JP" dirty="0"/>
              <a:t>Occlusion ray</a:t>
            </a:r>
          </a:p>
          <a:p>
            <a:r>
              <a:rPr kumimoji="1" lang="en-US" altLang="ja-JP" dirty="0"/>
              <a:t>Multi-hit</a:t>
            </a:r>
          </a:p>
          <a:p>
            <a:pPr lvl="1"/>
            <a:r>
              <a:rPr lang="en-US" altLang="ja-JP" dirty="0"/>
              <a:t>Useful for rendering non-opaque objects, etc.</a:t>
            </a:r>
            <a:endParaRPr kumimoji="1" lang="ja-JP" altLang="en-US" dirty="0"/>
          </a:p>
        </p:txBody>
      </p:sp>
    </p:spTree>
    <p:extLst>
      <p:ext uri="{BB962C8B-B14F-4D97-AF65-F5344CB8AC3E}">
        <p14:creationId xmlns:p14="http://schemas.microsoft.com/office/powerpoint/2010/main" val="82102936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A4E81-264D-44BE-AB7A-C44FD41CF5AE}"/>
              </a:ext>
            </a:extLst>
          </p:cNvPr>
          <p:cNvSpPr>
            <a:spLocks noGrp="1"/>
          </p:cNvSpPr>
          <p:nvPr>
            <p:ph type="title"/>
          </p:nvPr>
        </p:nvSpPr>
        <p:spPr/>
        <p:txBody>
          <a:bodyPr/>
          <a:lstStyle/>
          <a:p>
            <a:r>
              <a:rPr lang="en-US" altLang="ja-JP" dirty="0"/>
              <a:t>Adaptive Tree Splitting</a:t>
            </a:r>
            <a:endParaRPr kumimoji="1" lang="ja-JP" altLang="en-US" b="1" dirty="0"/>
          </a:p>
        </p:txBody>
      </p:sp>
      <p:sp>
        <p:nvSpPr>
          <p:cNvPr id="4" name="楕円 3">
            <a:extLst>
              <a:ext uri="{FF2B5EF4-FFF2-40B4-BE49-F238E27FC236}">
                <a16:creationId xmlns:a16="http://schemas.microsoft.com/office/drawing/2014/main" id="{04E96452-EC3B-409C-833F-598B253A354C}"/>
              </a:ext>
            </a:extLst>
          </p:cNvPr>
          <p:cNvSpPr/>
          <p:nvPr/>
        </p:nvSpPr>
        <p:spPr>
          <a:xfrm>
            <a:off x="4374764" y="258909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5" name="楕円 4">
            <a:extLst>
              <a:ext uri="{FF2B5EF4-FFF2-40B4-BE49-F238E27FC236}">
                <a16:creationId xmlns:a16="http://schemas.microsoft.com/office/drawing/2014/main" id="{6B4E765D-642C-4509-A26E-7DD232BDB1B3}"/>
              </a:ext>
            </a:extLst>
          </p:cNvPr>
          <p:cNvSpPr/>
          <p:nvPr/>
        </p:nvSpPr>
        <p:spPr>
          <a:xfrm>
            <a:off x="3461888" y="3613116"/>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6" name="楕円 5">
            <a:extLst>
              <a:ext uri="{FF2B5EF4-FFF2-40B4-BE49-F238E27FC236}">
                <a16:creationId xmlns:a16="http://schemas.microsoft.com/office/drawing/2014/main" id="{683907A0-0510-4D37-9D66-0CB7CAD4E456}"/>
              </a:ext>
            </a:extLst>
          </p:cNvPr>
          <p:cNvSpPr/>
          <p:nvPr/>
        </p:nvSpPr>
        <p:spPr>
          <a:xfrm>
            <a:off x="4973041" y="3613116"/>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7" name="楕円 6">
            <a:extLst>
              <a:ext uri="{FF2B5EF4-FFF2-40B4-BE49-F238E27FC236}">
                <a16:creationId xmlns:a16="http://schemas.microsoft.com/office/drawing/2014/main" id="{487B660A-DCC0-44AE-871A-4AC8D108F6EB}"/>
              </a:ext>
            </a:extLst>
          </p:cNvPr>
          <p:cNvSpPr/>
          <p:nvPr/>
        </p:nvSpPr>
        <p:spPr>
          <a:xfrm>
            <a:off x="4586299"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8" name="楕円 7">
            <a:extLst>
              <a:ext uri="{FF2B5EF4-FFF2-40B4-BE49-F238E27FC236}">
                <a16:creationId xmlns:a16="http://schemas.microsoft.com/office/drawing/2014/main" id="{79C5F151-BCF6-409A-B9FB-AFB92A021B86}"/>
              </a:ext>
            </a:extLst>
          </p:cNvPr>
          <p:cNvSpPr/>
          <p:nvPr/>
        </p:nvSpPr>
        <p:spPr>
          <a:xfrm>
            <a:off x="5383586"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9" name="直線コネクタ 8">
            <a:extLst>
              <a:ext uri="{FF2B5EF4-FFF2-40B4-BE49-F238E27FC236}">
                <a16:creationId xmlns:a16="http://schemas.microsoft.com/office/drawing/2014/main" id="{AB607D6C-B21B-4580-9102-648F88511848}"/>
              </a:ext>
            </a:extLst>
          </p:cNvPr>
          <p:cNvCxnSpPr>
            <a:stCxn id="4" idx="3"/>
            <a:endCxn id="5"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5AFD345A-D9F4-4DB9-B0A9-D45D02189F30}"/>
              </a:ext>
            </a:extLst>
          </p:cNvPr>
          <p:cNvCxnSpPr>
            <a:cxnSpLocks/>
            <a:stCxn id="4" idx="5"/>
            <a:endCxn id="6" idx="0"/>
          </p:cNvCxnSpPr>
          <p:nvPr/>
        </p:nvCxnSpPr>
        <p:spPr>
          <a:xfrm>
            <a:off x="4780618" y="2994953"/>
            <a:ext cx="430167" cy="61816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51F9D88-52FE-408F-81FF-C0562BDF96F6}"/>
              </a:ext>
            </a:extLst>
          </p:cNvPr>
          <p:cNvCxnSpPr>
            <a:cxnSpLocks/>
            <a:stCxn id="7" idx="0"/>
            <a:endCxn id="6" idx="3"/>
          </p:cNvCxnSpPr>
          <p:nvPr/>
        </p:nvCxnSpPr>
        <p:spPr>
          <a:xfrm flipV="1">
            <a:off x="4824043" y="4018970"/>
            <a:ext cx="218632" cy="609713"/>
          </a:xfrm>
          <a:prstGeom prst="line">
            <a:avLst/>
          </a:prstGeom>
          <a:ln w="635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EBC3556-BB13-42B1-ABDE-4E458C9993B9}"/>
              </a:ext>
            </a:extLst>
          </p:cNvPr>
          <p:cNvCxnSpPr>
            <a:cxnSpLocks/>
            <a:stCxn id="6" idx="5"/>
            <a:endCxn id="8" idx="0"/>
          </p:cNvCxnSpPr>
          <p:nvPr/>
        </p:nvCxnSpPr>
        <p:spPr>
          <a:xfrm>
            <a:off x="5378895" y="4018970"/>
            <a:ext cx="242435" cy="609713"/>
          </a:xfrm>
          <a:prstGeom prst="line">
            <a:avLst/>
          </a:prstGeom>
          <a:ln w="63500">
            <a:solidFill>
              <a:schemeClr val="bg1">
                <a:lumMod val="75000"/>
                <a:lumOff val="25000"/>
              </a:schemeClr>
            </a:solidFill>
            <a:tailEnd type="none"/>
          </a:ln>
        </p:spPr>
        <p:style>
          <a:lnRef idx="1">
            <a:schemeClr val="accent1"/>
          </a:lnRef>
          <a:fillRef idx="0">
            <a:schemeClr val="accent1"/>
          </a:fillRef>
          <a:effectRef idx="0">
            <a:schemeClr val="accent1"/>
          </a:effectRef>
          <a:fontRef idx="minor">
            <a:schemeClr val="tx1"/>
          </a:fontRef>
        </p:style>
      </p:cxnSp>
      <p:sp>
        <p:nvSpPr>
          <p:cNvPr id="13" name="楕円 12">
            <a:extLst>
              <a:ext uri="{FF2B5EF4-FFF2-40B4-BE49-F238E27FC236}">
                <a16:creationId xmlns:a16="http://schemas.microsoft.com/office/drawing/2014/main" id="{5B290BED-6546-4D58-86E0-842E2F48D5DC}"/>
              </a:ext>
            </a:extLst>
          </p:cNvPr>
          <p:cNvSpPr/>
          <p:nvPr/>
        </p:nvSpPr>
        <p:spPr>
          <a:xfrm>
            <a:off x="2972325"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14" name="楕円 13">
            <a:extLst>
              <a:ext uri="{FF2B5EF4-FFF2-40B4-BE49-F238E27FC236}">
                <a16:creationId xmlns:a16="http://schemas.microsoft.com/office/drawing/2014/main" id="{3587520C-B9B2-4243-9503-448FF7D6E470}"/>
              </a:ext>
            </a:extLst>
          </p:cNvPr>
          <p:cNvSpPr/>
          <p:nvPr/>
        </p:nvSpPr>
        <p:spPr>
          <a:xfrm>
            <a:off x="3815164" y="4633060"/>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15" name="直線コネクタ 14">
            <a:extLst>
              <a:ext uri="{FF2B5EF4-FFF2-40B4-BE49-F238E27FC236}">
                <a16:creationId xmlns:a16="http://schemas.microsoft.com/office/drawing/2014/main" id="{38D32190-80D8-4EB2-8508-522DFA67E7F4}"/>
              </a:ext>
            </a:extLst>
          </p:cNvPr>
          <p:cNvCxnSpPr>
            <a:cxnSpLocks/>
            <a:stCxn id="5" idx="3"/>
            <a:endCxn id="13"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0B6C771C-079A-477E-8FC9-FFD472A6271C}"/>
              </a:ext>
            </a:extLst>
          </p:cNvPr>
          <p:cNvCxnSpPr>
            <a:cxnSpLocks/>
            <a:stCxn id="5" idx="5"/>
            <a:endCxn id="14"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楕円 16">
            <a:extLst>
              <a:ext uri="{FF2B5EF4-FFF2-40B4-BE49-F238E27FC236}">
                <a16:creationId xmlns:a16="http://schemas.microsoft.com/office/drawing/2014/main" id="{7B4FB94D-5FDF-4DBE-845E-A84D83596FB2}"/>
              </a:ext>
            </a:extLst>
          </p:cNvPr>
          <p:cNvSpPr/>
          <p:nvPr/>
        </p:nvSpPr>
        <p:spPr>
          <a:xfrm>
            <a:off x="7141519" y="2589099"/>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18" name="楕円 17">
            <a:extLst>
              <a:ext uri="{FF2B5EF4-FFF2-40B4-BE49-F238E27FC236}">
                <a16:creationId xmlns:a16="http://schemas.microsoft.com/office/drawing/2014/main" id="{F2F61B1A-ED4A-4429-B61D-866831D81693}"/>
              </a:ext>
            </a:extLst>
          </p:cNvPr>
          <p:cNvSpPr/>
          <p:nvPr/>
        </p:nvSpPr>
        <p:spPr>
          <a:xfrm>
            <a:off x="8123470" y="3137628"/>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19" name="楕円 18">
            <a:extLst>
              <a:ext uri="{FF2B5EF4-FFF2-40B4-BE49-F238E27FC236}">
                <a16:creationId xmlns:a16="http://schemas.microsoft.com/office/drawing/2014/main" id="{71A18F9E-77F5-4634-8160-08E54FB4D4EC}"/>
              </a:ext>
            </a:extLst>
          </p:cNvPr>
          <p:cNvSpPr/>
          <p:nvPr/>
        </p:nvSpPr>
        <p:spPr>
          <a:xfrm>
            <a:off x="7799706" y="463467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0" name="楕円 19">
            <a:extLst>
              <a:ext uri="{FF2B5EF4-FFF2-40B4-BE49-F238E27FC236}">
                <a16:creationId xmlns:a16="http://schemas.microsoft.com/office/drawing/2014/main" id="{CFE9BF35-25D2-4EB3-9055-20643AC4EEB9}"/>
              </a:ext>
            </a:extLst>
          </p:cNvPr>
          <p:cNvSpPr/>
          <p:nvPr/>
        </p:nvSpPr>
        <p:spPr>
          <a:xfrm>
            <a:off x="8577126" y="463229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1" name="直線コネクタ 20">
            <a:extLst>
              <a:ext uri="{FF2B5EF4-FFF2-40B4-BE49-F238E27FC236}">
                <a16:creationId xmlns:a16="http://schemas.microsoft.com/office/drawing/2014/main" id="{5A3C4835-3BD8-48F7-89C3-0B235AA4C81B}"/>
              </a:ext>
            </a:extLst>
          </p:cNvPr>
          <p:cNvCxnSpPr>
            <a:cxnSpLocks/>
            <a:stCxn id="17" idx="1"/>
            <a:endCxn id="35"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B8E75921-7FB6-4468-BFD9-865B613EE64F}"/>
              </a:ext>
            </a:extLst>
          </p:cNvPr>
          <p:cNvCxnSpPr>
            <a:cxnSpLocks/>
            <a:stCxn id="17" idx="6"/>
            <a:endCxn id="18"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E5C268A6-2396-4E85-BFEA-1C7AB928F4D2}"/>
              </a:ext>
            </a:extLst>
          </p:cNvPr>
          <p:cNvCxnSpPr>
            <a:cxnSpLocks/>
            <a:stCxn id="18" idx="5"/>
            <a:endCxn id="20"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楕円 24">
            <a:extLst>
              <a:ext uri="{FF2B5EF4-FFF2-40B4-BE49-F238E27FC236}">
                <a16:creationId xmlns:a16="http://schemas.microsoft.com/office/drawing/2014/main" id="{CE2DCDDB-2FB7-45F1-9D36-63630B67F6B6}"/>
              </a:ext>
            </a:extLst>
          </p:cNvPr>
          <p:cNvSpPr/>
          <p:nvPr/>
        </p:nvSpPr>
        <p:spPr>
          <a:xfrm>
            <a:off x="6189069"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sp>
        <p:nvSpPr>
          <p:cNvPr id="26" name="楕円 25">
            <a:extLst>
              <a:ext uri="{FF2B5EF4-FFF2-40B4-BE49-F238E27FC236}">
                <a16:creationId xmlns:a16="http://schemas.microsoft.com/office/drawing/2014/main" id="{EBE81437-0E08-4386-AC7C-52FA576EDD4F}"/>
              </a:ext>
            </a:extLst>
          </p:cNvPr>
          <p:cNvSpPr/>
          <p:nvPr/>
        </p:nvSpPr>
        <p:spPr>
          <a:xfrm>
            <a:off x="6976094" y="4628683"/>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p>
        </p:txBody>
      </p:sp>
      <p:cxnSp>
        <p:nvCxnSpPr>
          <p:cNvPr id="27" name="直線コネクタ 26">
            <a:extLst>
              <a:ext uri="{FF2B5EF4-FFF2-40B4-BE49-F238E27FC236}">
                <a16:creationId xmlns:a16="http://schemas.microsoft.com/office/drawing/2014/main" id="{10B309EA-2E1A-4C4C-8EB5-6DE522F23998}"/>
              </a:ext>
            </a:extLst>
          </p:cNvPr>
          <p:cNvCxnSpPr>
            <a:cxnSpLocks/>
            <a:stCxn id="17" idx="3"/>
            <a:endCxn id="25"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9D8280CE-FFF0-4F1A-A543-ECCA87DC0FFB}"/>
              </a:ext>
            </a:extLst>
          </p:cNvPr>
          <p:cNvSpPr/>
          <p:nvPr/>
        </p:nvSpPr>
        <p:spPr>
          <a:xfrm>
            <a:off x="7475054" y="3724325"/>
            <a:ext cx="475488" cy="475488"/>
          </a:xfrm>
          <a:prstGeom prst="ellipse">
            <a:avLst/>
          </a:prstGeom>
          <a:noFill/>
          <a:ln w="6350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0" name="直線コネクタ 29">
            <a:extLst>
              <a:ext uri="{FF2B5EF4-FFF2-40B4-BE49-F238E27FC236}">
                <a16:creationId xmlns:a16="http://schemas.microsoft.com/office/drawing/2014/main" id="{4F84FBB5-1E33-48E1-9F51-A93C05178FE3}"/>
              </a:ext>
            </a:extLst>
          </p:cNvPr>
          <p:cNvCxnSpPr>
            <a:cxnSpLocks/>
            <a:stCxn id="18" idx="3"/>
            <a:endCxn id="29"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9A752281-D9F7-4F10-AB09-BCE3A73A2B53}"/>
              </a:ext>
            </a:extLst>
          </p:cNvPr>
          <p:cNvCxnSpPr>
            <a:cxnSpLocks/>
            <a:stCxn id="35" idx="3"/>
            <a:endCxn id="4" idx="7"/>
          </p:cNvCxnSpPr>
          <p:nvPr/>
        </p:nvCxnSpPr>
        <p:spPr>
          <a:xfrm flipH="1">
            <a:off x="4780618" y="2394406"/>
            <a:ext cx="1147272" cy="264327"/>
          </a:xfrm>
          <a:prstGeom prst="line">
            <a:avLst/>
          </a:prstGeom>
          <a:ln w="635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楕円 34">
            <a:extLst>
              <a:ext uri="{FF2B5EF4-FFF2-40B4-BE49-F238E27FC236}">
                <a16:creationId xmlns:a16="http://schemas.microsoft.com/office/drawing/2014/main" id="{CF638DAD-A91F-47A1-934B-BA67E58275C8}"/>
              </a:ext>
            </a:extLst>
          </p:cNvPr>
          <p:cNvSpPr/>
          <p:nvPr/>
        </p:nvSpPr>
        <p:spPr>
          <a:xfrm>
            <a:off x="5858256" y="198855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cxnSp>
        <p:nvCxnSpPr>
          <p:cNvPr id="36" name="直線コネクタ 35">
            <a:extLst>
              <a:ext uri="{FF2B5EF4-FFF2-40B4-BE49-F238E27FC236}">
                <a16:creationId xmlns:a16="http://schemas.microsoft.com/office/drawing/2014/main" id="{DEA2BE01-A2C5-4C1D-BD29-AD7D8313C103}"/>
              </a:ext>
            </a:extLst>
          </p:cNvPr>
          <p:cNvCxnSpPr>
            <a:cxnSpLocks/>
            <a:stCxn id="29" idx="5"/>
            <a:endCxn id="19"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DBC0C5C5-C515-4C1F-ACF6-5135F375DA60}"/>
              </a:ext>
            </a:extLst>
          </p:cNvPr>
          <p:cNvCxnSpPr>
            <a:cxnSpLocks/>
            <a:stCxn id="29" idx="3"/>
            <a:endCxn id="26"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太陽 31">
            <a:extLst>
              <a:ext uri="{FF2B5EF4-FFF2-40B4-BE49-F238E27FC236}">
                <a16:creationId xmlns:a16="http://schemas.microsoft.com/office/drawing/2014/main" id="{26B8CB82-DA2A-46E4-832B-C9DB095BD55F}"/>
              </a:ext>
            </a:extLst>
          </p:cNvPr>
          <p:cNvSpPr/>
          <p:nvPr/>
        </p:nvSpPr>
        <p:spPr>
          <a:xfrm>
            <a:off x="3120069"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太陽 32">
            <a:extLst>
              <a:ext uri="{FF2B5EF4-FFF2-40B4-BE49-F238E27FC236}">
                <a16:creationId xmlns:a16="http://schemas.microsoft.com/office/drawing/2014/main" id="{5A2BACE6-2A98-4625-863B-54A49B712391}"/>
              </a:ext>
            </a:extLst>
          </p:cNvPr>
          <p:cNvSpPr/>
          <p:nvPr/>
        </p:nvSpPr>
        <p:spPr>
          <a:xfrm>
            <a:off x="3120069"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太陽 33">
            <a:extLst>
              <a:ext uri="{FF2B5EF4-FFF2-40B4-BE49-F238E27FC236}">
                <a16:creationId xmlns:a16="http://schemas.microsoft.com/office/drawing/2014/main" id="{8B6D2CDA-2DF4-491F-BD3F-40C751E1916F}"/>
              </a:ext>
            </a:extLst>
          </p:cNvPr>
          <p:cNvSpPr/>
          <p:nvPr/>
        </p:nvSpPr>
        <p:spPr>
          <a:xfrm>
            <a:off x="3982015"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太陽 36">
            <a:extLst>
              <a:ext uri="{FF2B5EF4-FFF2-40B4-BE49-F238E27FC236}">
                <a16:creationId xmlns:a16="http://schemas.microsoft.com/office/drawing/2014/main" id="{29D4A431-CA5E-480B-BD24-4B6A673A9DB8}"/>
              </a:ext>
            </a:extLst>
          </p:cNvPr>
          <p:cNvSpPr/>
          <p:nvPr/>
        </p:nvSpPr>
        <p:spPr>
          <a:xfrm>
            <a:off x="473404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太陽 37">
            <a:extLst>
              <a:ext uri="{FF2B5EF4-FFF2-40B4-BE49-F238E27FC236}">
                <a16:creationId xmlns:a16="http://schemas.microsoft.com/office/drawing/2014/main" id="{0BC041A8-048B-488A-9B0B-5659C688A7CF}"/>
              </a:ext>
            </a:extLst>
          </p:cNvPr>
          <p:cNvSpPr/>
          <p:nvPr/>
        </p:nvSpPr>
        <p:spPr>
          <a:xfrm>
            <a:off x="553133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太陽 39">
            <a:extLst>
              <a:ext uri="{FF2B5EF4-FFF2-40B4-BE49-F238E27FC236}">
                <a16:creationId xmlns:a16="http://schemas.microsoft.com/office/drawing/2014/main" id="{4AC3E7E0-2A67-410D-8926-4E76A1A9FD08}"/>
              </a:ext>
            </a:extLst>
          </p:cNvPr>
          <p:cNvSpPr/>
          <p:nvPr/>
        </p:nvSpPr>
        <p:spPr>
          <a:xfrm>
            <a:off x="634483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太陽 40">
            <a:extLst>
              <a:ext uri="{FF2B5EF4-FFF2-40B4-BE49-F238E27FC236}">
                <a16:creationId xmlns:a16="http://schemas.microsoft.com/office/drawing/2014/main" id="{9084EBFE-2CDB-45D3-9D4E-639F4FAB98C8}"/>
              </a:ext>
            </a:extLst>
          </p:cNvPr>
          <p:cNvSpPr/>
          <p:nvPr/>
        </p:nvSpPr>
        <p:spPr>
          <a:xfrm>
            <a:off x="634483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太陽 41">
            <a:extLst>
              <a:ext uri="{FF2B5EF4-FFF2-40B4-BE49-F238E27FC236}">
                <a16:creationId xmlns:a16="http://schemas.microsoft.com/office/drawing/2014/main" id="{7272DCD8-62D7-4D3D-9B04-5A247A950C91}"/>
              </a:ext>
            </a:extLst>
          </p:cNvPr>
          <p:cNvSpPr/>
          <p:nvPr/>
        </p:nvSpPr>
        <p:spPr>
          <a:xfrm>
            <a:off x="7962528"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太陽 42">
            <a:extLst>
              <a:ext uri="{FF2B5EF4-FFF2-40B4-BE49-F238E27FC236}">
                <a16:creationId xmlns:a16="http://schemas.microsoft.com/office/drawing/2014/main" id="{55BF949C-F3D9-411E-BD24-87F1B72CE6FD}"/>
              </a:ext>
            </a:extLst>
          </p:cNvPr>
          <p:cNvSpPr/>
          <p:nvPr/>
        </p:nvSpPr>
        <p:spPr>
          <a:xfrm>
            <a:off x="7962528" y="5552621"/>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太陽 43">
            <a:extLst>
              <a:ext uri="{FF2B5EF4-FFF2-40B4-BE49-F238E27FC236}">
                <a16:creationId xmlns:a16="http://schemas.microsoft.com/office/drawing/2014/main" id="{005C3964-D8F9-4620-9F43-2E3A16969AE5}"/>
              </a:ext>
            </a:extLst>
          </p:cNvPr>
          <p:cNvSpPr/>
          <p:nvPr/>
        </p:nvSpPr>
        <p:spPr>
          <a:xfrm>
            <a:off x="7121153"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太陽 44">
            <a:extLst>
              <a:ext uri="{FF2B5EF4-FFF2-40B4-BE49-F238E27FC236}">
                <a16:creationId xmlns:a16="http://schemas.microsoft.com/office/drawing/2014/main" id="{D121F4D0-2371-4842-A140-3A6A979447BF}"/>
              </a:ext>
            </a:extLst>
          </p:cNvPr>
          <p:cNvSpPr/>
          <p:nvPr/>
        </p:nvSpPr>
        <p:spPr>
          <a:xfrm>
            <a:off x="8814870" y="523839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テキスト ボックス 50">
            <a:extLst>
              <a:ext uri="{FF2B5EF4-FFF2-40B4-BE49-F238E27FC236}">
                <a16:creationId xmlns:a16="http://schemas.microsoft.com/office/drawing/2014/main" id="{3ECD6E72-31D7-4B5E-B14E-3289B25A34EB}"/>
              </a:ext>
            </a:extLst>
          </p:cNvPr>
          <p:cNvSpPr txBox="1"/>
          <p:nvPr/>
        </p:nvSpPr>
        <p:spPr>
          <a:xfrm>
            <a:off x="4590806" y="5552621"/>
            <a:ext cx="466474" cy="998350"/>
          </a:xfrm>
          <a:prstGeom prst="rect">
            <a:avLst/>
          </a:prstGeom>
          <a:noFill/>
        </p:spPr>
        <p:txBody>
          <a:bodyPr vert="eaVert" wrap="none" rtlCol="0">
            <a:spAutoFit/>
          </a:bodyPr>
          <a:lstStyle/>
          <a:p>
            <a:r>
              <a:rPr kumimoji="1" lang="en-US" altLang="ja-JP" b="1" dirty="0"/>
              <a:t>0 1 0</a:t>
            </a:r>
            <a:endParaRPr kumimoji="1" lang="ja-JP" altLang="en-US" b="1" dirty="0"/>
          </a:p>
        </p:txBody>
      </p:sp>
      <p:sp>
        <p:nvSpPr>
          <p:cNvPr id="52" name="正方形/長方形 51">
            <a:extLst>
              <a:ext uri="{FF2B5EF4-FFF2-40B4-BE49-F238E27FC236}">
                <a16:creationId xmlns:a16="http://schemas.microsoft.com/office/drawing/2014/main" id="{765950B5-8E9A-487D-AAAF-63386879403A}"/>
              </a:ext>
            </a:extLst>
          </p:cNvPr>
          <p:cNvSpPr/>
          <p:nvPr/>
        </p:nvSpPr>
        <p:spPr>
          <a:xfrm>
            <a:off x="5246318" y="2094708"/>
            <a:ext cx="301686" cy="369332"/>
          </a:xfrm>
          <a:prstGeom prst="rect">
            <a:avLst/>
          </a:prstGeom>
        </p:spPr>
        <p:txBody>
          <a:bodyPr wrap="square">
            <a:spAutoFit/>
          </a:bodyPr>
          <a:lstStyle/>
          <a:p>
            <a:r>
              <a:rPr kumimoji="1" lang="en-US" altLang="ja-JP" b="1" dirty="0"/>
              <a:t>0</a:t>
            </a:r>
            <a:endParaRPr lang="ja-JP" altLang="en-US" dirty="0"/>
          </a:p>
        </p:txBody>
      </p:sp>
      <p:sp>
        <p:nvSpPr>
          <p:cNvPr id="53" name="正方形/長方形 52">
            <a:extLst>
              <a:ext uri="{FF2B5EF4-FFF2-40B4-BE49-F238E27FC236}">
                <a16:creationId xmlns:a16="http://schemas.microsoft.com/office/drawing/2014/main" id="{AE3E0B50-957F-4724-AE78-09A70D0855F9}"/>
              </a:ext>
            </a:extLst>
          </p:cNvPr>
          <p:cNvSpPr/>
          <p:nvPr/>
        </p:nvSpPr>
        <p:spPr>
          <a:xfrm>
            <a:off x="3831172" y="2951340"/>
            <a:ext cx="301686" cy="369332"/>
          </a:xfrm>
          <a:prstGeom prst="rect">
            <a:avLst/>
          </a:prstGeom>
        </p:spPr>
        <p:txBody>
          <a:bodyPr wrap="square">
            <a:spAutoFit/>
          </a:bodyPr>
          <a:lstStyle/>
          <a:p>
            <a:r>
              <a:rPr kumimoji="1" lang="en-US" altLang="ja-JP" b="1" dirty="0"/>
              <a:t>0</a:t>
            </a:r>
            <a:endParaRPr lang="ja-JP" altLang="en-US" dirty="0"/>
          </a:p>
        </p:txBody>
      </p:sp>
      <p:sp>
        <p:nvSpPr>
          <p:cNvPr id="54" name="正方形/長方形 53">
            <a:extLst>
              <a:ext uri="{FF2B5EF4-FFF2-40B4-BE49-F238E27FC236}">
                <a16:creationId xmlns:a16="http://schemas.microsoft.com/office/drawing/2014/main" id="{F350AB9C-5474-4356-94C6-67ADB1A622D9}"/>
              </a:ext>
            </a:extLst>
          </p:cNvPr>
          <p:cNvSpPr/>
          <p:nvPr/>
        </p:nvSpPr>
        <p:spPr>
          <a:xfrm>
            <a:off x="4555823" y="4073588"/>
            <a:ext cx="301686" cy="369332"/>
          </a:xfrm>
          <a:prstGeom prst="rect">
            <a:avLst/>
          </a:prstGeom>
        </p:spPr>
        <p:txBody>
          <a:bodyPr wrap="square">
            <a:spAutoFit/>
          </a:bodyPr>
          <a:lstStyle/>
          <a:p>
            <a:r>
              <a:rPr kumimoji="1" lang="en-US" altLang="ja-JP" b="1" dirty="0"/>
              <a:t>0</a:t>
            </a:r>
            <a:endParaRPr lang="ja-JP" altLang="en-US" dirty="0"/>
          </a:p>
        </p:txBody>
      </p:sp>
      <p:sp>
        <p:nvSpPr>
          <p:cNvPr id="55" name="正方形/長方形 54">
            <a:extLst>
              <a:ext uri="{FF2B5EF4-FFF2-40B4-BE49-F238E27FC236}">
                <a16:creationId xmlns:a16="http://schemas.microsoft.com/office/drawing/2014/main" id="{004AE59D-A544-40A5-A33D-846FDD2567D2}"/>
              </a:ext>
            </a:extLst>
          </p:cNvPr>
          <p:cNvSpPr/>
          <p:nvPr/>
        </p:nvSpPr>
        <p:spPr>
          <a:xfrm>
            <a:off x="6643996" y="2094708"/>
            <a:ext cx="301686" cy="369332"/>
          </a:xfrm>
          <a:prstGeom prst="rect">
            <a:avLst/>
          </a:prstGeom>
        </p:spPr>
        <p:txBody>
          <a:bodyPr wrap="square">
            <a:spAutoFit/>
          </a:bodyPr>
          <a:lstStyle/>
          <a:p>
            <a:r>
              <a:rPr lang="en-US" altLang="ja-JP" b="1" dirty="0"/>
              <a:t>1</a:t>
            </a:r>
            <a:endParaRPr lang="ja-JP" altLang="en-US" b="1" dirty="0"/>
          </a:p>
        </p:txBody>
      </p:sp>
      <p:sp>
        <p:nvSpPr>
          <p:cNvPr id="56" name="正方形/長方形 55">
            <a:extLst>
              <a:ext uri="{FF2B5EF4-FFF2-40B4-BE49-F238E27FC236}">
                <a16:creationId xmlns:a16="http://schemas.microsoft.com/office/drawing/2014/main" id="{31AB4D9A-7FF1-49ED-8EA1-F488CEADCE72}"/>
              </a:ext>
            </a:extLst>
          </p:cNvPr>
          <p:cNvSpPr/>
          <p:nvPr/>
        </p:nvSpPr>
        <p:spPr>
          <a:xfrm>
            <a:off x="5004724" y="2951340"/>
            <a:ext cx="301686" cy="369332"/>
          </a:xfrm>
          <a:prstGeom prst="rect">
            <a:avLst/>
          </a:prstGeom>
        </p:spPr>
        <p:txBody>
          <a:bodyPr wrap="square">
            <a:spAutoFit/>
          </a:bodyPr>
          <a:lstStyle/>
          <a:p>
            <a:r>
              <a:rPr lang="en-US" altLang="ja-JP" b="1" dirty="0"/>
              <a:t>1</a:t>
            </a:r>
            <a:endParaRPr lang="ja-JP" altLang="en-US" b="1" dirty="0"/>
          </a:p>
        </p:txBody>
      </p:sp>
      <p:sp>
        <p:nvSpPr>
          <p:cNvPr id="57" name="正方形/長方形 56">
            <a:extLst>
              <a:ext uri="{FF2B5EF4-FFF2-40B4-BE49-F238E27FC236}">
                <a16:creationId xmlns:a16="http://schemas.microsoft.com/office/drawing/2014/main" id="{C91DF1A9-4991-4CDA-86D5-E33DDB19FA07}"/>
              </a:ext>
            </a:extLst>
          </p:cNvPr>
          <p:cNvSpPr/>
          <p:nvPr/>
        </p:nvSpPr>
        <p:spPr>
          <a:xfrm>
            <a:off x="5542819" y="4073943"/>
            <a:ext cx="301686" cy="369332"/>
          </a:xfrm>
          <a:prstGeom prst="rect">
            <a:avLst/>
          </a:prstGeom>
        </p:spPr>
        <p:txBody>
          <a:bodyPr wrap="square">
            <a:spAutoFit/>
          </a:bodyPr>
          <a:lstStyle/>
          <a:p>
            <a:r>
              <a:rPr lang="en-US" altLang="ja-JP" b="1" dirty="0"/>
              <a:t>1</a:t>
            </a:r>
            <a:endParaRPr lang="ja-JP" altLang="en-US" b="1" dirty="0"/>
          </a:p>
        </p:txBody>
      </p:sp>
    </p:spTree>
    <p:extLst>
      <p:ext uri="{BB962C8B-B14F-4D97-AF65-F5344CB8AC3E}">
        <p14:creationId xmlns:p14="http://schemas.microsoft.com/office/powerpoint/2010/main" val="42739793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4" name="直線コネクタ 53">
            <a:extLst>
              <a:ext uri="{FF2B5EF4-FFF2-40B4-BE49-F238E27FC236}">
                <a16:creationId xmlns:a16="http://schemas.microsoft.com/office/drawing/2014/main" id="{C61BB21F-2104-4E4F-A2C5-442C7DB9EAF2}"/>
              </a:ext>
            </a:extLst>
          </p:cNvPr>
          <p:cNvCxnSpPr>
            <a:cxnSpLocks/>
            <a:stCxn id="88" idx="2"/>
            <a:endCxn id="58" idx="7"/>
          </p:cNvCxnSpPr>
          <p:nvPr/>
        </p:nvCxnSpPr>
        <p:spPr>
          <a:xfrm>
            <a:off x="7105508" y="3453267"/>
            <a:ext cx="134129" cy="2874455"/>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9" name="直線コネクタ 88">
            <a:extLst>
              <a:ext uri="{FF2B5EF4-FFF2-40B4-BE49-F238E27FC236}">
                <a16:creationId xmlns:a16="http://schemas.microsoft.com/office/drawing/2014/main" id="{4661B216-8484-4628-BC60-5D0AAA8401CB}"/>
              </a:ext>
            </a:extLst>
          </p:cNvPr>
          <p:cNvCxnSpPr>
            <a:cxnSpLocks/>
            <a:stCxn id="80" idx="6"/>
            <a:endCxn id="58" idx="7"/>
          </p:cNvCxnSpPr>
          <p:nvPr/>
        </p:nvCxnSpPr>
        <p:spPr>
          <a:xfrm flipH="1">
            <a:off x="7239637" y="6036350"/>
            <a:ext cx="3061390" cy="291372"/>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sp>
        <p:nvSpPr>
          <p:cNvPr id="88" name="楕円 87">
            <a:extLst>
              <a:ext uri="{FF2B5EF4-FFF2-40B4-BE49-F238E27FC236}">
                <a16:creationId xmlns:a16="http://schemas.microsoft.com/office/drawing/2014/main" id="{722B6884-67D7-4AB6-B63A-75374E167968}"/>
              </a:ext>
            </a:extLst>
          </p:cNvPr>
          <p:cNvSpPr/>
          <p:nvPr/>
        </p:nvSpPr>
        <p:spPr>
          <a:xfrm rot="2291915">
            <a:off x="6674544" y="3981797"/>
            <a:ext cx="4025294" cy="1432138"/>
          </a:xfrm>
          <a:prstGeom prst="ellipse">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0" name="楕円 79">
            <a:extLst>
              <a:ext uri="{FF2B5EF4-FFF2-40B4-BE49-F238E27FC236}">
                <a16:creationId xmlns:a16="http://schemas.microsoft.com/office/drawing/2014/main" id="{09C80CD2-26D3-47D4-9CC5-8746E8FF5603}"/>
              </a:ext>
            </a:extLst>
          </p:cNvPr>
          <p:cNvSpPr/>
          <p:nvPr/>
        </p:nvSpPr>
        <p:spPr>
          <a:xfrm rot="2610477">
            <a:off x="8770840" y="4950326"/>
            <a:ext cx="1773843" cy="950835"/>
          </a:xfrm>
          <a:prstGeom prst="ellipse">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D10F68BC-11A7-4DB4-8C11-68EF2DDE0522}"/>
              </a:ext>
            </a:extLst>
          </p:cNvPr>
          <p:cNvSpPr/>
          <p:nvPr/>
        </p:nvSpPr>
        <p:spPr>
          <a:xfrm rot="2260851">
            <a:off x="2671281" y="4253501"/>
            <a:ext cx="2517168" cy="758575"/>
          </a:xfrm>
          <a:prstGeom prst="ellipse">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lang="en-US" altLang="ja-JP" dirty="0"/>
              <a:t>Adaptive Tree Splitting</a:t>
            </a:r>
            <a:endParaRPr kumimoji="1" lang="ja-JP" altLang="en-US" dirty="0"/>
          </a:p>
        </p:txBody>
      </p:sp>
      <mc:AlternateContent xmlns:mc="http://schemas.openxmlformats.org/markup-compatibility/2006" xmlns:a14="http://schemas.microsoft.com/office/drawing/2010/main">
        <mc:Choice Requires="a14">
          <p:sp>
            <p:nvSpPr>
              <p:cNvPr id="5" name="コンテンツ プレースホルダー 4">
                <a:extLst>
                  <a:ext uri="{FF2B5EF4-FFF2-40B4-BE49-F238E27FC236}">
                    <a16:creationId xmlns:a16="http://schemas.microsoft.com/office/drawing/2014/main" id="{9CEE8AC3-9E90-47A5-923F-0859504728AA}"/>
                  </a:ext>
                </a:extLst>
              </p:cNvPr>
              <p:cNvSpPr>
                <a:spLocks noGrp="1"/>
              </p:cNvSpPr>
              <p:nvPr>
                <p:ph idx="1"/>
              </p:nvPr>
            </p:nvSpPr>
            <p:spPr/>
            <p:txBody>
              <a:bodyPr/>
              <a:lstStyle/>
              <a:p>
                <a:r>
                  <a:rPr kumimoji="1" lang="en-US" altLang="ja-JP" dirty="0"/>
                  <a:t>Cost metric: Surface Area Orientation Heuristic (SAOH)</a:t>
                </a:r>
                <a:endParaRPr lang="en-US" altLang="ja-JP" dirty="0"/>
              </a:p>
              <a:p>
                <a:pPr lvl="1"/>
                <a14:m>
                  <m:oMath xmlns:m="http://schemas.openxmlformats.org/officeDocument/2006/math">
                    <m:sSub>
                      <m:sSubPr>
                        <m:ctrlPr>
                          <a:rPr kumimoji="1" lang="en-US" altLang="ja-JP" b="0" i="1" smtClean="0">
                            <a:latin typeface="Cambria Math" panose="02040503050406030204" pitchFamily="18" charset="0"/>
                          </a:rPr>
                        </m:ctrlPr>
                      </m:sSubPr>
                      <m:e>
                        <m:r>
                          <a:rPr kumimoji="1" lang="en-US" altLang="ja-JP" b="0" i="1" smtClean="0">
                            <a:latin typeface="Cambria Math" panose="02040503050406030204" pitchFamily="18" charset="0"/>
                          </a:rPr>
                          <m:t>𝐶</m:t>
                        </m:r>
                      </m:e>
                      <m:sub>
                        <m:r>
                          <a:rPr kumimoji="1" lang="en-US" altLang="ja-JP" b="0" i="1" smtClean="0">
                            <a:latin typeface="Cambria Math" panose="02040503050406030204" pitchFamily="18" charset="0"/>
                          </a:rPr>
                          <m:t>𝑠𝑝𝑙𝑖𝑡</m:t>
                        </m:r>
                      </m:sub>
                    </m:sSub>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𝑎𝑥𝑖𝑠</m:t>
                    </m:r>
                    <m:r>
                      <a:rPr kumimoji="1" lang="en-US" altLang="ja-JP" b="0" i="1" smtClean="0">
                        <a:latin typeface="Cambria Math" panose="02040503050406030204" pitchFamily="18" charset="0"/>
                      </a:rPr>
                      <m:t>, </m:t>
                    </m:r>
                    <m:r>
                      <a:rPr kumimoji="1" lang="en-US" altLang="ja-JP" b="0" i="1" smtClean="0">
                        <a:latin typeface="Cambria Math" panose="02040503050406030204" pitchFamily="18" charset="0"/>
                      </a:rPr>
                      <m:t>𝑝𝑜𝑠</m:t>
                    </m:r>
                    <m:r>
                      <a:rPr kumimoji="1" lang="en-US" altLang="ja-JP" b="0" i="1" smtClean="0">
                        <a:latin typeface="Cambria Math" panose="02040503050406030204" pitchFamily="18" charset="0"/>
                      </a:rPr>
                      <m:t>)=</m:t>
                    </m:r>
                    <m:f>
                      <m:fPr>
                        <m:ctrlPr>
                          <a:rPr kumimoji="1" lang="en-US" altLang="ja-JP" i="1" smtClean="0">
                            <a:latin typeface="Cambria Math" panose="02040503050406030204" pitchFamily="18" charset="0"/>
                          </a:rPr>
                        </m:ctrlPr>
                      </m:fPr>
                      <m:num>
                        <m:sSub>
                          <m:sSubPr>
                            <m:ctrlPr>
                              <a:rPr kumimoji="1" lang="en-US" altLang="ja-JP" i="1" smtClean="0">
                                <a:latin typeface="Cambria Math" panose="02040503050406030204" pitchFamily="18" charset="0"/>
                              </a:rPr>
                            </m:ctrlPr>
                          </m:sSubPr>
                          <m:e>
                            <m:r>
                              <a:rPr kumimoji="1" lang="en-US" altLang="ja-JP" b="0" i="1" smtClean="0">
                                <a:latin typeface="Cambria Math" panose="02040503050406030204" pitchFamily="18" charset="0"/>
                              </a:rPr>
                              <m:t>𝐸</m:t>
                            </m:r>
                          </m:e>
                          <m:sub>
                            <m:r>
                              <a:rPr kumimoji="1" lang="en-US" altLang="ja-JP" b="0" i="1" smtClean="0">
                                <a:latin typeface="Cambria Math" panose="02040503050406030204" pitchFamily="18" charset="0"/>
                              </a:rPr>
                              <m:t>𝐿</m:t>
                            </m:r>
                          </m:sub>
                        </m:sSub>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a:rPr lang="en-US" altLang="ja-JP" b="0" i="1" smtClean="0">
                                <a:latin typeface="Cambria Math" panose="02040503050406030204" pitchFamily="18" charset="0"/>
                              </a:rPr>
                              <m:t>𝐴</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𝐿</m:t>
                        </m:r>
                        <m:r>
                          <a:rPr lang="en-US" altLang="ja-JP" b="0" i="1" smtClean="0">
                            <a:latin typeface="Cambria Math" panose="02040503050406030204" pitchFamily="18" charset="0"/>
                          </a:rPr>
                          <m:t>)</m:t>
                        </m:r>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m:rPr>
                                <m:sty m:val="p"/>
                              </m:rPr>
                              <a:rPr lang="el-GR" altLang="ja-JP" i="1">
                                <a:latin typeface="Cambria Math" panose="02040503050406030204" pitchFamily="18" charset="0"/>
                                <a:ea typeface="Cambria Math" panose="02040503050406030204" pitchFamily="18" charset="0"/>
                              </a:rPr>
                              <m:t>Ω</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𝐿</m:t>
                        </m:r>
                        <m:r>
                          <a:rPr lang="en-US" altLang="ja-JP" b="0" i="1" smtClean="0">
                            <a:latin typeface="Cambria Math" panose="02040503050406030204" pitchFamily="18" charset="0"/>
                          </a:rPr>
                          <m:t>)+</m:t>
                        </m:r>
                        <m:sSub>
                          <m:sSubPr>
                            <m:ctrlPr>
                              <a:rPr lang="en-US" altLang="ja-JP" i="1">
                                <a:latin typeface="Cambria Math" panose="02040503050406030204" pitchFamily="18" charset="0"/>
                              </a:rPr>
                            </m:ctrlPr>
                          </m:sSubPr>
                          <m:e>
                            <m:r>
                              <a:rPr lang="en-US" altLang="ja-JP" i="1">
                                <a:latin typeface="Cambria Math" panose="02040503050406030204" pitchFamily="18" charset="0"/>
                              </a:rPr>
                              <m:t>𝐸</m:t>
                            </m:r>
                          </m:e>
                          <m:sub>
                            <m:r>
                              <a:rPr lang="en-US" altLang="ja-JP" b="0" i="1" smtClean="0">
                                <a:latin typeface="Cambria Math" panose="02040503050406030204" pitchFamily="18" charset="0"/>
                              </a:rPr>
                              <m:t>𝑅</m:t>
                            </m:r>
                          </m:sub>
                        </m:sSub>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a:rPr lang="en-US" altLang="ja-JP" b="0" i="1" smtClean="0">
                                <a:latin typeface="Cambria Math" panose="02040503050406030204" pitchFamily="18" charset="0"/>
                              </a:rPr>
                              <m:t>𝐴</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𝑅</m:t>
                        </m:r>
                        <m:r>
                          <a:rPr lang="en-US" altLang="ja-JP" b="0" i="1" smtClean="0">
                            <a:latin typeface="Cambria Math" panose="02040503050406030204" pitchFamily="18" charset="0"/>
                          </a:rPr>
                          <m:t>)</m:t>
                        </m:r>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m:rPr>
                                <m:sty m:val="p"/>
                              </m:rPr>
                              <a:rPr lang="el-GR" altLang="ja-JP" i="1">
                                <a:latin typeface="Cambria Math" panose="02040503050406030204" pitchFamily="18" charset="0"/>
                                <a:ea typeface="Cambria Math" panose="02040503050406030204" pitchFamily="18" charset="0"/>
                              </a:rPr>
                              <m:t>Ω</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𝑅</m:t>
                        </m:r>
                        <m:r>
                          <a:rPr lang="en-US" altLang="ja-JP" b="0" i="1" smtClean="0">
                            <a:latin typeface="Cambria Math" panose="02040503050406030204" pitchFamily="18" charset="0"/>
                          </a:rPr>
                          <m:t>) </m:t>
                        </m:r>
                      </m:num>
                      <m:den>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a:rPr lang="en-US" altLang="ja-JP" b="0" i="1" smtClean="0">
                                <a:latin typeface="Cambria Math" panose="02040503050406030204" pitchFamily="18" charset="0"/>
                              </a:rPr>
                              <m:t>𝐴</m:t>
                            </m:r>
                          </m:sub>
                        </m:sSub>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𝑀</m:t>
                            </m:r>
                          </m:e>
                          <m:sub>
                            <m:r>
                              <m:rPr>
                                <m:sty m:val="p"/>
                              </m:rPr>
                              <a:rPr lang="el-GR" altLang="ja-JP" i="1" smtClean="0">
                                <a:latin typeface="Cambria Math" panose="02040503050406030204" pitchFamily="18" charset="0"/>
                                <a:ea typeface="Cambria Math" panose="02040503050406030204" pitchFamily="18" charset="0"/>
                              </a:rPr>
                              <m:t>Ω</m:t>
                            </m:r>
                          </m:sub>
                        </m:sSub>
                      </m:den>
                    </m:f>
                  </m:oMath>
                </a14:m>
                <a:endParaRPr kumimoji="1" lang="en-US" altLang="ja-JP" dirty="0"/>
              </a:p>
              <a:p>
                <a:r>
                  <a:rPr lang="en-US" altLang="ja-JP" dirty="0"/>
                  <a:t>Conservative geometric term</a:t>
                </a:r>
              </a:p>
            </p:txBody>
          </p:sp>
        </mc:Choice>
        <mc:Fallback xmlns="">
          <p:sp>
            <p:nvSpPr>
              <p:cNvPr id="5" name="コンテンツ プレースホルダー 4">
                <a:extLst>
                  <a:ext uri="{FF2B5EF4-FFF2-40B4-BE49-F238E27FC236}">
                    <a16:creationId xmlns:a16="http://schemas.microsoft.com/office/drawing/2014/main" id="{9CEE8AC3-9E90-47A5-923F-0859504728AA}"/>
                  </a:ext>
                </a:extLst>
              </p:cNvPr>
              <p:cNvSpPr>
                <a:spLocks noGrp="1" noRot="1" noChangeAspect="1" noMove="1" noResize="1" noEditPoints="1" noAdjustHandles="1" noChangeArrowheads="1" noChangeShapeType="1" noTextEdit="1"/>
              </p:cNvSpPr>
              <p:nvPr>
                <p:ph idx="1"/>
              </p:nvPr>
            </p:nvSpPr>
            <p:spPr>
              <a:blipFill>
                <a:blip r:embed="rId3"/>
                <a:stretch>
                  <a:fillRect l="-1043" t="-2241"/>
                </a:stretch>
              </a:blipFill>
            </p:spPr>
            <p:txBody>
              <a:bodyPr/>
              <a:lstStyle/>
              <a:p>
                <a:r>
                  <a:rPr lang="ja-JP" altLang="en-US">
                    <a:noFill/>
                  </a:rPr>
                  <a:t> </a:t>
                </a:r>
              </a:p>
            </p:txBody>
          </p:sp>
        </mc:Fallback>
      </mc:AlternateContent>
      <p:sp>
        <p:nvSpPr>
          <p:cNvPr id="2" name="楕円 1">
            <a:extLst>
              <a:ext uri="{FF2B5EF4-FFF2-40B4-BE49-F238E27FC236}">
                <a16:creationId xmlns:a16="http://schemas.microsoft.com/office/drawing/2014/main" id="{739350B3-1866-4E03-80D0-6CDD5FFFB46C}"/>
              </a:ext>
            </a:extLst>
          </p:cNvPr>
          <p:cNvSpPr/>
          <p:nvPr/>
        </p:nvSpPr>
        <p:spPr>
          <a:xfrm rot="2260851">
            <a:off x="3195263" y="4253501"/>
            <a:ext cx="1458930" cy="6061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 name="直線コネクタ 6">
            <a:extLst>
              <a:ext uri="{FF2B5EF4-FFF2-40B4-BE49-F238E27FC236}">
                <a16:creationId xmlns:a16="http://schemas.microsoft.com/office/drawing/2014/main" id="{89C27AE8-FA42-485F-9C31-C74B889F6167}"/>
              </a:ext>
            </a:extLst>
          </p:cNvPr>
          <p:cNvCxnSpPr>
            <a:cxnSpLocks/>
            <a:stCxn id="6" idx="2"/>
            <a:endCxn id="32" idx="7"/>
          </p:cNvCxnSpPr>
          <p:nvPr/>
        </p:nvCxnSpPr>
        <p:spPr>
          <a:xfrm flipH="1">
            <a:off x="2596882" y="3863464"/>
            <a:ext cx="336904" cy="2565771"/>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2C825F29-9F20-43CF-8193-01EAE5CBAAEF}"/>
              </a:ext>
            </a:extLst>
          </p:cNvPr>
          <p:cNvCxnSpPr>
            <a:cxnSpLocks/>
            <a:stCxn id="6" idx="6"/>
            <a:endCxn id="32" idx="7"/>
          </p:cNvCxnSpPr>
          <p:nvPr/>
        </p:nvCxnSpPr>
        <p:spPr>
          <a:xfrm flipH="1">
            <a:off x="2596882" y="5402114"/>
            <a:ext cx="2329061" cy="1027121"/>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FCB42451-C16E-4D4C-B17A-9766E215BB8D}"/>
              </a:ext>
            </a:extLst>
          </p:cNvPr>
          <p:cNvCxnSpPr>
            <a:cxnSpLocks/>
            <a:stCxn id="2" idx="2"/>
            <a:endCxn id="32" idx="7"/>
          </p:cNvCxnSpPr>
          <p:nvPr/>
        </p:nvCxnSpPr>
        <p:spPr>
          <a:xfrm flipH="1">
            <a:off x="2596882" y="4110694"/>
            <a:ext cx="750527" cy="2318541"/>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4CA17D70-B8C5-406C-9DEB-E756390C6905}"/>
              </a:ext>
            </a:extLst>
          </p:cNvPr>
          <p:cNvCxnSpPr>
            <a:cxnSpLocks/>
            <a:stCxn id="2" idx="6"/>
            <a:endCxn id="32" idx="7"/>
          </p:cNvCxnSpPr>
          <p:nvPr/>
        </p:nvCxnSpPr>
        <p:spPr>
          <a:xfrm flipH="1">
            <a:off x="2596882" y="5002484"/>
            <a:ext cx="1905165" cy="1426751"/>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sp>
        <p:nvSpPr>
          <p:cNvPr id="32" name="楕円 31">
            <a:extLst>
              <a:ext uri="{FF2B5EF4-FFF2-40B4-BE49-F238E27FC236}">
                <a16:creationId xmlns:a16="http://schemas.microsoft.com/office/drawing/2014/main" id="{43533F5A-80DB-4694-BDA5-7E89021861F7}"/>
              </a:ext>
            </a:extLst>
          </p:cNvPr>
          <p:cNvSpPr/>
          <p:nvPr/>
        </p:nvSpPr>
        <p:spPr>
          <a:xfrm>
            <a:off x="2443839" y="6402875"/>
            <a:ext cx="179301"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楕円 51">
            <a:extLst>
              <a:ext uri="{FF2B5EF4-FFF2-40B4-BE49-F238E27FC236}">
                <a16:creationId xmlns:a16="http://schemas.microsoft.com/office/drawing/2014/main" id="{E469BB5B-E1D2-45A5-A392-7EE31949B739}"/>
              </a:ext>
            </a:extLst>
          </p:cNvPr>
          <p:cNvSpPr/>
          <p:nvPr/>
        </p:nvSpPr>
        <p:spPr>
          <a:xfrm rot="1858701">
            <a:off x="6986646" y="3699384"/>
            <a:ext cx="2406195" cy="950835"/>
          </a:xfrm>
          <a:prstGeom prst="ellipse">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楕円 52">
            <a:extLst>
              <a:ext uri="{FF2B5EF4-FFF2-40B4-BE49-F238E27FC236}">
                <a16:creationId xmlns:a16="http://schemas.microsoft.com/office/drawing/2014/main" id="{BDE272C6-B726-4C25-BF62-DCB59BEBCDBA}"/>
              </a:ext>
            </a:extLst>
          </p:cNvPr>
          <p:cNvSpPr/>
          <p:nvPr/>
        </p:nvSpPr>
        <p:spPr>
          <a:xfrm rot="1936448">
            <a:off x="7506665" y="3749006"/>
            <a:ext cx="1458930" cy="6061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6" name="直線コネクタ 55">
            <a:extLst>
              <a:ext uri="{FF2B5EF4-FFF2-40B4-BE49-F238E27FC236}">
                <a16:creationId xmlns:a16="http://schemas.microsoft.com/office/drawing/2014/main" id="{180FB1E0-5D83-47E1-99BC-2D533E3DD90C}"/>
              </a:ext>
            </a:extLst>
          </p:cNvPr>
          <p:cNvCxnSpPr>
            <a:cxnSpLocks/>
            <a:stCxn id="53" idx="2"/>
            <a:endCxn id="58" idx="7"/>
          </p:cNvCxnSpPr>
          <p:nvPr/>
        </p:nvCxnSpPr>
        <p:spPr>
          <a:xfrm flipH="1">
            <a:off x="7239637" y="3662581"/>
            <a:ext cx="379728" cy="2665141"/>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72770281-44F3-44C6-A6AC-AFDB95FC59F8}"/>
              </a:ext>
            </a:extLst>
          </p:cNvPr>
          <p:cNvCxnSpPr>
            <a:cxnSpLocks/>
            <a:stCxn id="53" idx="6"/>
            <a:endCxn id="58" idx="7"/>
          </p:cNvCxnSpPr>
          <p:nvPr/>
        </p:nvCxnSpPr>
        <p:spPr>
          <a:xfrm flipH="1">
            <a:off x="7239637" y="4441607"/>
            <a:ext cx="1613258" cy="1886115"/>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sp>
        <p:nvSpPr>
          <p:cNvPr id="58" name="楕円 57">
            <a:extLst>
              <a:ext uri="{FF2B5EF4-FFF2-40B4-BE49-F238E27FC236}">
                <a16:creationId xmlns:a16="http://schemas.microsoft.com/office/drawing/2014/main" id="{D2CD6777-1CC1-4CE5-9AA1-52DBB1289C8E}"/>
              </a:ext>
            </a:extLst>
          </p:cNvPr>
          <p:cNvSpPr/>
          <p:nvPr/>
        </p:nvSpPr>
        <p:spPr>
          <a:xfrm>
            <a:off x="7086594" y="6301362"/>
            <a:ext cx="179301"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楕円 72">
            <a:extLst>
              <a:ext uri="{FF2B5EF4-FFF2-40B4-BE49-F238E27FC236}">
                <a16:creationId xmlns:a16="http://schemas.microsoft.com/office/drawing/2014/main" id="{AEDCE573-D2D3-4C8A-B158-3A8170891E2D}"/>
              </a:ext>
            </a:extLst>
          </p:cNvPr>
          <p:cNvSpPr/>
          <p:nvPr/>
        </p:nvSpPr>
        <p:spPr>
          <a:xfrm rot="2655998">
            <a:off x="9147519" y="5047688"/>
            <a:ext cx="1248905" cy="6061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1" name="直線コネクタ 80">
            <a:extLst>
              <a:ext uri="{FF2B5EF4-FFF2-40B4-BE49-F238E27FC236}">
                <a16:creationId xmlns:a16="http://schemas.microsoft.com/office/drawing/2014/main" id="{B8650934-4B61-4FE5-919D-2E0ED45B8E56}"/>
              </a:ext>
            </a:extLst>
          </p:cNvPr>
          <p:cNvCxnSpPr>
            <a:cxnSpLocks/>
            <a:stCxn id="73" idx="6"/>
            <a:endCxn id="58" idx="7"/>
          </p:cNvCxnSpPr>
          <p:nvPr/>
        </p:nvCxnSpPr>
        <p:spPr>
          <a:xfrm flipH="1">
            <a:off x="7239637" y="5786643"/>
            <a:ext cx="2979504" cy="541079"/>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035D8501-DC3F-42B2-905C-6717CBEBDF99}"/>
              </a:ext>
            </a:extLst>
          </p:cNvPr>
          <p:cNvCxnSpPr>
            <a:cxnSpLocks/>
            <a:stCxn id="73" idx="2"/>
            <a:endCxn id="58" idx="7"/>
          </p:cNvCxnSpPr>
          <p:nvPr/>
        </p:nvCxnSpPr>
        <p:spPr>
          <a:xfrm flipH="1">
            <a:off x="7239637" y="4914909"/>
            <a:ext cx="2085164" cy="1412813"/>
          </a:xfrm>
          <a:prstGeom prst="line">
            <a:avLst/>
          </a:prstGeom>
          <a:ln w="63500">
            <a:solidFill>
              <a:schemeClr val="accent4"/>
            </a:solidFill>
            <a:head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322836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lang="en-US" altLang="ja-JP" dirty="0"/>
              <a:t>Adaptive Tree Splitting</a:t>
            </a:r>
            <a:endParaRPr kumimoji="1" lang="ja-JP" altLang="en-US" dirty="0"/>
          </a:p>
        </p:txBody>
      </p:sp>
      <p:sp>
        <p:nvSpPr>
          <p:cNvPr id="5" name="コンテンツ プレースホルダー 4">
            <a:extLst>
              <a:ext uri="{FF2B5EF4-FFF2-40B4-BE49-F238E27FC236}">
                <a16:creationId xmlns:a16="http://schemas.microsoft.com/office/drawing/2014/main" id="{9CEE8AC3-9E90-47A5-923F-0859504728AA}"/>
              </a:ext>
            </a:extLst>
          </p:cNvPr>
          <p:cNvSpPr>
            <a:spLocks noGrp="1"/>
          </p:cNvSpPr>
          <p:nvPr>
            <p:ph idx="1"/>
          </p:nvPr>
        </p:nvSpPr>
        <p:spPr/>
        <p:txBody>
          <a:bodyPr/>
          <a:lstStyle/>
          <a:p>
            <a:r>
              <a:rPr lang="en-US" altLang="ja-JP" dirty="0"/>
              <a:t>Wide BVH improves</a:t>
            </a:r>
          </a:p>
          <a:p>
            <a:pPr lvl="1"/>
            <a:r>
              <a:rPr lang="en-US" altLang="ja-JP" dirty="0"/>
              <a:t>Performance</a:t>
            </a:r>
          </a:p>
          <a:p>
            <a:pPr lvl="2"/>
            <a:r>
              <a:rPr lang="en-US" altLang="ja-JP" dirty="0"/>
              <a:t>SIMD utilization</a:t>
            </a:r>
          </a:p>
          <a:p>
            <a:pPr lvl="2"/>
            <a:r>
              <a:rPr lang="en-US" altLang="ja-JP" dirty="0"/>
              <a:t>Less memory</a:t>
            </a:r>
          </a:p>
          <a:p>
            <a:pPr lvl="1"/>
            <a:r>
              <a:rPr lang="en-US" altLang="ja-JP" dirty="0"/>
              <a:t>Accuracy</a:t>
            </a:r>
            <a:r>
              <a:rPr lang="ja-JP" altLang="en-US" dirty="0"/>
              <a:t> </a:t>
            </a:r>
            <a:r>
              <a:rPr lang="en-US" altLang="ja-JP" dirty="0"/>
              <a:t>as well? -&gt; Yes, but not always</a:t>
            </a:r>
          </a:p>
          <a:p>
            <a:pPr lvl="2"/>
            <a:r>
              <a:rPr lang="en-US" altLang="ja-JP" dirty="0"/>
              <a:t>SAOH is inaccurate for nodes close to the root</a:t>
            </a:r>
          </a:p>
          <a:p>
            <a:pPr lvl="2"/>
            <a:r>
              <a:rPr lang="en-US" altLang="ja-JP"/>
              <a:t>possible </a:t>
            </a:r>
            <a:r>
              <a:rPr lang="en-US" altLang="ja-JP" dirty="0"/>
              <a:t>to choose a node from more than two</a:t>
            </a:r>
          </a:p>
          <a:p>
            <a:pPr lvl="1"/>
            <a:endParaRPr lang="en-US" altLang="ja-JP" dirty="0"/>
          </a:p>
        </p:txBody>
      </p:sp>
    </p:spTree>
    <p:extLst>
      <p:ext uri="{BB962C8B-B14F-4D97-AF65-F5344CB8AC3E}">
        <p14:creationId xmlns:p14="http://schemas.microsoft.com/office/powerpoint/2010/main" val="214427430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29ACEB74-A21A-474B-BA6D-1D268D1C6777}"/>
              </a:ext>
            </a:extLst>
          </p:cNvPr>
          <p:cNvPicPr>
            <a:picLocks noChangeAspect="1"/>
          </p:cNvPicPr>
          <p:nvPr/>
        </p:nvPicPr>
        <p:blipFill>
          <a:blip r:embed="rId3"/>
          <a:stretch>
            <a:fillRect/>
          </a:stretch>
        </p:blipFill>
        <p:spPr>
          <a:xfrm>
            <a:off x="0" y="0"/>
            <a:ext cx="12192000" cy="6858000"/>
          </a:xfrm>
          <a:prstGeom prst="rect">
            <a:avLst/>
          </a:prstGeom>
        </p:spPr>
      </p:pic>
      <p:sp>
        <p:nvSpPr>
          <p:cNvPr id="56" name="タイトル 3">
            <a:extLst>
              <a:ext uri="{FF2B5EF4-FFF2-40B4-BE49-F238E27FC236}">
                <a16:creationId xmlns:a16="http://schemas.microsoft.com/office/drawing/2014/main" id="{FB83A86F-1137-4B7D-A26B-CE5C30A2E6FE}"/>
              </a:ext>
            </a:extLst>
          </p:cNvPr>
          <p:cNvSpPr>
            <a:spLocks noGrp="1"/>
          </p:cNvSpPr>
          <p:nvPr>
            <p:ph type="title"/>
          </p:nvPr>
        </p:nvSpPr>
        <p:spPr>
          <a:xfrm>
            <a:off x="740687" y="6338170"/>
            <a:ext cx="10515600" cy="519830"/>
          </a:xfrm>
        </p:spPr>
        <p:txBody>
          <a:bodyPr>
            <a:normAutofit fontScale="90000"/>
          </a:bodyPr>
          <a:lstStyle/>
          <a:p>
            <a:pPr algn="ctr"/>
            <a:r>
              <a:rPr lang="en-US" altLang="ja-JP" sz="3200" dirty="0"/>
              <a:t>Uniform random sampling: 19sec</a:t>
            </a:r>
            <a:endParaRPr kumimoji="1" lang="ja-JP" altLang="en-US" sz="3200" dirty="0"/>
          </a:p>
        </p:txBody>
      </p:sp>
    </p:spTree>
    <p:extLst>
      <p:ext uri="{BB962C8B-B14F-4D97-AF65-F5344CB8AC3E}">
        <p14:creationId xmlns:p14="http://schemas.microsoft.com/office/powerpoint/2010/main" val="65968520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7E08587C-487F-4349-9BFE-DFDAA33453FB}"/>
              </a:ext>
            </a:extLst>
          </p:cNvPr>
          <p:cNvPicPr>
            <a:picLocks noChangeAspect="1"/>
          </p:cNvPicPr>
          <p:nvPr/>
        </p:nvPicPr>
        <p:blipFill>
          <a:blip r:embed="rId3"/>
          <a:stretch>
            <a:fillRect/>
          </a:stretch>
        </p:blipFill>
        <p:spPr>
          <a:xfrm>
            <a:off x="0" y="0"/>
            <a:ext cx="12191999" cy="6858000"/>
          </a:xfrm>
          <a:prstGeom prst="rect">
            <a:avLst/>
          </a:prstGeom>
        </p:spPr>
      </p:pic>
      <p:sp>
        <p:nvSpPr>
          <p:cNvPr id="64" name="タイトル 3">
            <a:extLst>
              <a:ext uri="{FF2B5EF4-FFF2-40B4-BE49-F238E27FC236}">
                <a16:creationId xmlns:a16="http://schemas.microsoft.com/office/drawing/2014/main" id="{B57283D7-5575-4E70-9C64-59821CC22582}"/>
              </a:ext>
            </a:extLst>
          </p:cNvPr>
          <p:cNvSpPr>
            <a:spLocks noGrp="1"/>
          </p:cNvSpPr>
          <p:nvPr>
            <p:ph type="title"/>
          </p:nvPr>
        </p:nvSpPr>
        <p:spPr>
          <a:xfrm>
            <a:off x="925882" y="6338170"/>
            <a:ext cx="10515600" cy="519830"/>
          </a:xfrm>
        </p:spPr>
        <p:txBody>
          <a:bodyPr>
            <a:normAutofit fontScale="90000"/>
          </a:bodyPr>
          <a:lstStyle/>
          <a:p>
            <a:pPr algn="ctr"/>
            <a:r>
              <a:rPr lang="en-US" altLang="ja-JP" sz="3200" dirty="0"/>
              <a:t>Adaptive tree splitting (binary BVH): 31sec</a:t>
            </a:r>
            <a:endParaRPr kumimoji="1" lang="ja-JP" altLang="en-US" sz="3200" dirty="0"/>
          </a:p>
        </p:txBody>
      </p:sp>
    </p:spTree>
    <p:extLst>
      <p:ext uri="{BB962C8B-B14F-4D97-AF65-F5344CB8AC3E}">
        <p14:creationId xmlns:p14="http://schemas.microsoft.com/office/powerpoint/2010/main" val="224684119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96AF6834-1969-45BF-BC6D-B60A58BCA9A0}"/>
              </a:ext>
            </a:extLst>
          </p:cNvPr>
          <p:cNvPicPr>
            <a:picLocks noChangeAspect="1"/>
          </p:cNvPicPr>
          <p:nvPr/>
        </p:nvPicPr>
        <p:blipFill>
          <a:blip r:embed="rId3"/>
          <a:stretch>
            <a:fillRect/>
          </a:stretch>
        </p:blipFill>
        <p:spPr>
          <a:xfrm>
            <a:off x="0" y="0"/>
            <a:ext cx="12191999" cy="6858000"/>
          </a:xfrm>
          <a:prstGeom prst="rect">
            <a:avLst/>
          </a:prstGeom>
        </p:spPr>
      </p:pic>
      <p:sp>
        <p:nvSpPr>
          <p:cNvPr id="11" name="タイトル 3">
            <a:extLst>
              <a:ext uri="{FF2B5EF4-FFF2-40B4-BE49-F238E27FC236}">
                <a16:creationId xmlns:a16="http://schemas.microsoft.com/office/drawing/2014/main" id="{B8DEF4EF-0772-4DDF-9ABC-3E5295243B56}"/>
              </a:ext>
            </a:extLst>
          </p:cNvPr>
          <p:cNvSpPr>
            <a:spLocks noGrp="1"/>
          </p:cNvSpPr>
          <p:nvPr>
            <p:ph type="title"/>
          </p:nvPr>
        </p:nvSpPr>
        <p:spPr>
          <a:xfrm>
            <a:off x="925882" y="6338170"/>
            <a:ext cx="10515600" cy="519830"/>
          </a:xfrm>
        </p:spPr>
        <p:txBody>
          <a:bodyPr>
            <a:normAutofit fontScale="90000"/>
          </a:bodyPr>
          <a:lstStyle/>
          <a:p>
            <a:pPr algn="ctr"/>
            <a:r>
              <a:rPr lang="en-US" altLang="ja-JP" sz="3200" dirty="0"/>
              <a:t>Adaptive tree splitting (8-ary BVH): 22sec</a:t>
            </a:r>
            <a:endParaRPr kumimoji="1" lang="ja-JP" altLang="en-US" sz="3200" dirty="0"/>
          </a:p>
        </p:txBody>
      </p:sp>
    </p:spTree>
    <p:extLst>
      <p:ext uri="{BB962C8B-B14F-4D97-AF65-F5344CB8AC3E}">
        <p14:creationId xmlns:p14="http://schemas.microsoft.com/office/powerpoint/2010/main" val="13657237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lang="en-US" altLang="ja-JP" dirty="0"/>
              <a:t>Adaptive Tree Splitting</a:t>
            </a:r>
            <a:endParaRPr kumimoji="1" lang="ja-JP" altLang="en-US" dirty="0"/>
          </a:p>
        </p:txBody>
      </p:sp>
      <p:sp>
        <p:nvSpPr>
          <p:cNvPr id="6" name="楕円 5">
            <a:extLst>
              <a:ext uri="{FF2B5EF4-FFF2-40B4-BE49-F238E27FC236}">
                <a16:creationId xmlns:a16="http://schemas.microsoft.com/office/drawing/2014/main" id="{00C57155-4DE6-4063-B6AD-B431AB4E4D53}"/>
              </a:ext>
            </a:extLst>
          </p:cNvPr>
          <p:cNvSpPr/>
          <p:nvPr/>
        </p:nvSpPr>
        <p:spPr>
          <a:xfrm>
            <a:off x="4374764" y="2589099"/>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7" name="楕円 6">
            <a:extLst>
              <a:ext uri="{FF2B5EF4-FFF2-40B4-BE49-F238E27FC236}">
                <a16:creationId xmlns:a16="http://schemas.microsoft.com/office/drawing/2014/main" id="{DBDCB769-3B42-4754-B005-7BF211F0C2DE}"/>
              </a:ext>
            </a:extLst>
          </p:cNvPr>
          <p:cNvSpPr/>
          <p:nvPr/>
        </p:nvSpPr>
        <p:spPr>
          <a:xfrm>
            <a:off x="3461888" y="3613116"/>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8" name="楕円 7">
            <a:extLst>
              <a:ext uri="{FF2B5EF4-FFF2-40B4-BE49-F238E27FC236}">
                <a16:creationId xmlns:a16="http://schemas.microsoft.com/office/drawing/2014/main" id="{B099D4AE-4BFE-4CD8-8BBB-8F54093430FB}"/>
              </a:ext>
            </a:extLst>
          </p:cNvPr>
          <p:cNvSpPr/>
          <p:nvPr/>
        </p:nvSpPr>
        <p:spPr>
          <a:xfrm>
            <a:off x="4973041" y="3613116"/>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9" name="楕円 8">
            <a:extLst>
              <a:ext uri="{FF2B5EF4-FFF2-40B4-BE49-F238E27FC236}">
                <a16:creationId xmlns:a16="http://schemas.microsoft.com/office/drawing/2014/main" id="{C2AEE486-D7CA-4540-898F-AC74511E55F1}"/>
              </a:ext>
            </a:extLst>
          </p:cNvPr>
          <p:cNvSpPr/>
          <p:nvPr/>
        </p:nvSpPr>
        <p:spPr>
          <a:xfrm>
            <a:off x="4586299"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2</a:t>
            </a:r>
            <a:endParaRPr kumimoji="1" lang="ja-JP" altLang="en-US" sz="3200" b="1" dirty="0"/>
          </a:p>
        </p:txBody>
      </p:sp>
      <p:sp>
        <p:nvSpPr>
          <p:cNvPr id="10" name="楕円 9">
            <a:extLst>
              <a:ext uri="{FF2B5EF4-FFF2-40B4-BE49-F238E27FC236}">
                <a16:creationId xmlns:a16="http://schemas.microsoft.com/office/drawing/2014/main" id="{6FC4282B-776D-48CF-AD96-73AF79D1D8CE}"/>
              </a:ext>
            </a:extLst>
          </p:cNvPr>
          <p:cNvSpPr/>
          <p:nvPr/>
        </p:nvSpPr>
        <p:spPr>
          <a:xfrm>
            <a:off x="5383586"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3</a:t>
            </a:r>
            <a:endParaRPr kumimoji="1" lang="ja-JP" altLang="en-US" sz="3200" b="1" dirty="0"/>
          </a:p>
        </p:txBody>
      </p:sp>
      <p:cxnSp>
        <p:nvCxnSpPr>
          <p:cNvPr id="11" name="直線コネクタ 10">
            <a:extLst>
              <a:ext uri="{FF2B5EF4-FFF2-40B4-BE49-F238E27FC236}">
                <a16:creationId xmlns:a16="http://schemas.microsoft.com/office/drawing/2014/main" id="{00F2324F-6CF7-49BD-93D2-C3EA37C435CD}"/>
              </a:ext>
            </a:extLst>
          </p:cNvPr>
          <p:cNvCxnSpPr>
            <a:stCxn id="6" idx="3"/>
            <a:endCxn id="7" idx="0"/>
          </p:cNvCxnSpPr>
          <p:nvPr/>
        </p:nvCxnSpPr>
        <p:spPr>
          <a:xfrm flipH="1">
            <a:off x="3699632" y="2994953"/>
            <a:ext cx="744766" cy="61816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7419FF0-84E0-479F-BBCC-57B0438C6B17}"/>
              </a:ext>
            </a:extLst>
          </p:cNvPr>
          <p:cNvCxnSpPr>
            <a:cxnSpLocks/>
            <a:stCxn id="6" idx="5"/>
            <a:endCxn id="8" idx="0"/>
          </p:cNvCxnSpPr>
          <p:nvPr/>
        </p:nvCxnSpPr>
        <p:spPr>
          <a:xfrm>
            <a:off x="4780618" y="2994953"/>
            <a:ext cx="430167" cy="61816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B2014786-54D8-44B3-95CA-C4C873867AD3}"/>
              </a:ext>
            </a:extLst>
          </p:cNvPr>
          <p:cNvCxnSpPr>
            <a:cxnSpLocks/>
            <a:stCxn id="8" idx="3"/>
            <a:endCxn id="9" idx="0"/>
          </p:cNvCxnSpPr>
          <p:nvPr/>
        </p:nvCxnSpPr>
        <p:spPr>
          <a:xfrm flipH="1">
            <a:off x="4824043" y="4018970"/>
            <a:ext cx="218632"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9F35F156-4DCC-41ED-AA1F-AD4F3EA71A14}"/>
              </a:ext>
            </a:extLst>
          </p:cNvPr>
          <p:cNvCxnSpPr>
            <a:cxnSpLocks/>
            <a:stCxn id="8" idx="5"/>
            <a:endCxn id="10" idx="0"/>
          </p:cNvCxnSpPr>
          <p:nvPr/>
        </p:nvCxnSpPr>
        <p:spPr>
          <a:xfrm>
            <a:off x="5378895" y="4018970"/>
            <a:ext cx="242435" cy="609713"/>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楕円 14">
            <a:extLst>
              <a:ext uri="{FF2B5EF4-FFF2-40B4-BE49-F238E27FC236}">
                <a16:creationId xmlns:a16="http://schemas.microsoft.com/office/drawing/2014/main" id="{CB4063A6-0CEE-40F8-BBCE-3862895ABA44}"/>
              </a:ext>
            </a:extLst>
          </p:cNvPr>
          <p:cNvSpPr/>
          <p:nvPr/>
        </p:nvSpPr>
        <p:spPr>
          <a:xfrm>
            <a:off x="2972325"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6" name="楕円 15">
            <a:extLst>
              <a:ext uri="{FF2B5EF4-FFF2-40B4-BE49-F238E27FC236}">
                <a16:creationId xmlns:a16="http://schemas.microsoft.com/office/drawing/2014/main" id="{77E148AC-AF54-4305-9343-758CC0A538D4}"/>
              </a:ext>
            </a:extLst>
          </p:cNvPr>
          <p:cNvSpPr/>
          <p:nvPr/>
        </p:nvSpPr>
        <p:spPr>
          <a:xfrm>
            <a:off x="3815164" y="4633060"/>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cxnSp>
        <p:nvCxnSpPr>
          <p:cNvPr id="17" name="直線コネクタ 16">
            <a:extLst>
              <a:ext uri="{FF2B5EF4-FFF2-40B4-BE49-F238E27FC236}">
                <a16:creationId xmlns:a16="http://schemas.microsoft.com/office/drawing/2014/main" id="{C7EBC30D-4492-4584-AA0D-16F337F64C8C}"/>
              </a:ext>
            </a:extLst>
          </p:cNvPr>
          <p:cNvCxnSpPr>
            <a:cxnSpLocks/>
            <a:stCxn id="7" idx="3"/>
            <a:endCxn id="15" idx="0"/>
          </p:cNvCxnSpPr>
          <p:nvPr/>
        </p:nvCxnSpPr>
        <p:spPr>
          <a:xfrm flipH="1">
            <a:off x="3210069" y="4018970"/>
            <a:ext cx="321453" cy="609713"/>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BCEE137C-1D3F-4736-AE23-0CAB78BB9348}"/>
              </a:ext>
            </a:extLst>
          </p:cNvPr>
          <p:cNvCxnSpPr>
            <a:cxnSpLocks/>
            <a:stCxn id="7" idx="5"/>
            <a:endCxn id="16" idx="0"/>
          </p:cNvCxnSpPr>
          <p:nvPr/>
        </p:nvCxnSpPr>
        <p:spPr>
          <a:xfrm>
            <a:off x="3867742" y="4018970"/>
            <a:ext cx="185166" cy="61409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0" name="楕円 19">
            <a:extLst>
              <a:ext uri="{FF2B5EF4-FFF2-40B4-BE49-F238E27FC236}">
                <a16:creationId xmlns:a16="http://schemas.microsoft.com/office/drawing/2014/main" id="{B4025CF1-7E69-4457-B534-F6F9538743E7}"/>
              </a:ext>
            </a:extLst>
          </p:cNvPr>
          <p:cNvSpPr/>
          <p:nvPr/>
        </p:nvSpPr>
        <p:spPr>
          <a:xfrm>
            <a:off x="7141519" y="2589099"/>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21" name="楕円 20">
            <a:extLst>
              <a:ext uri="{FF2B5EF4-FFF2-40B4-BE49-F238E27FC236}">
                <a16:creationId xmlns:a16="http://schemas.microsoft.com/office/drawing/2014/main" id="{97A5532F-7506-454A-80A3-265B61CB14BE}"/>
              </a:ext>
            </a:extLst>
          </p:cNvPr>
          <p:cNvSpPr/>
          <p:nvPr/>
        </p:nvSpPr>
        <p:spPr>
          <a:xfrm>
            <a:off x="8123470" y="3137628"/>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2" name="楕円 21">
            <a:extLst>
              <a:ext uri="{FF2B5EF4-FFF2-40B4-BE49-F238E27FC236}">
                <a16:creationId xmlns:a16="http://schemas.microsoft.com/office/drawing/2014/main" id="{C2F86615-39CE-4AF0-90AD-A333A5E1AEE8}"/>
              </a:ext>
            </a:extLst>
          </p:cNvPr>
          <p:cNvSpPr/>
          <p:nvPr/>
        </p:nvSpPr>
        <p:spPr>
          <a:xfrm>
            <a:off x="7799706" y="4634675"/>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6</a:t>
            </a:r>
            <a:endParaRPr kumimoji="1" lang="ja-JP" altLang="en-US" sz="3200" b="1" dirty="0"/>
          </a:p>
        </p:txBody>
      </p:sp>
      <p:sp>
        <p:nvSpPr>
          <p:cNvPr id="23" name="楕円 22">
            <a:extLst>
              <a:ext uri="{FF2B5EF4-FFF2-40B4-BE49-F238E27FC236}">
                <a16:creationId xmlns:a16="http://schemas.microsoft.com/office/drawing/2014/main" id="{B1C3CC6C-7C03-4EFF-A7BA-FBE0166B3DA5}"/>
              </a:ext>
            </a:extLst>
          </p:cNvPr>
          <p:cNvSpPr/>
          <p:nvPr/>
        </p:nvSpPr>
        <p:spPr>
          <a:xfrm>
            <a:off x="8577126" y="463229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7</a:t>
            </a:r>
            <a:endParaRPr kumimoji="1" lang="ja-JP" altLang="en-US" sz="3200" b="1" dirty="0"/>
          </a:p>
        </p:txBody>
      </p:sp>
      <p:cxnSp>
        <p:nvCxnSpPr>
          <p:cNvPr id="24" name="直線コネクタ 23">
            <a:extLst>
              <a:ext uri="{FF2B5EF4-FFF2-40B4-BE49-F238E27FC236}">
                <a16:creationId xmlns:a16="http://schemas.microsoft.com/office/drawing/2014/main" id="{F19C5B1B-8C84-4BC3-AB1B-BBB34959151A}"/>
              </a:ext>
            </a:extLst>
          </p:cNvPr>
          <p:cNvCxnSpPr>
            <a:cxnSpLocks/>
            <a:stCxn id="20" idx="1"/>
            <a:endCxn id="19" idx="5"/>
          </p:cNvCxnSpPr>
          <p:nvPr/>
        </p:nvCxnSpPr>
        <p:spPr>
          <a:xfrm flipH="1" flipV="1">
            <a:off x="6264110" y="2394406"/>
            <a:ext cx="947043" cy="26432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863CDF4B-CC2E-48E5-8F15-307C4EB403E5}"/>
              </a:ext>
            </a:extLst>
          </p:cNvPr>
          <p:cNvCxnSpPr>
            <a:cxnSpLocks/>
            <a:stCxn id="20" idx="6"/>
            <a:endCxn id="21" idx="1"/>
          </p:cNvCxnSpPr>
          <p:nvPr/>
        </p:nvCxnSpPr>
        <p:spPr>
          <a:xfrm>
            <a:off x="7617007" y="2826843"/>
            <a:ext cx="576097" cy="38041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55B9D624-AAE0-4034-AAFE-EE8A1B21820D}"/>
              </a:ext>
            </a:extLst>
          </p:cNvPr>
          <p:cNvCxnSpPr>
            <a:cxnSpLocks/>
            <a:stCxn id="32" idx="5"/>
            <a:endCxn id="22" idx="0"/>
          </p:cNvCxnSpPr>
          <p:nvPr/>
        </p:nvCxnSpPr>
        <p:spPr>
          <a:xfrm>
            <a:off x="7880908" y="4130179"/>
            <a:ext cx="156542" cy="504496"/>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F83D0F6D-398C-48B7-A167-807A7905AD3B}"/>
              </a:ext>
            </a:extLst>
          </p:cNvPr>
          <p:cNvCxnSpPr>
            <a:cxnSpLocks/>
            <a:stCxn id="21" idx="5"/>
            <a:endCxn id="23" idx="0"/>
          </p:cNvCxnSpPr>
          <p:nvPr/>
        </p:nvCxnSpPr>
        <p:spPr>
          <a:xfrm>
            <a:off x="8529324" y="3543482"/>
            <a:ext cx="285546" cy="1088811"/>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8" name="楕円 27">
            <a:extLst>
              <a:ext uri="{FF2B5EF4-FFF2-40B4-BE49-F238E27FC236}">
                <a16:creationId xmlns:a16="http://schemas.microsoft.com/office/drawing/2014/main" id="{2033DBCD-A7E4-442E-9826-899EBF21337D}"/>
              </a:ext>
            </a:extLst>
          </p:cNvPr>
          <p:cNvSpPr/>
          <p:nvPr/>
        </p:nvSpPr>
        <p:spPr>
          <a:xfrm>
            <a:off x="6189069"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4</a:t>
            </a:r>
            <a:endParaRPr kumimoji="1" lang="ja-JP" altLang="en-US" sz="3200" b="1" dirty="0"/>
          </a:p>
        </p:txBody>
      </p:sp>
      <p:sp>
        <p:nvSpPr>
          <p:cNvPr id="29" name="楕円 28">
            <a:extLst>
              <a:ext uri="{FF2B5EF4-FFF2-40B4-BE49-F238E27FC236}">
                <a16:creationId xmlns:a16="http://schemas.microsoft.com/office/drawing/2014/main" id="{C980365F-8283-4B1B-8877-AC8981AF794F}"/>
              </a:ext>
            </a:extLst>
          </p:cNvPr>
          <p:cNvSpPr/>
          <p:nvPr/>
        </p:nvSpPr>
        <p:spPr>
          <a:xfrm>
            <a:off x="6976094" y="462868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5</a:t>
            </a:r>
            <a:endParaRPr kumimoji="1" lang="ja-JP" altLang="en-US" sz="3200" b="1" dirty="0"/>
          </a:p>
        </p:txBody>
      </p:sp>
      <p:cxnSp>
        <p:nvCxnSpPr>
          <p:cNvPr id="30" name="直線コネクタ 29">
            <a:extLst>
              <a:ext uri="{FF2B5EF4-FFF2-40B4-BE49-F238E27FC236}">
                <a16:creationId xmlns:a16="http://schemas.microsoft.com/office/drawing/2014/main" id="{7CDE0187-7175-4097-9F2D-BE78717AD227}"/>
              </a:ext>
            </a:extLst>
          </p:cNvPr>
          <p:cNvCxnSpPr>
            <a:cxnSpLocks/>
            <a:stCxn id="20" idx="3"/>
            <a:endCxn id="28" idx="0"/>
          </p:cNvCxnSpPr>
          <p:nvPr/>
        </p:nvCxnSpPr>
        <p:spPr>
          <a:xfrm flipH="1">
            <a:off x="6426813" y="2994953"/>
            <a:ext cx="784340" cy="1633730"/>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1514453B-1512-4688-9D88-7AC1D63D1739}"/>
              </a:ext>
            </a:extLst>
          </p:cNvPr>
          <p:cNvCxnSpPr>
            <a:cxnSpLocks/>
            <a:stCxn id="32" idx="3"/>
            <a:endCxn id="29" idx="0"/>
          </p:cNvCxnSpPr>
          <p:nvPr/>
        </p:nvCxnSpPr>
        <p:spPr>
          <a:xfrm flipH="1">
            <a:off x="7213838" y="4130179"/>
            <a:ext cx="330850" cy="498504"/>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楕円 31">
            <a:extLst>
              <a:ext uri="{FF2B5EF4-FFF2-40B4-BE49-F238E27FC236}">
                <a16:creationId xmlns:a16="http://schemas.microsoft.com/office/drawing/2014/main" id="{CF425739-36DB-418A-8D30-15EBF9288696}"/>
              </a:ext>
            </a:extLst>
          </p:cNvPr>
          <p:cNvSpPr/>
          <p:nvPr/>
        </p:nvSpPr>
        <p:spPr>
          <a:xfrm>
            <a:off x="7475054" y="3724325"/>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cxnSp>
        <p:nvCxnSpPr>
          <p:cNvPr id="33" name="直線コネクタ 32">
            <a:extLst>
              <a:ext uri="{FF2B5EF4-FFF2-40B4-BE49-F238E27FC236}">
                <a16:creationId xmlns:a16="http://schemas.microsoft.com/office/drawing/2014/main" id="{3A0AB889-4210-44E3-9008-C24E2F56E9CB}"/>
              </a:ext>
            </a:extLst>
          </p:cNvPr>
          <p:cNvCxnSpPr>
            <a:cxnSpLocks/>
            <a:stCxn id="21" idx="3"/>
            <a:endCxn id="32" idx="7"/>
          </p:cNvCxnSpPr>
          <p:nvPr/>
        </p:nvCxnSpPr>
        <p:spPr>
          <a:xfrm flipH="1">
            <a:off x="7880908" y="3543482"/>
            <a:ext cx="312196" cy="250477"/>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19FD0BFA-FA48-4BD1-994E-F410EBDDAA1E}"/>
              </a:ext>
            </a:extLst>
          </p:cNvPr>
          <p:cNvCxnSpPr>
            <a:cxnSpLocks/>
            <a:stCxn id="19" idx="3"/>
            <a:endCxn id="6" idx="7"/>
          </p:cNvCxnSpPr>
          <p:nvPr/>
        </p:nvCxnSpPr>
        <p:spPr>
          <a:xfrm flipH="1">
            <a:off x="4780618" y="2394406"/>
            <a:ext cx="1147272" cy="264327"/>
          </a:xfrm>
          <a:prstGeom prst="line">
            <a:avLst/>
          </a:prstGeom>
          <a:ln w="6350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5" name="正方形/長方形 34">
            <a:extLst>
              <a:ext uri="{FF2B5EF4-FFF2-40B4-BE49-F238E27FC236}">
                <a16:creationId xmlns:a16="http://schemas.microsoft.com/office/drawing/2014/main" id="{7EBF8DF6-8A73-4E9E-9DB9-0C26AD618DC8}"/>
              </a:ext>
            </a:extLst>
          </p:cNvPr>
          <p:cNvSpPr/>
          <p:nvPr/>
        </p:nvSpPr>
        <p:spPr>
          <a:xfrm>
            <a:off x="4330112" y="1880238"/>
            <a:ext cx="1463349" cy="646331"/>
          </a:xfrm>
          <a:prstGeom prst="rect">
            <a:avLst/>
          </a:prstGeom>
        </p:spPr>
        <p:txBody>
          <a:bodyPr wrap="none">
            <a:spAutoFit/>
          </a:bodyPr>
          <a:lstStyle/>
          <a:p>
            <a:pPr algn="ctr"/>
            <a:r>
              <a:rPr lang="en-US" altLang="ja-JP" dirty="0"/>
              <a:t>small amount</a:t>
            </a:r>
            <a:br>
              <a:rPr lang="en-US" altLang="ja-JP" dirty="0"/>
            </a:br>
            <a:r>
              <a:rPr lang="en-US" altLang="ja-JP" dirty="0"/>
              <a:t>of error</a:t>
            </a:r>
            <a:endParaRPr lang="ja-JP" altLang="en-US" dirty="0"/>
          </a:p>
        </p:txBody>
      </p:sp>
      <p:sp>
        <p:nvSpPr>
          <p:cNvPr id="36" name="正方形/長方形 35">
            <a:extLst>
              <a:ext uri="{FF2B5EF4-FFF2-40B4-BE49-F238E27FC236}">
                <a16:creationId xmlns:a16="http://schemas.microsoft.com/office/drawing/2014/main" id="{41172957-B9D6-427B-8DB5-367AC0692BFE}"/>
              </a:ext>
            </a:extLst>
          </p:cNvPr>
          <p:cNvSpPr/>
          <p:nvPr/>
        </p:nvSpPr>
        <p:spPr>
          <a:xfrm>
            <a:off x="4959351" y="2852381"/>
            <a:ext cx="1463349" cy="646331"/>
          </a:xfrm>
          <a:prstGeom prst="rect">
            <a:avLst/>
          </a:prstGeom>
        </p:spPr>
        <p:txBody>
          <a:bodyPr wrap="none">
            <a:spAutoFit/>
          </a:bodyPr>
          <a:lstStyle/>
          <a:p>
            <a:pPr algn="ctr"/>
            <a:r>
              <a:rPr lang="en-US" altLang="ja-JP" dirty="0"/>
              <a:t>small amount</a:t>
            </a:r>
            <a:br>
              <a:rPr lang="en-US" altLang="ja-JP" dirty="0"/>
            </a:br>
            <a:r>
              <a:rPr lang="en-US" altLang="ja-JP" dirty="0"/>
              <a:t>of error</a:t>
            </a:r>
            <a:endParaRPr lang="ja-JP" altLang="en-US" dirty="0"/>
          </a:p>
        </p:txBody>
      </p:sp>
      <p:sp>
        <p:nvSpPr>
          <p:cNvPr id="37" name="正方形/長方形 36">
            <a:extLst>
              <a:ext uri="{FF2B5EF4-FFF2-40B4-BE49-F238E27FC236}">
                <a16:creationId xmlns:a16="http://schemas.microsoft.com/office/drawing/2014/main" id="{5E146231-086E-4BE1-B019-E4562547C8D3}"/>
              </a:ext>
            </a:extLst>
          </p:cNvPr>
          <p:cNvSpPr/>
          <p:nvPr/>
        </p:nvSpPr>
        <p:spPr>
          <a:xfrm>
            <a:off x="5393119" y="3853003"/>
            <a:ext cx="1463349" cy="646331"/>
          </a:xfrm>
          <a:prstGeom prst="rect">
            <a:avLst/>
          </a:prstGeom>
        </p:spPr>
        <p:txBody>
          <a:bodyPr wrap="none">
            <a:spAutoFit/>
          </a:bodyPr>
          <a:lstStyle/>
          <a:p>
            <a:pPr algn="ctr"/>
            <a:r>
              <a:rPr lang="en-US" altLang="ja-JP" dirty="0"/>
              <a:t>small amount</a:t>
            </a:r>
            <a:br>
              <a:rPr lang="en-US" altLang="ja-JP" dirty="0"/>
            </a:br>
            <a:r>
              <a:rPr lang="en-US" altLang="ja-JP" dirty="0"/>
              <a:t>of error</a:t>
            </a:r>
            <a:endParaRPr lang="ja-JP" altLang="en-US" dirty="0"/>
          </a:p>
        </p:txBody>
      </p:sp>
      <p:cxnSp>
        <p:nvCxnSpPr>
          <p:cNvPr id="40" name="直線コネクタ 39">
            <a:extLst>
              <a:ext uri="{FF2B5EF4-FFF2-40B4-BE49-F238E27FC236}">
                <a16:creationId xmlns:a16="http://schemas.microsoft.com/office/drawing/2014/main" id="{D2AB7221-616F-4E5D-B614-6C781EB2097A}"/>
              </a:ext>
            </a:extLst>
          </p:cNvPr>
          <p:cNvCxnSpPr>
            <a:cxnSpLocks/>
            <a:stCxn id="42" idx="0"/>
            <a:endCxn id="10" idx="4"/>
          </p:cNvCxnSpPr>
          <p:nvPr/>
        </p:nvCxnSpPr>
        <p:spPr>
          <a:xfrm flipH="1" flipV="1">
            <a:off x="5621330" y="5104171"/>
            <a:ext cx="474670" cy="627490"/>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807EEA47-5607-4F2F-9877-D9965E8D93BE}"/>
              </a:ext>
            </a:extLst>
          </p:cNvPr>
          <p:cNvCxnSpPr>
            <a:cxnSpLocks/>
            <a:stCxn id="42" idx="0"/>
            <a:endCxn id="28" idx="4"/>
          </p:cNvCxnSpPr>
          <p:nvPr/>
        </p:nvCxnSpPr>
        <p:spPr>
          <a:xfrm flipV="1">
            <a:off x="6096000" y="5104171"/>
            <a:ext cx="330813" cy="627490"/>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線コネクタ 53">
            <a:extLst>
              <a:ext uri="{FF2B5EF4-FFF2-40B4-BE49-F238E27FC236}">
                <a16:creationId xmlns:a16="http://schemas.microsoft.com/office/drawing/2014/main" id="{0542C8A7-D260-4123-B0DE-CB3EA0A58FC4}"/>
              </a:ext>
            </a:extLst>
          </p:cNvPr>
          <p:cNvCxnSpPr>
            <a:cxnSpLocks/>
            <a:endCxn id="29" idx="4"/>
          </p:cNvCxnSpPr>
          <p:nvPr/>
        </p:nvCxnSpPr>
        <p:spPr>
          <a:xfrm flipV="1">
            <a:off x="6124793" y="5104171"/>
            <a:ext cx="1089045" cy="589433"/>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7" name="直線コネクタ 56">
            <a:extLst>
              <a:ext uri="{FF2B5EF4-FFF2-40B4-BE49-F238E27FC236}">
                <a16:creationId xmlns:a16="http://schemas.microsoft.com/office/drawing/2014/main" id="{81E91D33-036C-44D8-8FCF-2C5B449317ED}"/>
              </a:ext>
            </a:extLst>
          </p:cNvPr>
          <p:cNvCxnSpPr>
            <a:cxnSpLocks/>
            <a:stCxn id="42" idx="0"/>
            <a:endCxn id="22" idx="3"/>
          </p:cNvCxnSpPr>
          <p:nvPr/>
        </p:nvCxnSpPr>
        <p:spPr>
          <a:xfrm flipV="1">
            <a:off x="6096000" y="5040529"/>
            <a:ext cx="1773340" cy="691132"/>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0" name="直線コネクタ 59">
            <a:extLst>
              <a:ext uri="{FF2B5EF4-FFF2-40B4-BE49-F238E27FC236}">
                <a16:creationId xmlns:a16="http://schemas.microsoft.com/office/drawing/2014/main" id="{73D6B2C2-B42F-45D3-B7ED-E5E71947E33A}"/>
              </a:ext>
            </a:extLst>
          </p:cNvPr>
          <p:cNvCxnSpPr>
            <a:cxnSpLocks/>
            <a:stCxn id="42" idx="0"/>
            <a:endCxn id="23" idx="3"/>
          </p:cNvCxnSpPr>
          <p:nvPr/>
        </p:nvCxnSpPr>
        <p:spPr>
          <a:xfrm flipV="1">
            <a:off x="6096000" y="5038147"/>
            <a:ext cx="2550760" cy="693514"/>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3" name="直線コネクタ 62">
            <a:extLst>
              <a:ext uri="{FF2B5EF4-FFF2-40B4-BE49-F238E27FC236}">
                <a16:creationId xmlns:a16="http://schemas.microsoft.com/office/drawing/2014/main" id="{94155994-6137-47B4-8C1A-87754ED4EC76}"/>
              </a:ext>
            </a:extLst>
          </p:cNvPr>
          <p:cNvCxnSpPr>
            <a:cxnSpLocks/>
            <a:endCxn id="15" idx="5"/>
          </p:cNvCxnSpPr>
          <p:nvPr/>
        </p:nvCxnSpPr>
        <p:spPr>
          <a:xfrm flipH="1" flipV="1">
            <a:off x="3378179" y="5034537"/>
            <a:ext cx="2717821" cy="659067"/>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6" name="直線コネクタ 65">
            <a:extLst>
              <a:ext uri="{FF2B5EF4-FFF2-40B4-BE49-F238E27FC236}">
                <a16:creationId xmlns:a16="http://schemas.microsoft.com/office/drawing/2014/main" id="{7FFF8C35-CAA0-4D6B-8306-14FDAA5915D3}"/>
              </a:ext>
            </a:extLst>
          </p:cNvPr>
          <p:cNvCxnSpPr>
            <a:cxnSpLocks/>
            <a:stCxn id="42" idx="0"/>
            <a:endCxn id="16" idx="5"/>
          </p:cNvCxnSpPr>
          <p:nvPr/>
        </p:nvCxnSpPr>
        <p:spPr>
          <a:xfrm flipH="1" flipV="1">
            <a:off x="4221018" y="5038914"/>
            <a:ext cx="1874982" cy="692747"/>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線コネクタ 68">
            <a:extLst>
              <a:ext uri="{FF2B5EF4-FFF2-40B4-BE49-F238E27FC236}">
                <a16:creationId xmlns:a16="http://schemas.microsoft.com/office/drawing/2014/main" id="{116DFBB4-D99C-4747-A62A-94176EFD027C}"/>
              </a:ext>
            </a:extLst>
          </p:cNvPr>
          <p:cNvCxnSpPr>
            <a:cxnSpLocks/>
            <a:stCxn id="42" idx="0"/>
            <a:endCxn id="9" idx="4"/>
          </p:cNvCxnSpPr>
          <p:nvPr/>
        </p:nvCxnSpPr>
        <p:spPr>
          <a:xfrm flipH="1" flipV="1">
            <a:off x="4824043" y="5104171"/>
            <a:ext cx="1271957" cy="627490"/>
          </a:xfrm>
          <a:prstGeom prst="line">
            <a:avLst/>
          </a:prstGeom>
          <a:ln w="63500">
            <a:solidFill>
              <a:schemeClr val="bg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9" name="楕円 18">
            <a:extLst>
              <a:ext uri="{FF2B5EF4-FFF2-40B4-BE49-F238E27FC236}">
                <a16:creationId xmlns:a16="http://schemas.microsoft.com/office/drawing/2014/main" id="{B9293495-7D8F-45A5-AFD2-90AE680578EE}"/>
              </a:ext>
            </a:extLst>
          </p:cNvPr>
          <p:cNvSpPr/>
          <p:nvPr/>
        </p:nvSpPr>
        <p:spPr>
          <a:xfrm>
            <a:off x="5858256" y="1988552"/>
            <a:ext cx="475488" cy="475488"/>
          </a:xfrm>
          <a:prstGeom prst="ellipse">
            <a:avLst/>
          </a:prstGeom>
          <a:solidFill>
            <a:schemeClr val="accent1"/>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42" name="楕円 41">
            <a:extLst>
              <a:ext uri="{FF2B5EF4-FFF2-40B4-BE49-F238E27FC236}">
                <a16:creationId xmlns:a16="http://schemas.microsoft.com/office/drawing/2014/main" id="{9C43F123-0AB3-48E8-856D-B5F6D35B4505}"/>
              </a:ext>
            </a:extLst>
          </p:cNvPr>
          <p:cNvSpPr/>
          <p:nvPr/>
        </p:nvSpPr>
        <p:spPr>
          <a:xfrm>
            <a:off x="5858256" y="5731661"/>
            <a:ext cx="475488" cy="475488"/>
          </a:xfrm>
          <a:prstGeom prst="ellipse">
            <a:avLst/>
          </a:prstGeom>
          <a:solidFill>
            <a:schemeClr val="accent1"/>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b="1" dirty="0"/>
          </a:p>
        </p:txBody>
      </p:sp>
      <p:sp>
        <p:nvSpPr>
          <p:cNvPr id="72" name="正方形/長方形 71">
            <a:extLst>
              <a:ext uri="{FF2B5EF4-FFF2-40B4-BE49-F238E27FC236}">
                <a16:creationId xmlns:a16="http://schemas.microsoft.com/office/drawing/2014/main" id="{3478EAD9-B8F2-4F86-87C0-7A24A58A48FA}"/>
              </a:ext>
            </a:extLst>
          </p:cNvPr>
          <p:cNvSpPr/>
          <p:nvPr/>
        </p:nvSpPr>
        <p:spPr>
          <a:xfrm>
            <a:off x="6131205" y="5324272"/>
            <a:ext cx="1538049" cy="369332"/>
          </a:xfrm>
          <a:prstGeom prst="rect">
            <a:avLst/>
          </a:prstGeom>
        </p:spPr>
        <p:txBody>
          <a:bodyPr wrap="none">
            <a:spAutoFit/>
          </a:bodyPr>
          <a:lstStyle/>
          <a:p>
            <a:pPr algn="ctr"/>
            <a:r>
              <a:rPr lang="en-US" altLang="ja-JP" dirty="0"/>
              <a:t>more accurate</a:t>
            </a:r>
            <a:endParaRPr lang="ja-JP" altLang="en-US" dirty="0"/>
          </a:p>
        </p:txBody>
      </p:sp>
      <p:sp>
        <p:nvSpPr>
          <p:cNvPr id="74" name="正方形/長方形 73">
            <a:extLst>
              <a:ext uri="{FF2B5EF4-FFF2-40B4-BE49-F238E27FC236}">
                <a16:creationId xmlns:a16="http://schemas.microsoft.com/office/drawing/2014/main" id="{FFB88983-10D4-4CF4-8E63-CCA0A31C9E4B}"/>
              </a:ext>
            </a:extLst>
          </p:cNvPr>
          <p:cNvSpPr/>
          <p:nvPr/>
        </p:nvSpPr>
        <p:spPr>
          <a:xfrm>
            <a:off x="1367659" y="4628683"/>
            <a:ext cx="651140" cy="369332"/>
          </a:xfrm>
          <a:prstGeom prst="rect">
            <a:avLst/>
          </a:prstGeom>
        </p:spPr>
        <p:txBody>
          <a:bodyPr wrap="none">
            <a:spAutoFit/>
          </a:bodyPr>
          <a:lstStyle/>
          <a:p>
            <a:pPr algn="ctr"/>
            <a:r>
              <a:rPr lang="en-US" altLang="ja-JP" b="1" dirty="0"/>
              <a:t>Arity</a:t>
            </a:r>
            <a:endParaRPr lang="ja-JP" altLang="en-US" b="1" dirty="0"/>
          </a:p>
        </p:txBody>
      </p:sp>
      <p:sp>
        <p:nvSpPr>
          <p:cNvPr id="75" name="正方形/長方形 74">
            <a:extLst>
              <a:ext uri="{FF2B5EF4-FFF2-40B4-BE49-F238E27FC236}">
                <a16:creationId xmlns:a16="http://schemas.microsoft.com/office/drawing/2014/main" id="{E33179C6-39CB-4D41-976A-73D382079846}"/>
              </a:ext>
            </a:extLst>
          </p:cNvPr>
          <p:cNvSpPr/>
          <p:nvPr/>
        </p:nvSpPr>
        <p:spPr>
          <a:xfrm>
            <a:off x="1542386" y="5580404"/>
            <a:ext cx="301686" cy="369332"/>
          </a:xfrm>
          <a:prstGeom prst="rect">
            <a:avLst/>
          </a:prstGeom>
        </p:spPr>
        <p:txBody>
          <a:bodyPr wrap="none">
            <a:spAutoFit/>
          </a:bodyPr>
          <a:lstStyle/>
          <a:p>
            <a:pPr algn="ctr"/>
            <a:r>
              <a:rPr lang="en-US" altLang="ja-JP" b="1" dirty="0"/>
              <a:t>8</a:t>
            </a:r>
            <a:endParaRPr lang="ja-JP" altLang="en-US" b="1" dirty="0"/>
          </a:p>
        </p:txBody>
      </p:sp>
      <p:sp>
        <p:nvSpPr>
          <p:cNvPr id="48" name="正方形/長方形 47">
            <a:extLst>
              <a:ext uri="{FF2B5EF4-FFF2-40B4-BE49-F238E27FC236}">
                <a16:creationId xmlns:a16="http://schemas.microsoft.com/office/drawing/2014/main" id="{7AC674C4-E0F7-44CD-B73B-13EDB5FFF5ED}"/>
              </a:ext>
            </a:extLst>
          </p:cNvPr>
          <p:cNvSpPr/>
          <p:nvPr/>
        </p:nvSpPr>
        <p:spPr>
          <a:xfrm>
            <a:off x="1542386" y="3681719"/>
            <a:ext cx="301686" cy="369332"/>
          </a:xfrm>
          <a:prstGeom prst="rect">
            <a:avLst/>
          </a:prstGeom>
        </p:spPr>
        <p:txBody>
          <a:bodyPr wrap="none">
            <a:spAutoFit/>
          </a:bodyPr>
          <a:lstStyle/>
          <a:p>
            <a:pPr algn="ctr"/>
            <a:r>
              <a:rPr lang="en-US" altLang="ja-JP" b="1" dirty="0"/>
              <a:t>2</a:t>
            </a:r>
          </a:p>
        </p:txBody>
      </p:sp>
      <p:cxnSp>
        <p:nvCxnSpPr>
          <p:cNvPr id="49" name="直線コネクタ 48">
            <a:extLst>
              <a:ext uri="{FF2B5EF4-FFF2-40B4-BE49-F238E27FC236}">
                <a16:creationId xmlns:a16="http://schemas.microsoft.com/office/drawing/2014/main" id="{D127D56B-DB2C-4909-9589-BE73943F030A}"/>
              </a:ext>
            </a:extLst>
          </p:cNvPr>
          <p:cNvCxnSpPr>
            <a:cxnSpLocks/>
            <a:stCxn id="48" idx="2"/>
            <a:endCxn id="74" idx="0"/>
          </p:cNvCxnSpPr>
          <p:nvPr/>
        </p:nvCxnSpPr>
        <p:spPr>
          <a:xfrm>
            <a:off x="1693229" y="4051051"/>
            <a:ext cx="0" cy="577632"/>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1" name="直線コネクタ 50">
            <a:extLst>
              <a:ext uri="{FF2B5EF4-FFF2-40B4-BE49-F238E27FC236}">
                <a16:creationId xmlns:a16="http://schemas.microsoft.com/office/drawing/2014/main" id="{CDFBFEF7-9B19-4115-B7C6-4E0AE31E30B0}"/>
              </a:ext>
            </a:extLst>
          </p:cNvPr>
          <p:cNvCxnSpPr>
            <a:cxnSpLocks/>
            <a:stCxn id="74" idx="2"/>
            <a:endCxn id="75" idx="0"/>
          </p:cNvCxnSpPr>
          <p:nvPr/>
        </p:nvCxnSpPr>
        <p:spPr>
          <a:xfrm>
            <a:off x="1693229" y="4998015"/>
            <a:ext cx="0" cy="582389"/>
          </a:xfrm>
          <a:prstGeom prst="line">
            <a:avLst/>
          </a:prstGeom>
          <a:ln w="63500">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751703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kumimoji="1" lang="en-US" altLang="ja-JP" dirty="0"/>
              <a:t>Stochastic </a:t>
            </a:r>
            <a:r>
              <a:rPr lang="en-US" altLang="ja-JP" dirty="0"/>
              <a:t>Lightcuts</a:t>
            </a:r>
            <a:endParaRPr kumimoji="1" lang="ja-JP" altLang="en-US" dirty="0"/>
          </a:p>
        </p:txBody>
      </p:sp>
      <p:sp>
        <p:nvSpPr>
          <p:cNvPr id="5" name="コンテンツ プレースホルダー 4">
            <a:extLst>
              <a:ext uri="{FF2B5EF4-FFF2-40B4-BE49-F238E27FC236}">
                <a16:creationId xmlns:a16="http://schemas.microsoft.com/office/drawing/2014/main" id="{9CEE8AC3-9E90-47A5-923F-0859504728AA}"/>
              </a:ext>
            </a:extLst>
          </p:cNvPr>
          <p:cNvSpPr>
            <a:spLocks noGrp="1"/>
          </p:cNvSpPr>
          <p:nvPr>
            <p:ph idx="1"/>
          </p:nvPr>
        </p:nvSpPr>
        <p:spPr/>
        <p:txBody>
          <a:bodyPr/>
          <a:lstStyle/>
          <a:p>
            <a:r>
              <a:rPr lang="en-US" altLang="ja-JP" dirty="0"/>
              <a:t>Similar to Adaptive Tree Splitting</a:t>
            </a:r>
            <a:endParaRPr kumimoji="1" lang="en-US" altLang="ja-JP" dirty="0"/>
          </a:p>
          <a:p>
            <a:r>
              <a:rPr kumimoji="1" lang="en-US" altLang="ja-JP" dirty="0"/>
              <a:t>Converges quicker than the state-of-the-art algorithms</a:t>
            </a:r>
            <a:endParaRPr lang="en-US" altLang="ja-JP" dirty="0"/>
          </a:p>
          <a:p>
            <a:r>
              <a:rPr lang="en-US" altLang="ja-JP" dirty="0"/>
              <a:t>Modified geometric term (even more conservative)</a:t>
            </a:r>
          </a:p>
          <a:p>
            <a:pPr lvl="1"/>
            <a:endParaRPr kumimoji="1" lang="ja-JP" altLang="en-US" dirty="0"/>
          </a:p>
        </p:txBody>
      </p:sp>
    </p:spTree>
    <p:extLst>
      <p:ext uri="{BB962C8B-B14F-4D97-AF65-F5344CB8AC3E}">
        <p14:creationId xmlns:p14="http://schemas.microsoft.com/office/powerpoint/2010/main" val="387764350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正方形/長方形 12">
            <a:extLst>
              <a:ext uri="{FF2B5EF4-FFF2-40B4-BE49-F238E27FC236}">
                <a16:creationId xmlns:a16="http://schemas.microsoft.com/office/drawing/2014/main" id="{B7572576-C6A6-43F9-9555-5BCF787DA396}"/>
              </a:ext>
            </a:extLst>
          </p:cNvPr>
          <p:cNvSpPr/>
          <p:nvPr/>
        </p:nvSpPr>
        <p:spPr>
          <a:xfrm>
            <a:off x="6533147" y="3221014"/>
            <a:ext cx="1294570" cy="1326603"/>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 name="直線コネクタ 7">
            <a:extLst>
              <a:ext uri="{FF2B5EF4-FFF2-40B4-BE49-F238E27FC236}">
                <a16:creationId xmlns:a16="http://schemas.microsoft.com/office/drawing/2014/main" id="{0D1A49E9-4847-4BBE-8B61-471A8C4C5B14}"/>
              </a:ext>
            </a:extLst>
          </p:cNvPr>
          <p:cNvCxnSpPr>
            <a:cxnSpLocks/>
          </p:cNvCxnSpPr>
          <p:nvPr/>
        </p:nvCxnSpPr>
        <p:spPr>
          <a:xfrm flipH="1">
            <a:off x="3560323" y="5597183"/>
            <a:ext cx="5048656" cy="0"/>
          </a:xfrm>
          <a:prstGeom prst="line">
            <a:avLst/>
          </a:prstGeom>
          <a:ln w="635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lang="en-US" altLang="ja-JP" dirty="0"/>
              <a:t>Stochastic Lightcuts</a:t>
            </a:r>
            <a:endParaRPr kumimoji="1" lang="ja-JP" altLang="en-US" dirty="0"/>
          </a:p>
        </p:txBody>
      </p:sp>
      <p:sp>
        <p:nvSpPr>
          <p:cNvPr id="5" name="コンテンツ プレースホルダー 4">
            <a:extLst>
              <a:ext uri="{FF2B5EF4-FFF2-40B4-BE49-F238E27FC236}">
                <a16:creationId xmlns:a16="http://schemas.microsoft.com/office/drawing/2014/main" id="{9CEE8AC3-9E90-47A5-923F-0859504728AA}"/>
              </a:ext>
            </a:extLst>
          </p:cNvPr>
          <p:cNvSpPr>
            <a:spLocks noGrp="1"/>
          </p:cNvSpPr>
          <p:nvPr>
            <p:ph idx="1"/>
          </p:nvPr>
        </p:nvSpPr>
        <p:spPr>
          <a:xfrm>
            <a:off x="838200" y="1825625"/>
            <a:ext cx="10515600" cy="4351338"/>
          </a:xfrm>
        </p:spPr>
        <p:txBody>
          <a:bodyPr/>
          <a:lstStyle/>
          <a:p>
            <a:r>
              <a:rPr kumimoji="1" lang="en-US" altLang="ja-JP" dirty="0"/>
              <a:t>The modified geometric term is still not perfect</a:t>
            </a:r>
          </a:p>
        </p:txBody>
      </p:sp>
      <p:sp>
        <p:nvSpPr>
          <p:cNvPr id="3" name="フリーフォーム: 図形 2">
            <a:extLst>
              <a:ext uri="{FF2B5EF4-FFF2-40B4-BE49-F238E27FC236}">
                <a16:creationId xmlns:a16="http://schemas.microsoft.com/office/drawing/2014/main" id="{D06F57D3-2F8A-4140-A1C3-A431765FC1AF}"/>
              </a:ext>
            </a:extLst>
          </p:cNvPr>
          <p:cNvSpPr/>
          <p:nvPr/>
        </p:nvSpPr>
        <p:spPr>
          <a:xfrm rot="708622">
            <a:off x="5645966" y="5542484"/>
            <a:ext cx="1608226" cy="787494"/>
          </a:xfrm>
          <a:custGeom>
            <a:avLst/>
            <a:gdLst>
              <a:gd name="connsiteX0" fmla="*/ 4260 w 1686103"/>
              <a:gd name="connsiteY0" fmla="*/ 1216478 h 1216478"/>
              <a:gd name="connsiteX1" fmla="*/ 53245 w 1686103"/>
              <a:gd name="connsiteY1" fmla="*/ 612321 h 1216478"/>
              <a:gd name="connsiteX2" fmla="*/ 379817 w 1686103"/>
              <a:gd name="connsiteY2" fmla="*/ 187778 h 1216478"/>
              <a:gd name="connsiteX3" fmla="*/ 1179917 w 1686103"/>
              <a:gd name="connsiteY3" fmla="*/ 171450 h 1216478"/>
              <a:gd name="connsiteX4" fmla="*/ 1686103 w 1686103"/>
              <a:gd name="connsiteY4" fmla="*/ 0 h 1216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6103" h="1216478">
                <a:moveTo>
                  <a:pt x="4260" y="1216478"/>
                </a:moveTo>
                <a:cubicBezTo>
                  <a:pt x="-2544" y="1000124"/>
                  <a:pt x="-9348" y="783771"/>
                  <a:pt x="53245" y="612321"/>
                </a:cubicBezTo>
                <a:cubicBezTo>
                  <a:pt x="115838" y="440871"/>
                  <a:pt x="192038" y="261256"/>
                  <a:pt x="379817" y="187778"/>
                </a:cubicBezTo>
                <a:cubicBezTo>
                  <a:pt x="567596" y="114300"/>
                  <a:pt x="962203" y="202746"/>
                  <a:pt x="1179917" y="171450"/>
                </a:cubicBezTo>
                <a:cubicBezTo>
                  <a:pt x="1397631" y="140154"/>
                  <a:pt x="1541867" y="70077"/>
                  <a:pt x="1686103" y="0"/>
                </a:cubicBezTo>
              </a:path>
            </a:pathLst>
          </a:cu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C0515E30-AE72-41CC-9F2D-24254E138C01}"/>
              </a:ext>
            </a:extLst>
          </p:cNvPr>
          <p:cNvSpPr/>
          <p:nvPr/>
        </p:nvSpPr>
        <p:spPr>
          <a:xfrm>
            <a:off x="6006000" y="5507183"/>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C8E73E9B-A195-4814-83E6-6BC841B7C4FF}"/>
              </a:ext>
            </a:extLst>
          </p:cNvPr>
          <p:cNvSpPr/>
          <p:nvPr/>
        </p:nvSpPr>
        <p:spPr>
          <a:xfrm>
            <a:off x="3701751" y="3207615"/>
            <a:ext cx="1948523" cy="1807735"/>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1" name="直線矢印コネクタ 20">
            <a:extLst>
              <a:ext uri="{FF2B5EF4-FFF2-40B4-BE49-F238E27FC236}">
                <a16:creationId xmlns:a16="http://schemas.microsoft.com/office/drawing/2014/main" id="{92558A5B-916E-4DD1-8C1A-93B56F9B1F20}"/>
              </a:ext>
            </a:extLst>
          </p:cNvPr>
          <p:cNvCxnSpPr>
            <a:cxnSpLocks/>
            <a:endCxn id="6" idx="1"/>
          </p:cNvCxnSpPr>
          <p:nvPr/>
        </p:nvCxnSpPr>
        <p:spPr>
          <a:xfrm>
            <a:off x="5650274" y="5013873"/>
            <a:ext cx="382086" cy="519670"/>
          </a:xfrm>
          <a:prstGeom prst="straightConnector1">
            <a:avLst/>
          </a:prstGeom>
          <a:ln w="63500">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直線矢印コネクタ 22">
            <a:extLst>
              <a:ext uri="{FF2B5EF4-FFF2-40B4-BE49-F238E27FC236}">
                <a16:creationId xmlns:a16="http://schemas.microsoft.com/office/drawing/2014/main" id="{53523FB1-65D8-4BF2-A62E-6E61F9E4E518}"/>
              </a:ext>
            </a:extLst>
          </p:cNvPr>
          <p:cNvCxnSpPr>
            <a:cxnSpLocks/>
            <a:endCxn id="6" idx="7"/>
          </p:cNvCxnSpPr>
          <p:nvPr/>
        </p:nvCxnSpPr>
        <p:spPr>
          <a:xfrm flipH="1">
            <a:off x="6159640" y="4542146"/>
            <a:ext cx="382086" cy="991397"/>
          </a:xfrm>
          <a:prstGeom prst="straightConnector1">
            <a:avLst/>
          </a:prstGeom>
          <a:ln w="63500">
            <a:solidFill>
              <a:schemeClr val="accent2"/>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7" name="太陽 26">
            <a:extLst>
              <a:ext uri="{FF2B5EF4-FFF2-40B4-BE49-F238E27FC236}">
                <a16:creationId xmlns:a16="http://schemas.microsoft.com/office/drawing/2014/main" id="{D75DA59A-1D5F-4886-805D-7B616B91B165}"/>
              </a:ext>
            </a:extLst>
          </p:cNvPr>
          <p:cNvSpPr/>
          <p:nvPr/>
        </p:nvSpPr>
        <p:spPr>
          <a:xfrm>
            <a:off x="6545325" y="436214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太陽 27">
            <a:extLst>
              <a:ext uri="{FF2B5EF4-FFF2-40B4-BE49-F238E27FC236}">
                <a16:creationId xmlns:a16="http://schemas.microsoft.com/office/drawing/2014/main" id="{FC046944-64DB-428D-BEDF-1357618606F5}"/>
              </a:ext>
            </a:extLst>
          </p:cNvPr>
          <p:cNvSpPr/>
          <p:nvPr/>
        </p:nvSpPr>
        <p:spPr>
          <a:xfrm>
            <a:off x="7633649" y="323574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太陽 28">
            <a:extLst>
              <a:ext uri="{FF2B5EF4-FFF2-40B4-BE49-F238E27FC236}">
                <a16:creationId xmlns:a16="http://schemas.microsoft.com/office/drawing/2014/main" id="{BBBACABF-3B13-4E10-807B-63E355486754}"/>
              </a:ext>
            </a:extLst>
          </p:cNvPr>
          <p:cNvSpPr/>
          <p:nvPr/>
        </p:nvSpPr>
        <p:spPr>
          <a:xfrm>
            <a:off x="3725316" y="4833873"/>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太陽 29">
            <a:extLst>
              <a:ext uri="{FF2B5EF4-FFF2-40B4-BE49-F238E27FC236}">
                <a16:creationId xmlns:a16="http://schemas.microsoft.com/office/drawing/2014/main" id="{DFA6013B-0BA0-4A02-86D0-606896FE1CA8}"/>
              </a:ext>
            </a:extLst>
          </p:cNvPr>
          <p:cNvSpPr/>
          <p:nvPr/>
        </p:nvSpPr>
        <p:spPr>
          <a:xfrm>
            <a:off x="5438806" y="323574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楕円 30">
            <a:extLst>
              <a:ext uri="{FF2B5EF4-FFF2-40B4-BE49-F238E27FC236}">
                <a16:creationId xmlns:a16="http://schemas.microsoft.com/office/drawing/2014/main" id="{5F177034-39F6-41EC-84DA-0A4D1778E8FC}"/>
              </a:ext>
            </a:extLst>
          </p:cNvPr>
          <p:cNvSpPr/>
          <p:nvPr/>
        </p:nvSpPr>
        <p:spPr>
          <a:xfrm>
            <a:off x="3319976" y="2756391"/>
            <a:ext cx="2700000" cy="2700000"/>
          </a:xfrm>
          <a:prstGeom prst="ellipse">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楕円 31">
            <a:extLst>
              <a:ext uri="{FF2B5EF4-FFF2-40B4-BE49-F238E27FC236}">
                <a16:creationId xmlns:a16="http://schemas.microsoft.com/office/drawing/2014/main" id="{F8B50315-E59A-40E3-B77F-DCE6FB29F1E7}"/>
              </a:ext>
            </a:extLst>
          </p:cNvPr>
          <p:cNvSpPr/>
          <p:nvPr/>
        </p:nvSpPr>
        <p:spPr>
          <a:xfrm>
            <a:off x="6244771" y="2923439"/>
            <a:ext cx="1890000" cy="189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正方形/長方形 17">
            <a:extLst>
              <a:ext uri="{FF2B5EF4-FFF2-40B4-BE49-F238E27FC236}">
                <a16:creationId xmlns:a16="http://schemas.microsoft.com/office/drawing/2014/main" id="{96215DC6-2A94-42C2-8914-147B5432B97A}"/>
              </a:ext>
            </a:extLst>
          </p:cNvPr>
          <p:cNvSpPr/>
          <p:nvPr/>
        </p:nvSpPr>
        <p:spPr>
          <a:xfrm>
            <a:off x="2181693" y="6185198"/>
            <a:ext cx="7828618" cy="461665"/>
          </a:xfrm>
          <a:prstGeom prst="rect">
            <a:avLst/>
          </a:prstGeom>
        </p:spPr>
        <p:txBody>
          <a:bodyPr wrap="none">
            <a:spAutoFit/>
          </a:bodyPr>
          <a:lstStyle/>
          <a:p>
            <a:pPr algn="ctr"/>
            <a:r>
              <a:rPr lang="en-US" altLang="ja-JP" sz="2400" dirty="0"/>
              <a:t>Corner case: a light source in the orange box is actually closer</a:t>
            </a:r>
            <a:endParaRPr kumimoji="1" lang="ja-JP" altLang="en-US" sz="2400" dirty="0"/>
          </a:p>
        </p:txBody>
      </p:sp>
    </p:spTree>
    <p:extLst>
      <p:ext uri="{BB962C8B-B14F-4D97-AF65-F5344CB8AC3E}">
        <p14:creationId xmlns:p14="http://schemas.microsoft.com/office/powerpoint/2010/main" val="349933096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8A7F3C07-45BF-4177-86B1-50A9BE12872D}"/>
              </a:ext>
            </a:extLst>
          </p:cNvPr>
          <p:cNvSpPr/>
          <p:nvPr/>
        </p:nvSpPr>
        <p:spPr>
          <a:xfrm>
            <a:off x="5139402" y="4581598"/>
            <a:ext cx="3022100" cy="1740410"/>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accent2"/>
                </a:solidFill>
              </a:rPr>
              <a:t>Dead branch</a:t>
            </a:r>
            <a:endParaRPr kumimoji="1" lang="ja-JP" altLang="en-US" dirty="0">
              <a:solidFill>
                <a:schemeClr val="accent2"/>
              </a:solidFill>
            </a:endParaRPr>
          </a:p>
        </p:txBody>
      </p:sp>
      <p:sp>
        <p:nvSpPr>
          <p:cNvPr id="13" name="正方形/長方形 12">
            <a:extLst>
              <a:ext uri="{FF2B5EF4-FFF2-40B4-BE49-F238E27FC236}">
                <a16:creationId xmlns:a16="http://schemas.microsoft.com/office/drawing/2014/main" id="{B7572576-C6A6-43F9-9555-5BCF787DA396}"/>
              </a:ext>
            </a:extLst>
          </p:cNvPr>
          <p:cNvSpPr/>
          <p:nvPr/>
        </p:nvSpPr>
        <p:spPr>
          <a:xfrm>
            <a:off x="6248370" y="2816277"/>
            <a:ext cx="1407268" cy="1303507"/>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 name="直線コネクタ 7">
            <a:extLst>
              <a:ext uri="{FF2B5EF4-FFF2-40B4-BE49-F238E27FC236}">
                <a16:creationId xmlns:a16="http://schemas.microsoft.com/office/drawing/2014/main" id="{0D1A49E9-4847-4BBE-8B61-471A8C4C5B14}"/>
              </a:ext>
            </a:extLst>
          </p:cNvPr>
          <p:cNvCxnSpPr>
            <a:cxnSpLocks/>
          </p:cNvCxnSpPr>
          <p:nvPr/>
        </p:nvCxnSpPr>
        <p:spPr>
          <a:xfrm flipH="1">
            <a:off x="3803510" y="2660537"/>
            <a:ext cx="4231531" cy="2597285"/>
          </a:xfrm>
          <a:prstGeom prst="line">
            <a:avLst/>
          </a:prstGeom>
          <a:ln w="635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4" name="タイトル 3">
            <a:extLst>
              <a:ext uri="{FF2B5EF4-FFF2-40B4-BE49-F238E27FC236}">
                <a16:creationId xmlns:a16="http://schemas.microsoft.com/office/drawing/2014/main" id="{0A3A1503-5D24-41D6-974C-4CE40A8E898D}"/>
              </a:ext>
            </a:extLst>
          </p:cNvPr>
          <p:cNvSpPr>
            <a:spLocks noGrp="1"/>
          </p:cNvSpPr>
          <p:nvPr>
            <p:ph type="title"/>
          </p:nvPr>
        </p:nvSpPr>
        <p:spPr/>
        <p:txBody>
          <a:bodyPr/>
          <a:lstStyle/>
          <a:p>
            <a:r>
              <a:rPr lang="en-US" altLang="ja-JP" dirty="0"/>
              <a:t>Stochastic Lightcuts</a:t>
            </a:r>
            <a:endParaRPr kumimoji="1" lang="ja-JP" altLang="en-US" dirty="0"/>
          </a:p>
        </p:txBody>
      </p:sp>
      <p:sp>
        <p:nvSpPr>
          <p:cNvPr id="5" name="コンテンツ プレースホルダー 4">
            <a:extLst>
              <a:ext uri="{FF2B5EF4-FFF2-40B4-BE49-F238E27FC236}">
                <a16:creationId xmlns:a16="http://schemas.microsoft.com/office/drawing/2014/main" id="{9CEE8AC3-9E90-47A5-923F-0859504728AA}"/>
              </a:ext>
            </a:extLst>
          </p:cNvPr>
          <p:cNvSpPr>
            <a:spLocks noGrp="1"/>
          </p:cNvSpPr>
          <p:nvPr>
            <p:ph idx="1"/>
          </p:nvPr>
        </p:nvSpPr>
        <p:spPr>
          <a:xfrm>
            <a:off x="838200" y="1825625"/>
            <a:ext cx="10515600" cy="4351338"/>
          </a:xfrm>
        </p:spPr>
        <p:txBody>
          <a:bodyPr/>
          <a:lstStyle/>
          <a:p>
            <a:r>
              <a:rPr kumimoji="1" lang="en-US" altLang="ja-JP" dirty="0"/>
              <a:t>Reject boxes if they are below </a:t>
            </a:r>
            <a:r>
              <a:rPr kumimoji="1" lang="en-US" altLang="ja-JP"/>
              <a:t>the shading tangent </a:t>
            </a:r>
            <a:r>
              <a:rPr kumimoji="1" lang="en-US" altLang="ja-JP" dirty="0"/>
              <a:t>plane</a:t>
            </a:r>
          </a:p>
        </p:txBody>
      </p:sp>
      <p:sp>
        <p:nvSpPr>
          <p:cNvPr id="3" name="フリーフォーム: 図形 2">
            <a:extLst>
              <a:ext uri="{FF2B5EF4-FFF2-40B4-BE49-F238E27FC236}">
                <a16:creationId xmlns:a16="http://schemas.microsoft.com/office/drawing/2014/main" id="{D06F57D3-2F8A-4140-A1C3-A431765FC1AF}"/>
              </a:ext>
            </a:extLst>
          </p:cNvPr>
          <p:cNvSpPr/>
          <p:nvPr/>
        </p:nvSpPr>
        <p:spPr>
          <a:xfrm>
            <a:off x="5747561" y="3657971"/>
            <a:ext cx="1686103" cy="1216478"/>
          </a:xfrm>
          <a:custGeom>
            <a:avLst/>
            <a:gdLst>
              <a:gd name="connsiteX0" fmla="*/ 4260 w 1686103"/>
              <a:gd name="connsiteY0" fmla="*/ 1216478 h 1216478"/>
              <a:gd name="connsiteX1" fmla="*/ 53245 w 1686103"/>
              <a:gd name="connsiteY1" fmla="*/ 612321 h 1216478"/>
              <a:gd name="connsiteX2" fmla="*/ 379817 w 1686103"/>
              <a:gd name="connsiteY2" fmla="*/ 187778 h 1216478"/>
              <a:gd name="connsiteX3" fmla="*/ 1179917 w 1686103"/>
              <a:gd name="connsiteY3" fmla="*/ 171450 h 1216478"/>
              <a:gd name="connsiteX4" fmla="*/ 1686103 w 1686103"/>
              <a:gd name="connsiteY4" fmla="*/ 0 h 1216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6103" h="1216478">
                <a:moveTo>
                  <a:pt x="4260" y="1216478"/>
                </a:moveTo>
                <a:cubicBezTo>
                  <a:pt x="-2544" y="1000124"/>
                  <a:pt x="-9348" y="783771"/>
                  <a:pt x="53245" y="612321"/>
                </a:cubicBezTo>
                <a:cubicBezTo>
                  <a:pt x="115838" y="440871"/>
                  <a:pt x="192038" y="261256"/>
                  <a:pt x="379817" y="187778"/>
                </a:cubicBezTo>
                <a:cubicBezTo>
                  <a:pt x="567596" y="114300"/>
                  <a:pt x="962203" y="202746"/>
                  <a:pt x="1179917" y="171450"/>
                </a:cubicBezTo>
                <a:cubicBezTo>
                  <a:pt x="1397631" y="140154"/>
                  <a:pt x="1541867" y="70077"/>
                  <a:pt x="1686103" y="0"/>
                </a:cubicBezTo>
              </a:path>
            </a:pathLst>
          </a:cu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C0515E30-AE72-41CC-9F2D-24254E138C01}"/>
              </a:ext>
            </a:extLst>
          </p:cNvPr>
          <p:cNvSpPr/>
          <p:nvPr/>
        </p:nvSpPr>
        <p:spPr>
          <a:xfrm>
            <a:off x="5969535" y="3788947"/>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DC03A0C0-EEE5-4E2E-967A-5127D812BA4E}"/>
              </a:ext>
            </a:extLst>
          </p:cNvPr>
          <p:cNvSpPr/>
          <p:nvPr/>
        </p:nvSpPr>
        <p:spPr>
          <a:xfrm>
            <a:off x="4223523" y="5148595"/>
            <a:ext cx="1097502" cy="1042437"/>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accent2"/>
                </a:solidFill>
              </a:rPr>
              <a:t>Dead branch</a:t>
            </a:r>
            <a:endParaRPr kumimoji="1" lang="ja-JP" altLang="en-US" dirty="0">
              <a:solidFill>
                <a:schemeClr val="accent2"/>
              </a:solidFill>
            </a:endParaRPr>
          </a:p>
        </p:txBody>
      </p:sp>
      <p:sp>
        <p:nvSpPr>
          <p:cNvPr id="15" name="正方形/長方形 14">
            <a:extLst>
              <a:ext uri="{FF2B5EF4-FFF2-40B4-BE49-F238E27FC236}">
                <a16:creationId xmlns:a16="http://schemas.microsoft.com/office/drawing/2014/main" id="{C8E73E9B-A195-4814-83E6-6BC841B7C4FF}"/>
              </a:ext>
            </a:extLst>
          </p:cNvPr>
          <p:cNvSpPr/>
          <p:nvPr/>
        </p:nvSpPr>
        <p:spPr>
          <a:xfrm>
            <a:off x="4462005" y="2916722"/>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3185701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楕円 55">
            <a:extLst>
              <a:ext uri="{FF2B5EF4-FFF2-40B4-BE49-F238E27FC236}">
                <a16:creationId xmlns:a16="http://schemas.microsoft.com/office/drawing/2014/main" id="{3A068F24-9712-42C6-ADC0-6BD6AC25F592}"/>
              </a:ext>
            </a:extLst>
          </p:cNvPr>
          <p:cNvSpPr/>
          <p:nvPr/>
        </p:nvSpPr>
        <p:spPr>
          <a:xfrm>
            <a:off x="3250680" y="3905094"/>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0608B765-5CED-4116-B221-F3C2FEC13B2B}"/>
              </a:ext>
            </a:extLst>
          </p:cNvPr>
          <p:cNvSpPr>
            <a:spLocks noGrp="1"/>
          </p:cNvSpPr>
          <p:nvPr>
            <p:ph type="title"/>
          </p:nvPr>
        </p:nvSpPr>
        <p:spPr/>
        <p:txBody>
          <a:bodyPr/>
          <a:lstStyle/>
          <a:p>
            <a:r>
              <a:rPr kumimoji="1" lang="en-US" altLang="ja-JP" dirty="0"/>
              <a:t>Bounding Volume Hierarchy</a:t>
            </a:r>
            <a:endParaRPr kumimoji="1" lang="ja-JP" altLang="en-US" dirty="0"/>
          </a:p>
        </p:txBody>
      </p:sp>
      <p:sp>
        <p:nvSpPr>
          <p:cNvPr id="6" name="正方形/長方形 5">
            <a:extLst>
              <a:ext uri="{FF2B5EF4-FFF2-40B4-BE49-F238E27FC236}">
                <a16:creationId xmlns:a16="http://schemas.microsoft.com/office/drawing/2014/main" id="{EF4CA6D3-F652-4956-AD3E-1052B376BD77}"/>
              </a:ext>
            </a:extLst>
          </p:cNvPr>
          <p:cNvSpPr/>
          <p:nvPr/>
        </p:nvSpPr>
        <p:spPr>
          <a:xfrm>
            <a:off x="3045517" y="3227627"/>
            <a:ext cx="1739438" cy="1712407"/>
          </a:xfrm>
          <a:prstGeom prst="rect">
            <a:avLst/>
          </a:prstGeom>
          <a:noFill/>
          <a:ln w="635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 name="正方形/長方形 6">
            <a:extLst>
              <a:ext uri="{FF2B5EF4-FFF2-40B4-BE49-F238E27FC236}">
                <a16:creationId xmlns:a16="http://schemas.microsoft.com/office/drawing/2014/main" id="{37737874-C9FB-471A-A53F-B30B7CA5D31C}"/>
              </a:ext>
            </a:extLst>
          </p:cNvPr>
          <p:cNvSpPr/>
          <p:nvPr/>
        </p:nvSpPr>
        <p:spPr>
          <a:xfrm>
            <a:off x="3045517" y="3227627"/>
            <a:ext cx="938985" cy="856845"/>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 name="正方形/長方形 7">
            <a:extLst>
              <a:ext uri="{FF2B5EF4-FFF2-40B4-BE49-F238E27FC236}">
                <a16:creationId xmlns:a16="http://schemas.microsoft.com/office/drawing/2014/main" id="{52973FC0-9962-49D3-9884-EB4C434CD4FD}"/>
              </a:ext>
            </a:extLst>
          </p:cNvPr>
          <p:cNvSpPr/>
          <p:nvPr/>
        </p:nvSpPr>
        <p:spPr>
          <a:xfrm>
            <a:off x="3353129" y="3875081"/>
            <a:ext cx="1431826" cy="1064954"/>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 name="正方形/長方形 8">
            <a:extLst>
              <a:ext uri="{FF2B5EF4-FFF2-40B4-BE49-F238E27FC236}">
                <a16:creationId xmlns:a16="http://schemas.microsoft.com/office/drawing/2014/main" id="{5C398FC3-06E4-43CD-8384-6F3A00A45861}"/>
              </a:ext>
            </a:extLst>
          </p:cNvPr>
          <p:cNvSpPr/>
          <p:nvPr/>
        </p:nvSpPr>
        <p:spPr>
          <a:xfrm>
            <a:off x="3353129" y="4376620"/>
            <a:ext cx="753800" cy="556983"/>
          </a:xfrm>
          <a:prstGeom prst="rect">
            <a:avLst/>
          </a:prstGeom>
          <a:noFill/>
          <a:ln w="63500">
            <a:solidFill>
              <a:schemeClr val="accent2">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0" name="正方形/長方形 9">
            <a:extLst>
              <a:ext uri="{FF2B5EF4-FFF2-40B4-BE49-F238E27FC236}">
                <a16:creationId xmlns:a16="http://schemas.microsoft.com/office/drawing/2014/main" id="{34A004B7-2066-4058-BD0E-F1252700C45F}"/>
              </a:ext>
            </a:extLst>
          </p:cNvPr>
          <p:cNvSpPr/>
          <p:nvPr/>
        </p:nvSpPr>
        <p:spPr>
          <a:xfrm flipH="1" flipV="1">
            <a:off x="4292114" y="3875080"/>
            <a:ext cx="486323" cy="378134"/>
          </a:xfrm>
          <a:prstGeom prst="rect">
            <a:avLst/>
          </a:prstGeom>
          <a:noFill/>
          <a:ln w="63500">
            <a:solidFill>
              <a:schemeClr val="accent2">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1" name="正方形/長方形 10">
            <a:extLst>
              <a:ext uri="{FF2B5EF4-FFF2-40B4-BE49-F238E27FC236}">
                <a16:creationId xmlns:a16="http://schemas.microsoft.com/office/drawing/2014/main" id="{4C006FB5-D28A-4795-A8BF-E1ECB8FA1E94}"/>
              </a:ext>
            </a:extLst>
          </p:cNvPr>
          <p:cNvSpPr/>
          <p:nvPr/>
        </p:nvSpPr>
        <p:spPr>
          <a:xfrm>
            <a:off x="3498179" y="3227626"/>
            <a:ext cx="486323" cy="378134"/>
          </a:xfrm>
          <a:prstGeom prst="rect">
            <a:avLst/>
          </a:prstGeom>
          <a:noFill/>
          <a:ln w="63500">
            <a:solidFill>
              <a:schemeClr val="accent1">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2" name="正方形/長方形 11">
            <a:extLst>
              <a:ext uri="{FF2B5EF4-FFF2-40B4-BE49-F238E27FC236}">
                <a16:creationId xmlns:a16="http://schemas.microsoft.com/office/drawing/2014/main" id="{87D0BF8F-3492-475E-98FD-628737D534D0}"/>
              </a:ext>
            </a:extLst>
          </p:cNvPr>
          <p:cNvSpPr/>
          <p:nvPr/>
        </p:nvSpPr>
        <p:spPr>
          <a:xfrm flipH="1">
            <a:off x="3045517" y="3582291"/>
            <a:ext cx="373946" cy="501539"/>
          </a:xfrm>
          <a:prstGeom prst="rect">
            <a:avLst/>
          </a:prstGeom>
          <a:noFill/>
          <a:ln w="63500">
            <a:solidFill>
              <a:schemeClr val="accent1">
                <a:alpha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楕円 14">
            <a:extLst>
              <a:ext uri="{FF2B5EF4-FFF2-40B4-BE49-F238E27FC236}">
                <a16:creationId xmlns:a16="http://schemas.microsoft.com/office/drawing/2014/main" id="{80EA6BA6-CC89-44F7-B9D9-E1B861C30790}"/>
              </a:ext>
            </a:extLst>
          </p:cNvPr>
          <p:cNvSpPr/>
          <p:nvPr/>
        </p:nvSpPr>
        <p:spPr>
          <a:xfrm>
            <a:off x="8358023" y="3746737"/>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8" name="直線コネクタ 17">
            <a:extLst>
              <a:ext uri="{FF2B5EF4-FFF2-40B4-BE49-F238E27FC236}">
                <a16:creationId xmlns:a16="http://schemas.microsoft.com/office/drawing/2014/main" id="{CA0E123A-8328-43C0-909E-1BE0D7A2896E}"/>
              </a:ext>
            </a:extLst>
          </p:cNvPr>
          <p:cNvCxnSpPr>
            <a:cxnSpLocks/>
            <a:stCxn id="23" idx="3"/>
            <a:endCxn id="24" idx="0"/>
          </p:cNvCxnSpPr>
          <p:nvPr/>
        </p:nvCxnSpPr>
        <p:spPr>
          <a:xfrm flipH="1">
            <a:off x="7609974" y="3271162"/>
            <a:ext cx="342195" cy="4778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18F54AB3-A1DD-4680-B527-A46069CE6AD5}"/>
              </a:ext>
            </a:extLst>
          </p:cNvPr>
          <p:cNvCxnSpPr>
            <a:cxnSpLocks/>
            <a:stCxn id="23" idx="5"/>
            <a:endCxn id="15" idx="0"/>
          </p:cNvCxnSpPr>
          <p:nvPr/>
        </p:nvCxnSpPr>
        <p:spPr>
          <a:xfrm>
            <a:off x="8288389" y="3271162"/>
            <a:ext cx="307378" cy="47557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直線コネクタ 19">
            <a:extLst>
              <a:ext uri="{FF2B5EF4-FFF2-40B4-BE49-F238E27FC236}">
                <a16:creationId xmlns:a16="http://schemas.microsoft.com/office/drawing/2014/main" id="{E427417B-1D4E-4788-9CF4-EB407C4E6CCF}"/>
              </a:ext>
            </a:extLst>
          </p:cNvPr>
          <p:cNvCxnSpPr>
            <a:cxnSpLocks/>
            <a:stCxn id="15" idx="3"/>
            <a:endCxn id="29" idx="0"/>
          </p:cNvCxnSpPr>
          <p:nvPr/>
        </p:nvCxnSpPr>
        <p:spPr>
          <a:xfrm>
            <a:off x="8427657" y="4152591"/>
            <a:ext cx="14421" cy="54969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DCF68F93-C58C-41DD-A32F-67D047F62DE7}"/>
              </a:ext>
            </a:extLst>
          </p:cNvPr>
          <p:cNvCxnSpPr>
            <a:cxnSpLocks/>
            <a:stCxn id="15" idx="5"/>
            <a:endCxn id="28" idx="0"/>
          </p:cNvCxnSpPr>
          <p:nvPr/>
        </p:nvCxnSpPr>
        <p:spPr>
          <a:xfrm>
            <a:off x="8763877" y="4152591"/>
            <a:ext cx="307378" cy="54969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楕円 22">
            <a:extLst>
              <a:ext uri="{FF2B5EF4-FFF2-40B4-BE49-F238E27FC236}">
                <a16:creationId xmlns:a16="http://schemas.microsoft.com/office/drawing/2014/main" id="{9B6DDC0E-6CC1-4782-8792-D6E717621A8F}"/>
              </a:ext>
            </a:extLst>
          </p:cNvPr>
          <p:cNvSpPr/>
          <p:nvPr/>
        </p:nvSpPr>
        <p:spPr>
          <a:xfrm>
            <a:off x="7882535" y="2865308"/>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p>
        </p:txBody>
      </p:sp>
      <p:sp>
        <p:nvSpPr>
          <p:cNvPr id="24" name="楕円 23">
            <a:extLst>
              <a:ext uri="{FF2B5EF4-FFF2-40B4-BE49-F238E27FC236}">
                <a16:creationId xmlns:a16="http://schemas.microsoft.com/office/drawing/2014/main" id="{33D9F5DA-6C4D-40B9-A7E5-D9A8A0693C4D}"/>
              </a:ext>
            </a:extLst>
          </p:cNvPr>
          <p:cNvSpPr/>
          <p:nvPr/>
        </p:nvSpPr>
        <p:spPr>
          <a:xfrm>
            <a:off x="7372230" y="3749051"/>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楕円 27">
            <a:extLst>
              <a:ext uri="{FF2B5EF4-FFF2-40B4-BE49-F238E27FC236}">
                <a16:creationId xmlns:a16="http://schemas.microsoft.com/office/drawing/2014/main" id="{53E30DCD-D75B-4F14-BADF-8D7B8EA74717}"/>
              </a:ext>
            </a:extLst>
          </p:cNvPr>
          <p:cNvSpPr/>
          <p:nvPr/>
        </p:nvSpPr>
        <p:spPr>
          <a:xfrm>
            <a:off x="8833511" y="4702290"/>
            <a:ext cx="475488" cy="475488"/>
          </a:xfrm>
          <a:prstGeom prst="ellipse">
            <a:avLst/>
          </a:prstGeom>
          <a:noFill/>
          <a:ln w="6350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DE694CF6-576E-42B7-9A30-B77077CCC54C}"/>
              </a:ext>
            </a:extLst>
          </p:cNvPr>
          <p:cNvSpPr/>
          <p:nvPr/>
        </p:nvSpPr>
        <p:spPr>
          <a:xfrm>
            <a:off x="8204334" y="4702290"/>
            <a:ext cx="475488" cy="475488"/>
          </a:xfrm>
          <a:prstGeom prst="ellipse">
            <a:avLst/>
          </a:prstGeom>
          <a:noFill/>
          <a:ln w="63500">
            <a:solidFill>
              <a:schemeClr val="accent2">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6314ACCF-0EB4-430D-B81D-04342AE8F242}"/>
              </a:ext>
            </a:extLst>
          </p:cNvPr>
          <p:cNvSpPr/>
          <p:nvPr/>
        </p:nvSpPr>
        <p:spPr>
          <a:xfrm>
            <a:off x="7540984" y="4702290"/>
            <a:ext cx="475488" cy="475488"/>
          </a:xfrm>
          <a:prstGeom prst="ellipse">
            <a:avLst/>
          </a:prstGeom>
          <a:noFill/>
          <a:ln w="6350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7" name="直線コネクタ 36">
            <a:extLst>
              <a:ext uri="{FF2B5EF4-FFF2-40B4-BE49-F238E27FC236}">
                <a16:creationId xmlns:a16="http://schemas.microsoft.com/office/drawing/2014/main" id="{15AE3F85-62A0-435B-B3F6-199667C03185}"/>
              </a:ext>
            </a:extLst>
          </p:cNvPr>
          <p:cNvCxnSpPr>
            <a:cxnSpLocks/>
            <a:stCxn id="24" idx="5"/>
            <a:endCxn id="34" idx="0"/>
          </p:cNvCxnSpPr>
          <p:nvPr/>
        </p:nvCxnSpPr>
        <p:spPr>
          <a:xfrm>
            <a:off x="7778084" y="4154905"/>
            <a:ext cx="644" cy="54738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楕円 39">
            <a:extLst>
              <a:ext uri="{FF2B5EF4-FFF2-40B4-BE49-F238E27FC236}">
                <a16:creationId xmlns:a16="http://schemas.microsoft.com/office/drawing/2014/main" id="{13F557CE-C2DC-43FF-ACC6-8FEAD613F7D7}"/>
              </a:ext>
            </a:extLst>
          </p:cNvPr>
          <p:cNvSpPr/>
          <p:nvPr/>
        </p:nvSpPr>
        <p:spPr>
          <a:xfrm>
            <a:off x="6916318" y="4702290"/>
            <a:ext cx="475488" cy="475488"/>
          </a:xfrm>
          <a:prstGeom prst="ellipse">
            <a:avLst/>
          </a:prstGeom>
          <a:noFill/>
          <a:ln w="6350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1" name="直線コネクタ 40">
            <a:extLst>
              <a:ext uri="{FF2B5EF4-FFF2-40B4-BE49-F238E27FC236}">
                <a16:creationId xmlns:a16="http://schemas.microsoft.com/office/drawing/2014/main" id="{C01BE91B-F2B7-4D46-B9C3-BF730D570FF9}"/>
              </a:ext>
            </a:extLst>
          </p:cNvPr>
          <p:cNvCxnSpPr>
            <a:cxnSpLocks/>
            <a:stCxn id="24" idx="3"/>
            <a:endCxn id="40" idx="0"/>
          </p:cNvCxnSpPr>
          <p:nvPr/>
        </p:nvCxnSpPr>
        <p:spPr>
          <a:xfrm flipH="1">
            <a:off x="7154062" y="4154905"/>
            <a:ext cx="287802" cy="54738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楕円 48">
            <a:extLst>
              <a:ext uri="{FF2B5EF4-FFF2-40B4-BE49-F238E27FC236}">
                <a16:creationId xmlns:a16="http://schemas.microsoft.com/office/drawing/2014/main" id="{6F440AAC-F5B7-43E5-B870-F5814736A91C}"/>
              </a:ext>
            </a:extLst>
          </p:cNvPr>
          <p:cNvSpPr/>
          <p:nvPr/>
        </p:nvSpPr>
        <p:spPr>
          <a:xfrm>
            <a:off x="3393555" y="4419444"/>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692602B5-8E23-49E5-86DF-8CCF6C089702}"/>
              </a:ext>
            </a:extLst>
          </p:cNvPr>
          <p:cNvSpPr/>
          <p:nvPr/>
        </p:nvSpPr>
        <p:spPr>
          <a:xfrm>
            <a:off x="3933638" y="4762153"/>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楕円 50">
            <a:extLst>
              <a:ext uri="{FF2B5EF4-FFF2-40B4-BE49-F238E27FC236}">
                <a16:creationId xmlns:a16="http://schemas.microsoft.com/office/drawing/2014/main" id="{502DE57B-AAD4-4DA1-9612-6FF46A5846F0}"/>
              </a:ext>
            </a:extLst>
          </p:cNvPr>
          <p:cNvSpPr/>
          <p:nvPr/>
        </p:nvSpPr>
        <p:spPr>
          <a:xfrm>
            <a:off x="4344773" y="3920090"/>
            <a:ext cx="130846"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楕円 51">
            <a:extLst>
              <a:ext uri="{FF2B5EF4-FFF2-40B4-BE49-F238E27FC236}">
                <a16:creationId xmlns:a16="http://schemas.microsoft.com/office/drawing/2014/main" id="{B95FFA2E-2AE3-4B2A-B261-C7D620EF2162}"/>
              </a:ext>
            </a:extLst>
          </p:cNvPr>
          <p:cNvSpPr/>
          <p:nvPr/>
        </p:nvSpPr>
        <p:spPr>
          <a:xfrm>
            <a:off x="4611473" y="4072490"/>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楕円 52">
            <a:extLst>
              <a:ext uri="{FF2B5EF4-FFF2-40B4-BE49-F238E27FC236}">
                <a16:creationId xmlns:a16="http://schemas.microsoft.com/office/drawing/2014/main" id="{78175C45-8C43-4919-BD03-D8602C81B291}"/>
              </a:ext>
            </a:extLst>
          </p:cNvPr>
          <p:cNvSpPr/>
          <p:nvPr/>
        </p:nvSpPr>
        <p:spPr>
          <a:xfrm>
            <a:off x="3524401" y="3276600"/>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楕円 53">
            <a:extLst>
              <a:ext uri="{FF2B5EF4-FFF2-40B4-BE49-F238E27FC236}">
                <a16:creationId xmlns:a16="http://schemas.microsoft.com/office/drawing/2014/main" id="{AC14AB84-71F6-46C1-A30F-3052235449F5}"/>
              </a:ext>
            </a:extLst>
          </p:cNvPr>
          <p:cNvSpPr/>
          <p:nvPr/>
        </p:nvSpPr>
        <p:spPr>
          <a:xfrm>
            <a:off x="3816814" y="3432292"/>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楕円 54">
            <a:extLst>
              <a:ext uri="{FF2B5EF4-FFF2-40B4-BE49-F238E27FC236}">
                <a16:creationId xmlns:a16="http://schemas.microsoft.com/office/drawing/2014/main" id="{464FD541-802F-4681-95B1-D2FE383530ED}"/>
              </a:ext>
            </a:extLst>
          </p:cNvPr>
          <p:cNvSpPr/>
          <p:nvPr/>
        </p:nvSpPr>
        <p:spPr>
          <a:xfrm>
            <a:off x="3088490" y="3627996"/>
            <a:ext cx="144000" cy="1428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64938394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Hierarchical Russian Roulette</a:t>
            </a:r>
            <a:endParaRPr kumimoji="1" lang="ja-JP" altLang="en-US" dirty="0"/>
          </a:p>
        </p:txBody>
      </p:sp>
      <p:sp>
        <p:nvSpPr>
          <p:cNvPr id="3" name="コンテンツ プレースホルダー 2">
            <a:extLst>
              <a:ext uri="{FF2B5EF4-FFF2-40B4-BE49-F238E27FC236}">
                <a16:creationId xmlns:a16="http://schemas.microsoft.com/office/drawing/2014/main" id="{79A7C0A1-CC10-4492-9486-108E0B151C5C}"/>
              </a:ext>
            </a:extLst>
          </p:cNvPr>
          <p:cNvSpPr>
            <a:spLocks noGrp="1"/>
          </p:cNvSpPr>
          <p:nvPr>
            <p:ph idx="1"/>
          </p:nvPr>
        </p:nvSpPr>
        <p:spPr>
          <a:xfrm>
            <a:off x="838200" y="1825625"/>
            <a:ext cx="10515600" cy="4351338"/>
          </a:xfrm>
        </p:spPr>
        <p:txBody>
          <a:bodyPr/>
          <a:lstStyle/>
          <a:p>
            <a:r>
              <a:rPr lang="en-US" altLang="ja-JP" dirty="0"/>
              <a:t>Improvement on stochastic light culling</a:t>
            </a:r>
          </a:p>
          <a:p>
            <a:r>
              <a:rPr lang="en-US" altLang="ja-JP" dirty="0"/>
              <a:t>Can be used for many lights</a:t>
            </a:r>
            <a:endParaRPr kumimoji="1" lang="ja-JP" altLang="en-US" dirty="0"/>
          </a:p>
        </p:txBody>
      </p:sp>
      <p:sp>
        <p:nvSpPr>
          <p:cNvPr id="5" name="正方形/長方形 4">
            <a:extLst>
              <a:ext uri="{FF2B5EF4-FFF2-40B4-BE49-F238E27FC236}">
                <a16:creationId xmlns:a16="http://schemas.microsoft.com/office/drawing/2014/main" id="{C5C620A8-B8D2-4377-A1B8-56F8E418F0DE}"/>
              </a:ext>
            </a:extLst>
          </p:cNvPr>
          <p:cNvSpPr/>
          <p:nvPr/>
        </p:nvSpPr>
        <p:spPr>
          <a:xfrm>
            <a:off x="3406928" y="3957735"/>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太陽 5">
            <a:extLst>
              <a:ext uri="{FF2B5EF4-FFF2-40B4-BE49-F238E27FC236}">
                <a16:creationId xmlns:a16="http://schemas.microsoft.com/office/drawing/2014/main" id="{680CBE5C-8428-4520-9BD9-93761D44AF30}"/>
              </a:ext>
            </a:extLst>
          </p:cNvPr>
          <p:cNvSpPr/>
          <p:nvPr/>
        </p:nvSpPr>
        <p:spPr>
          <a:xfrm>
            <a:off x="3441478" y="4588279"/>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68C1642A-6578-4629-BBA0-55D1A498E2E7}"/>
              </a:ext>
            </a:extLst>
          </p:cNvPr>
          <p:cNvSpPr/>
          <p:nvPr/>
        </p:nvSpPr>
        <p:spPr>
          <a:xfrm>
            <a:off x="2586478" y="3733279"/>
            <a:ext cx="1890000" cy="1890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太陽 7">
            <a:extLst>
              <a:ext uri="{FF2B5EF4-FFF2-40B4-BE49-F238E27FC236}">
                <a16:creationId xmlns:a16="http://schemas.microsoft.com/office/drawing/2014/main" id="{E2DE8E14-A56C-4C0F-9847-68459F9804B0}"/>
              </a:ext>
            </a:extLst>
          </p:cNvPr>
          <p:cNvSpPr/>
          <p:nvPr/>
        </p:nvSpPr>
        <p:spPr>
          <a:xfrm>
            <a:off x="4029976" y="3990460"/>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a:extLst>
              <a:ext uri="{FF2B5EF4-FFF2-40B4-BE49-F238E27FC236}">
                <a16:creationId xmlns:a16="http://schemas.microsoft.com/office/drawing/2014/main" id="{F6C4A026-9CBF-4044-9CDC-54BF8D016971}"/>
              </a:ext>
            </a:extLst>
          </p:cNvPr>
          <p:cNvSpPr/>
          <p:nvPr/>
        </p:nvSpPr>
        <p:spPr>
          <a:xfrm>
            <a:off x="3706550" y="3666460"/>
            <a:ext cx="826851" cy="828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8E07BB7B-D5CE-4A2E-8936-EB6F9E4C7294}"/>
              </a:ext>
            </a:extLst>
          </p:cNvPr>
          <p:cNvSpPr/>
          <p:nvPr/>
        </p:nvSpPr>
        <p:spPr>
          <a:xfrm>
            <a:off x="7607231" y="3666460"/>
            <a:ext cx="1946922" cy="1956819"/>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太陽 10">
            <a:extLst>
              <a:ext uri="{FF2B5EF4-FFF2-40B4-BE49-F238E27FC236}">
                <a16:creationId xmlns:a16="http://schemas.microsoft.com/office/drawing/2014/main" id="{9FCA46AF-F4E0-475D-B8D4-AECF767F8DDA}"/>
              </a:ext>
            </a:extLst>
          </p:cNvPr>
          <p:cNvSpPr/>
          <p:nvPr/>
        </p:nvSpPr>
        <p:spPr>
          <a:xfrm>
            <a:off x="8462231" y="4588279"/>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楕円 11">
            <a:extLst>
              <a:ext uri="{FF2B5EF4-FFF2-40B4-BE49-F238E27FC236}">
                <a16:creationId xmlns:a16="http://schemas.microsoft.com/office/drawing/2014/main" id="{F6F67577-CAAD-4617-8EE6-286D8CD39F39}"/>
              </a:ext>
            </a:extLst>
          </p:cNvPr>
          <p:cNvSpPr/>
          <p:nvPr/>
        </p:nvSpPr>
        <p:spPr>
          <a:xfrm>
            <a:off x="7607231" y="3733279"/>
            <a:ext cx="1890000" cy="1890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太陽 12">
            <a:extLst>
              <a:ext uri="{FF2B5EF4-FFF2-40B4-BE49-F238E27FC236}">
                <a16:creationId xmlns:a16="http://schemas.microsoft.com/office/drawing/2014/main" id="{813146A0-98BC-48CE-8904-BEBD2EA74940}"/>
              </a:ext>
            </a:extLst>
          </p:cNvPr>
          <p:cNvSpPr/>
          <p:nvPr/>
        </p:nvSpPr>
        <p:spPr>
          <a:xfrm>
            <a:off x="9050729" y="3990460"/>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楕円 13">
            <a:extLst>
              <a:ext uri="{FF2B5EF4-FFF2-40B4-BE49-F238E27FC236}">
                <a16:creationId xmlns:a16="http://schemas.microsoft.com/office/drawing/2014/main" id="{CB3AE10E-1FB3-4F75-A4C6-635BF26E0840}"/>
              </a:ext>
            </a:extLst>
          </p:cNvPr>
          <p:cNvSpPr/>
          <p:nvPr/>
        </p:nvSpPr>
        <p:spPr>
          <a:xfrm>
            <a:off x="8727303" y="3666460"/>
            <a:ext cx="826851" cy="828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C9AB3642-48C1-4DAC-A98B-720828DA2F26}"/>
              </a:ext>
            </a:extLst>
          </p:cNvPr>
          <p:cNvSpPr/>
          <p:nvPr/>
        </p:nvSpPr>
        <p:spPr>
          <a:xfrm>
            <a:off x="7057339" y="5818356"/>
            <a:ext cx="3046731" cy="400110"/>
          </a:xfrm>
          <a:prstGeom prst="rect">
            <a:avLst/>
          </a:prstGeom>
        </p:spPr>
        <p:txBody>
          <a:bodyPr wrap="none">
            <a:spAutoFit/>
          </a:bodyPr>
          <a:lstStyle/>
          <a:p>
            <a:pPr algn="ctr"/>
            <a:r>
              <a:rPr kumimoji="1" lang="en-US" altLang="ja-JP" sz="2000" dirty="0">
                <a:solidFill>
                  <a:srgbClr val="FF0000"/>
                </a:solidFill>
              </a:rPr>
              <a:t>Refitting is not a good idea!</a:t>
            </a:r>
            <a:endParaRPr kumimoji="1" lang="ja-JP" altLang="en-US" sz="2000" dirty="0">
              <a:solidFill>
                <a:srgbClr val="FF0000"/>
              </a:solidFill>
            </a:endParaRPr>
          </a:p>
        </p:txBody>
      </p:sp>
      <p:sp>
        <p:nvSpPr>
          <p:cNvPr id="16" name="正方形/長方形 15">
            <a:extLst>
              <a:ext uri="{FF2B5EF4-FFF2-40B4-BE49-F238E27FC236}">
                <a16:creationId xmlns:a16="http://schemas.microsoft.com/office/drawing/2014/main" id="{55325C12-5405-4A5C-92A0-C72CEA07038B}"/>
              </a:ext>
            </a:extLst>
          </p:cNvPr>
          <p:cNvSpPr/>
          <p:nvPr/>
        </p:nvSpPr>
        <p:spPr>
          <a:xfrm>
            <a:off x="1073817" y="5818356"/>
            <a:ext cx="4915321" cy="400110"/>
          </a:xfrm>
          <a:prstGeom prst="rect">
            <a:avLst/>
          </a:prstGeom>
        </p:spPr>
        <p:txBody>
          <a:bodyPr wrap="none">
            <a:spAutoFit/>
          </a:bodyPr>
          <a:lstStyle/>
          <a:p>
            <a:pPr algn="ctr"/>
            <a:r>
              <a:rPr kumimoji="1" lang="en-US" altLang="ja-JP" sz="2000" dirty="0"/>
              <a:t>The range of each light changes stochastically</a:t>
            </a:r>
            <a:endParaRPr kumimoji="1" lang="ja-JP" altLang="en-US" sz="2000" dirty="0"/>
          </a:p>
        </p:txBody>
      </p:sp>
    </p:spTree>
    <p:extLst>
      <p:ext uri="{BB962C8B-B14F-4D97-AF65-F5344CB8AC3E}">
        <p14:creationId xmlns:p14="http://schemas.microsoft.com/office/powerpoint/2010/main" val="136689948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Hierarchical Russian Roulette</a:t>
            </a:r>
            <a:endParaRPr kumimoji="1" lang="ja-JP" altLang="en-US" dirty="0"/>
          </a:p>
        </p:txBody>
      </p:sp>
      <p:sp>
        <p:nvSpPr>
          <p:cNvPr id="3" name="コンテンツ プレースホルダー 2">
            <a:extLst>
              <a:ext uri="{FF2B5EF4-FFF2-40B4-BE49-F238E27FC236}">
                <a16:creationId xmlns:a16="http://schemas.microsoft.com/office/drawing/2014/main" id="{79A7C0A1-CC10-4492-9486-108E0B151C5C}"/>
              </a:ext>
            </a:extLst>
          </p:cNvPr>
          <p:cNvSpPr>
            <a:spLocks noGrp="1"/>
          </p:cNvSpPr>
          <p:nvPr>
            <p:ph idx="1"/>
          </p:nvPr>
        </p:nvSpPr>
        <p:spPr>
          <a:xfrm>
            <a:off x="838200" y="1825625"/>
            <a:ext cx="10515600" cy="4351338"/>
          </a:xfrm>
        </p:spPr>
        <p:txBody>
          <a:bodyPr/>
          <a:lstStyle/>
          <a:p>
            <a:r>
              <a:rPr lang="en-US" altLang="ja-JP" dirty="0"/>
              <a:t>Change lobe size instead</a:t>
            </a:r>
          </a:p>
          <a:p>
            <a:r>
              <a:rPr lang="en-US" altLang="ja-JP" dirty="0"/>
              <a:t>Efficient for extremely glossy reflections thanks to</a:t>
            </a:r>
            <a:br>
              <a:rPr lang="en-US" altLang="ja-JP" dirty="0"/>
            </a:br>
            <a:r>
              <a:rPr lang="en-US" altLang="ja-JP" dirty="0"/>
              <a:t>SEL (squared ellipsoidal lobe)</a:t>
            </a:r>
            <a:endParaRPr kumimoji="1" lang="ja-JP" altLang="en-US" dirty="0"/>
          </a:p>
        </p:txBody>
      </p:sp>
      <p:sp>
        <p:nvSpPr>
          <p:cNvPr id="5" name="正方形/長方形 4">
            <a:extLst>
              <a:ext uri="{FF2B5EF4-FFF2-40B4-BE49-F238E27FC236}">
                <a16:creationId xmlns:a16="http://schemas.microsoft.com/office/drawing/2014/main" id="{C5C620A8-B8D2-4377-A1B8-56F8E418F0DE}"/>
              </a:ext>
            </a:extLst>
          </p:cNvPr>
          <p:cNvSpPr/>
          <p:nvPr/>
        </p:nvSpPr>
        <p:spPr>
          <a:xfrm>
            <a:off x="7570963" y="3909362"/>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太陽 5">
            <a:extLst>
              <a:ext uri="{FF2B5EF4-FFF2-40B4-BE49-F238E27FC236}">
                <a16:creationId xmlns:a16="http://schemas.microsoft.com/office/drawing/2014/main" id="{680CBE5C-8428-4520-9BD9-93761D44AF30}"/>
              </a:ext>
            </a:extLst>
          </p:cNvPr>
          <p:cNvSpPr/>
          <p:nvPr/>
        </p:nvSpPr>
        <p:spPr>
          <a:xfrm>
            <a:off x="7605513" y="453990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太陽 7">
            <a:extLst>
              <a:ext uri="{FF2B5EF4-FFF2-40B4-BE49-F238E27FC236}">
                <a16:creationId xmlns:a16="http://schemas.microsoft.com/office/drawing/2014/main" id="{E2DE8E14-A56C-4C0F-9847-68459F9804B0}"/>
              </a:ext>
            </a:extLst>
          </p:cNvPr>
          <p:cNvSpPr/>
          <p:nvPr/>
        </p:nvSpPr>
        <p:spPr>
          <a:xfrm>
            <a:off x="8194011" y="3942087"/>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コネクタ 16">
            <a:extLst>
              <a:ext uri="{FF2B5EF4-FFF2-40B4-BE49-F238E27FC236}">
                <a16:creationId xmlns:a16="http://schemas.microsoft.com/office/drawing/2014/main" id="{DA1AEDB9-5A15-4459-A0AF-3B7420FCF0A5}"/>
              </a:ext>
            </a:extLst>
          </p:cNvPr>
          <p:cNvCxnSpPr/>
          <p:nvPr/>
        </p:nvCxnSpPr>
        <p:spPr>
          <a:xfrm>
            <a:off x="4023359" y="6183615"/>
            <a:ext cx="2727154" cy="0"/>
          </a:xfrm>
          <a:prstGeom prst="line">
            <a:avLst/>
          </a:prstGeom>
          <a:ln w="635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8" name="楕円 17">
            <a:extLst>
              <a:ext uri="{FF2B5EF4-FFF2-40B4-BE49-F238E27FC236}">
                <a16:creationId xmlns:a16="http://schemas.microsoft.com/office/drawing/2014/main" id="{C9EEDD57-EC94-418E-86D6-946FC3268824}"/>
              </a:ext>
            </a:extLst>
          </p:cNvPr>
          <p:cNvSpPr/>
          <p:nvPr/>
        </p:nvSpPr>
        <p:spPr>
          <a:xfrm>
            <a:off x="5296936" y="6093615"/>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0" name="直線矢印コネクタ 19">
            <a:extLst>
              <a:ext uri="{FF2B5EF4-FFF2-40B4-BE49-F238E27FC236}">
                <a16:creationId xmlns:a16="http://schemas.microsoft.com/office/drawing/2014/main" id="{F38EBCC9-B1F5-4FDB-BC9F-67BF6B704E89}"/>
              </a:ext>
            </a:extLst>
          </p:cNvPr>
          <p:cNvCxnSpPr>
            <a:cxnSpLocks/>
            <a:endCxn id="18" idx="1"/>
          </p:cNvCxnSpPr>
          <p:nvPr/>
        </p:nvCxnSpPr>
        <p:spPr>
          <a:xfrm>
            <a:off x="3699802" y="4861252"/>
            <a:ext cx="1623494" cy="1258723"/>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D70D808-BA1B-4A74-9E46-3153D7496FCC}"/>
              </a:ext>
            </a:extLst>
          </p:cNvPr>
          <p:cNvCxnSpPr>
            <a:cxnSpLocks/>
            <a:stCxn id="18" idx="6"/>
          </p:cNvCxnSpPr>
          <p:nvPr/>
        </p:nvCxnSpPr>
        <p:spPr>
          <a:xfrm flipV="1">
            <a:off x="5476936" y="4751056"/>
            <a:ext cx="2094027" cy="1432559"/>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A9631057-FA96-41C9-B8BA-2BFC3DEE42FF}"/>
              </a:ext>
            </a:extLst>
          </p:cNvPr>
          <p:cNvSpPr/>
          <p:nvPr/>
        </p:nvSpPr>
        <p:spPr>
          <a:xfrm rot="19542480">
            <a:off x="5138847" y="5117979"/>
            <a:ext cx="3004309" cy="504226"/>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楕円 29">
            <a:extLst>
              <a:ext uri="{FF2B5EF4-FFF2-40B4-BE49-F238E27FC236}">
                <a16:creationId xmlns:a16="http://schemas.microsoft.com/office/drawing/2014/main" id="{4C9247B2-C4D1-49CD-995E-ADA75642090A}"/>
              </a:ext>
            </a:extLst>
          </p:cNvPr>
          <p:cNvSpPr/>
          <p:nvPr/>
        </p:nvSpPr>
        <p:spPr>
          <a:xfrm rot="19542480">
            <a:off x="4936550" y="4207338"/>
            <a:ext cx="5174334" cy="1087438"/>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69803632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Hierarchical Russian Roulette</a:t>
            </a:r>
            <a:endParaRPr kumimoji="1" lang="ja-JP" altLang="en-US" dirty="0"/>
          </a:p>
        </p:txBody>
      </p:sp>
      <p:sp>
        <p:nvSpPr>
          <p:cNvPr id="3" name="コンテンツ プレースホルダー 2">
            <a:extLst>
              <a:ext uri="{FF2B5EF4-FFF2-40B4-BE49-F238E27FC236}">
                <a16:creationId xmlns:a16="http://schemas.microsoft.com/office/drawing/2014/main" id="{79A7C0A1-CC10-4492-9486-108E0B151C5C}"/>
              </a:ext>
            </a:extLst>
          </p:cNvPr>
          <p:cNvSpPr>
            <a:spLocks noGrp="1"/>
          </p:cNvSpPr>
          <p:nvPr>
            <p:ph idx="1"/>
          </p:nvPr>
        </p:nvSpPr>
        <p:spPr>
          <a:xfrm>
            <a:off x="838200" y="1825625"/>
            <a:ext cx="10515600" cy="4351338"/>
          </a:xfrm>
        </p:spPr>
        <p:txBody>
          <a:bodyPr/>
          <a:lstStyle/>
          <a:p>
            <a:r>
              <a:rPr lang="en-US" altLang="ja-JP" dirty="0"/>
              <a:t>Implicit nodes overlap</a:t>
            </a:r>
            <a:endParaRPr kumimoji="1" lang="ja-JP" altLang="en-US" dirty="0"/>
          </a:p>
        </p:txBody>
      </p:sp>
      <p:sp>
        <p:nvSpPr>
          <p:cNvPr id="5" name="正方形/長方形 4">
            <a:extLst>
              <a:ext uri="{FF2B5EF4-FFF2-40B4-BE49-F238E27FC236}">
                <a16:creationId xmlns:a16="http://schemas.microsoft.com/office/drawing/2014/main" id="{C5C620A8-B8D2-4377-A1B8-56F8E418F0DE}"/>
              </a:ext>
            </a:extLst>
          </p:cNvPr>
          <p:cNvSpPr/>
          <p:nvPr/>
        </p:nvSpPr>
        <p:spPr>
          <a:xfrm>
            <a:off x="3322089" y="3284466"/>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太陽 10">
            <a:extLst>
              <a:ext uri="{FF2B5EF4-FFF2-40B4-BE49-F238E27FC236}">
                <a16:creationId xmlns:a16="http://schemas.microsoft.com/office/drawing/2014/main" id="{9FCA46AF-F4E0-475D-B8D4-AECF767F8DDA}"/>
              </a:ext>
            </a:extLst>
          </p:cNvPr>
          <p:cNvSpPr/>
          <p:nvPr/>
        </p:nvSpPr>
        <p:spPr>
          <a:xfrm>
            <a:off x="3361194" y="3927097"/>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楕円 11">
            <a:extLst>
              <a:ext uri="{FF2B5EF4-FFF2-40B4-BE49-F238E27FC236}">
                <a16:creationId xmlns:a16="http://schemas.microsoft.com/office/drawing/2014/main" id="{F6F67577-CAAD-4617-8EE6-286D8CD39F39}"/>
              </a:ext>
            </a:extLst>
          </p:cNvPr>
          <p:cNvSpPr/>
          <p:nvPr/>
        </p:nvSpPr>
        <p:spPr>
          <a:xfrm>
            <a:off x="2506194" y="3072097"/>
            <a:ext cx="1890000" cy="1890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太陽 12">
            <a:extLst>
              <a:ext uri="{FF2B5EF4-FFF2-40B4-BE49-F238E27FC236}">
                <a16:creationId xmlns:a16="http://schemas.microsoft.com/office/drawing/2014/main" id="{813146A0-98BC-48CE-8904-BEBD2EA74940}"/>
              </a:ext>
            </a:extLst>
          </p:cNvPr>
          <p:cNvSpPr/>
          <p:nvPr/>
        </p:nvSpPr>
        <p:spPr>
          <a:xfrm>
            <a:off x="3949692" y="3329278"/>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楕円 13">
            <a:extLst>
              <a:ext uri="{FF2B5EF4-FFF2-40B4-BE49-F238E27FC236}">
                <a16:creationId xmlns:a16="http://schemas.microsoft.com/office/drawing/2014/main" id="{CB3AE10E-1FB3-4F75-A4C6-635BF26E0840}"/>
              </a:ext>
            </a:extLst>
          </p:cNvPr>
          <p:cNvSpPr/>
          <p:nvPr/>
        </p:nvSpPr>
        <p:spPr>
          <a:xfrm>
            <a:off x="3626266" y="3005278"/>
            <a:ext cx="826851" cy="828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16">
            <a:extLst>
              <a:ext uri="{FF2B5EF4-FFF2-40B4-BE49-F238E27FC236}">
                <a16:creationId xmlns:a16="http://schemas.microsoft.com/office/drawing/2014/main" id="{9A5DF9C3-B155-4AFE-8475-2074D2EE50D2}"/>
              </a:ext>
            </a:extLst>
          </p:cNvPr>
          <p:cNvSpPr/>
          <p:nvPr/>
        </p:nvSpPr>
        <p:spPr>
          <a:xfrm>
            <a:off x="4460235" y="4701013"/>
            <a:ext cx="826851" cy="841694"/>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太陽 18">
            <a:extLst>
              <a:ext uri="{FF2B5EF4-FFF2-40B4-BE49-F238E27FC236}">
                <a16:creationId xmlns:a16="http://schemas.microsoft.com/office/drawing/2014/main" id="{1252BE26-68E8-4CB5-A4F6-D6A913A2AA0F}"/>
              </a:ext>
            </a:extLst>
          </p:cNvPr>
          <p:cNvSpPr/>
          <p:nvPr/>
        </p:nvSpPr>
        <p:spPr>
          <a:xfrm>
            <a:off x="4483447" y="4770329"/>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楕円 19">
            <a:extLst>
              <a:ext uri="{FF2B5EF4-FFF2-40B4-BE49-F238E27FC236}">
                <a16:creationId xmlns:a16="http://schemas.microsoft.com/office/drawing/2014/main" id="{B8B8BD82-64B1-4C95-9BE4-24B88FD545B6}"/>
              </a:ext>
            </a:extLst>
          </p:cNvPr>
          <p:cNvSpPr/>
          <p:nvPr/>
        </p:nvSpPr>
        <p:spPr>
          <a:xfrm>
            <a:off x="3628447" y="3915329"/>
            <a:ext cx="1890000" cy="1890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太陽 20">
            <a:extLst>
              <a:ext uri="{FF2B5EF4-FFF2-40B4-BE49-F238E27FC236}">
                <a16:creationId xmlns:a16="http://schemas.microsoft.com/office/drawing/2014/main" id="{28BF84FE-C517-44E2-8683-6B3E3E172DAD}"/>
              </a:ext>
            </a:extLst>
          </p:cNvPr>
          <p:cNvSpPr/>
          <p:nvPr/>
        </p:nvSpPr>
        <p:spPr>
          <a:xfrm>
            <a:off x="5087837" y="5343644"/>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楕円 21">
            <a:extLst>
              <a:ext uri="{FF2B5EF4-FFF2-40B4-BE49-F238E27FC236}">
                <a16:creationId xmlns:a16="http://schemas.microsoft.com/office/drawing/2014/main" id="{D435F7F5-7E79-4047-A4BE-DB390039C711}"/>
              </a:ext>
            </a:extLst>
          </p:cNvPr>
          <p:cNvSpPr/>
          <p:nvPr/>
        </p:nvSpPr>
        <p:spPr>
          <a:xfrm>
            <a:off x="4764411" y="5019644"/>
            <a:ext cx="826851" cy="828000"/>
          </a:xfrm>
          <a:prstGeom prst="ellipse">
            <a:avLst/>
          </a:prstGeom>
          <a:noFill/>
          <a:ln w="63500">
            <a:solidFill>
              <a:schemeClr val="accent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880F0B13-D60A-420E-915B-04AD0C7E18D6}"/>
              </a:ext>
            </a:extLst>
          </p:cNvPr>
          <p:cNvSpPr/>
          <p:nvPr/>
        </p:nvSpPr>
        <p:spPr>
          <a:xfrm>
            <a:off x="7580991" y="3284466"/>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a:extLst>
              <a:ext uri="{FF2B5EF4-FFF2-40B4-BE49-F238E27FC236}">
                <a16:creationId xmlns:a16="http://schemas.microsoft.com/office/drawing/2014/main" id="{A96D062D-E2A6-4717-915C-AE40B4C31BD1}"/>
              </a:ext>
            </a:extLst>
          </p:cNvPr>
          <p:cNvSpPr/>
          <p:nvPr/>
        </p:nvSpPr>
        <p:spPr>
          <a:xfrm>
            <a:off x="6765096" y="3005278"/>
            <a:ext cx="1946922" cy="1956819"/>
          </a:xfrm>
          <a:prstGeom prst="rect">
            <a:avLst/>
          </a:prstGeom>
          <a:noFill/>
          <a:ln w="635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太陽 24">
            <a:extLst>
              <a:ext uri="{FF2B5EF4-FFF2-40B4-BE49-F238E27FC236}">
                <a16:creationId xmlns:a16="http://schemas.microsoft.com/office/drawing/2014/main" id="{86D95607-E49E-4A93-9E08-65E902ABD7B8}"/>
              </a:ext>
            </a:extLst>
          </p:cNvPr>
          <p:cNvSpPr/>
          <p:nvPr/>
        </p:nvSpPr>
        <p:spPr>
          <a:xfrm>
            <a:off x="7620096" y="3927097"/>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太陽 26">
            <a:extLst>
              <a:ext uri="{FF2B5EF4-FFF2-40B4-BE49-F238E27FC236}">
                <a16:creationId xmlns:a16="http://schemas.microsoft.com/office/drawing/2014/main" id="{9E8C353A-3AE2-4030-AB9A-49A1B4D05E72}"/>
              </a:ext>
            </a:extLst>
          </p:cNvPr>
          <p:cNvSpPr/>
          <p:nvPr/>
        </p:nvSpPr>
        <p:spPr>
          <a:xfrm>
            <a:off x="8208594" y="3329278"/>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正方形/長方形 28">
            <a:extLst>
              <a:ext uri="{FF2B5EF4-FFF2-40B4-BE49-F238E27FC236}">
                <a16:creationId xmlns:a16="http://schemas.microsoft.com/office/drawing/2014/main" id="{31C6AC7E-0851-40E3-AC16-9940CE29BEF9}"/>
              </a:ext>
            </a:extLst>
          </p:cNvPr>
          <p:cNvSpPr/>
          <p:nvPr/>
        </p:nvSpPr>
        <p:spPr>
          <a:xfrm>
            <a:off x="8719137" y="4701013"/>
            <a:ext cx="826851" cy="841694"/>
          </a:xfrm>
          <a:prstGeom prst="rect">
            <a:avLst/>
          </a:prstGeom>
          <a:noFill/>
          <a:ln w="635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正方形/長方形 29">
            <a:extLst>
              <a:ext uri="{FF2B5EF4-FFF2-40B4-BE49-F238E27FC236}">
                <a16:creationId xmlns:a16="http://schemas.microsoft.com/office/drawing/2014/main" id="{066F5AD8-8CE7-487F-89A4-596D210FAD8F}"/>
              </a:ext>
            </a:extLst>
          </p:cNvPr>
          <p:cNvSpPr/>
          <p:nvPr/>
        </p:nvSpPr>
        <p:spPr>
          <a:xfrm>
            <a:off x="7903242" y="3927097"/>
            <a:ext cx="1946922" cy="1920547"/>
          </a:xfrm>
          <a:prstGeom prst="rect">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太陽 30">
            <a:extLst>
              <a:ext uri="{FF2B5EF4-FFF2-40B4-BE49-F238E27FC236}">
                <a16:creationId xmlns:a16="http://schemas.microsoft.com/office/drawing/2014/main" id="{5C6839F6-0307-4316-9101-DD2572A02B04}"/>
              </a:ext>
            </a:extLst>
          </p:cNvPr>
          <p:cNvSpPr/>
          <p:nvPr/>
        </p:nvSpPr>
        <p:spPr>
          <a:xfrm>
            <a:off x="8742349" y="4770329"/>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太陽 32">
            <a:extLst>
              <a:ext uri="{FF2B5EF4-FFF2-40B4-BE49-F238E27FC236}">
                <a16:creationId xmlns:a16="http://schemas.microsoft.com/office/drawing/2014/main" id="{AD865FFF-A311-4A71-AD42-1837E78BBD74}"/>
              </a:ext>
            </a:extLst>
          </p:cNvPr>
          <p:cNvSpPr/>
          <p:nvPr/>
        </p:nvSpPr>
        <p:spPr>
          <a:xfrm>
            <a:off x="9346739" y="5343644"/>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3005495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Hierarchical Russian Roulette</a:t>
            </a:r>
            <a:endParaRPr kumimoji="1" lang="ja-JP" altLang="en-US" dirty="0"/>
          </a:p>
        </p:txBody>
      </p:sp>
      <p:sp>
        <p:nvSpPr>
          <p:cNvPr id="3" name="コンテンツ プレースホルダー 2">
            <a:extLst>
              <a:ext uri="{FF2B5EF4-FFF2-40B4-BE49-F238E27FC236}">
                <a16:creationId xmlns:a16="http://schemas.microsoft.com/office/drawing/2014/main" id="{79A7C0A1-CC10-4492-9486-108E0B151C5C}"/>
              </a:ext>
            </a:extLst>
          </p:cNvPr>
          <p:cNvSpPr>
            <a:spLocks noGrp="1"/>
          </p:cNvSpPr>
          <p:nvPr>
            <p:ph idx="1"/>
          </p:nvPr>
        </p:nvSpPr>
        <p:spPr>
          <a:xfrm>
            <a:off x="838200" y="1825625"/>
            <a:ext cx="10515600" cy="4351338"/>
          </a:xfrm>
        </p:spPr>
        <p:txBody>
          <a:bodyPr/>
          <a:lstStyle/>
          <a:p>
            <a:r>
              <a:rPr lang="en-US" altLang="ja-JP" dirty="0"/>
              <a:t>For diffuse surface,</a:t>
            </a:r>
            <a:r>
              <a:rPr lang="ja-JP" altLang="en-US" dirty="0"/>
              <a:t> </a:t>
            </a:r>
            <a:r>
              <a:rPr lang="en-US" altLang="ja-JP" dirty="0"/>
              <a:t>don’t do this:</a:t>
            </a:r>
            <a:endParaRPr kumimoji="1" lang="ja-JP" altLang="en-US" dirty="0"/>
          </a:p>
        </p:txBody>
      </p:sp>
      <p:sp>
        <p:nvSpPr>
          <p:cNvPr id="5" name="正方形/長方形 4">
            <a:extLst>
              <a:ext uri="{FF2B5EF4-FFF2-40B4-BE49-F238E27FC236}">
                <a16:creationId xmlns:a16="http://schemas.microsoft.com/office/drawing/2014/main" id="{C5C620A8-B8D2-4377-A1B8-56F8E418F0DE}"/>
              </a:ext>
            </a:extLst>
          </p:cNvPr>
          <p:cNvSpPr/>
          <p:nvPr/>
        </p:nvSpPr>
        <p:spPr>
          <a:xfrm>
            <a:off x="2863780" y="2763751"/>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太陽 5">
            <a:extLst>
              <a:ext uri="{FF2B5EF4-FFF2-40B4-BE49-F238E27FC236}">
                <a16:creationId xmlns:a16="http://schemas.microsoft.com/office/drawing/2014/main" id="{680CBE5C-8428-4520-9BD9-93761D44AF30}"/>
              </a:ext>
            </a:extLst>
          </p:cNvPr>
          <p:cNvSpPr/>
          <p:nvPr/>
        </p:nvSpPr>
        <p:spPr>
          <a:xfrm>
            <a:off x="2898330" y="3394295"/>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太陽 7">
            <a:extLst>
              <a:ext uri="{FF2B5EF4-FFF2-40B4-BE49-F238E27FC236}">
                <a16:creationId xmlns:a16="http://schemas.microsoft.com/office/drawing/2014/main" id="{E2DE8E14-A56C-4C0F-9847-68459F9804B0}"/>
              </a:ext>
            </a:extLst>
          </p:cNvPr>
          <p:cNvSpPr/>
          <p:nvPr/>
        </p:nvSpPr>
        <p:spPr>
          <a:xfrm>
            <a:off x="3486828" y="2796476"/>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コネクタ 16">
            <a:extLst>
              <a:ext uri="{FF2B5EF4-FFF2-40B4-BE49-F238E27FC236}">
                <a16:creationId xmlns:a16="http://schemas.microsoft.com/office/drawing/2014/main" id="{DA1AEDB9-5A15-4459-A0AF-3B7420FCF0A5}"/>
              </a:ext>
            </a:extLst>
          </p:cNvPr>
          <p:cNvCxnSpPr/>
          <p:nvPr/>
        </p:nvCxnSpPr>
        <p:spPr>
          <a:xfrm>
            <a:off x="942228" y="4534614"/>
            <a:ext cx="2727154" cy="0"/>
          </a:xfrm>
          <a:prstGeom prst="line">
            <a:avLst/>
          </a:prstGeom>
          <a:ln w="635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8" name="楕円 17">
            <a:extLst>
              <a:ext uri="{FF2B5EF4-FFF2-40B4-BE49-F238E27FC236}">
                <a16:creationId xmlns:a16="http://schemas.microsoft.com/office/drawing/2014/main" id="{C9EEDD57-EC94-418E-86D6-946FC3268824}"/>
              </a:ext>
            </a:extLst>
          </p:cNvPr>
          <p:cNvSpPr/>
          <p:nvPr/>
        </p:nvSpPr>
        <p:spPr>
          <a:xfrm>
            <a:off x="2215805" y="4444614"/>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A9631057-FA96-41C9-B8BA-2BFC3DEE42FF}"/>
              </a:ext>
            </a:extLst>
          </p:cNvPr>
          <p:cNvSpPr/>
          <p:nvPr/>
        </p:nvSpPr>
        <p:spPr>
          <a:xfrm>
            <a:off x="1598985" y="3809139"/>
            <a:ext cx="1440000" cy="144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楕円 29">
            <a:extLst>
              <a:ext uri="{FF2B5EF4-FFF2-40B4-BE49-F238E27FC236}">
                <a16:creationId xmlns:a16="http://schemas.microsoft.com/office/drawing/2014/main" id="{4C9247B2-C4D1-49CD-995E-ADA75642090A}"/>
              </a:ext>
            </a:extLst>
          </p:cNvPr>
          <p:cNvSpPr/>
          <p:nvPr/>
        </p:nvSpPr>
        <p:spPr>
          <a:xfrm>
            <a:off x="865805" y="3089139"/>
            <a:ext cx="2880000" cy="288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mc:AlternateContent xmlns:mc="http://schemas.openxmlformats.org/markup-compatibility/2006" xmlns:a14="http://schemas.microsoft.com/office/drawing/2010/main">
        <mc:Choice Requires="a14">
          <p:sp>
            <p:nvSpPr>
              <p:cNvPr id="4" name="テキスト ボックス 3">
                <a:extLst>
                  <a:ext uri="{FF2B5EF4-FFF2-40B4-BE49-F238E27FC236}">
                    <a16:creationId xmlns:a16="http://schemas.microsoft.com/office/drawing/2014/main" id="{80F66C81-BD22-4FBF-B775-6851175368FA}"/>
                  </a:ext>
                </a:extLst>
              </p:cNvPr>
              <p:cNvSpPr txBox="1"/>
              <p:nvPr/>
            </p:nvSpPr>
            <p:spPr>
              <a:xfrm>
                <a:off x="4141114" y="3479433"/>
                <a:ext cx="7694042" cy="2284343"/>
              </a:xfrm>
              <a:prstGeom prst="rect">
                <a:avLst/>
              </a:prstGeom>
              <a:noFill/>
            </p:spPr>
            <p:txBody>
              <a:bodyPr wrap="square" lIns="0" tIns="0" rIns="0" bIns="0" rtlCol="0">
                <a:spAutoFit/>
              </a:bodyPr>
              <a:lstStyle/>
              <a:p>
                <a:pPr algn="ctr"/>
                <a14:m>
                  <m:oMathPara xmlns:m="http://schemas.openxmlformats.org/officeDocument/2006/math">
                    <m:oMathParaPr>
                      <m:jc m:val="centerGroup"/>
                    </m:oMathParaPr>
                    <m:oMath xmlns:m="http://schemas.openxmlformats.org/officeDocument/2006/math">
                      <m:r>
                        <a:rPr kumimoji="1" lang="en-US" altLang="ja-JP" sz="2400" b="0" i="1" smtClean="0">
                          <a:latin typeface="Cambria Math" panose="02040503050406030204" pitchFamily="18" charset="0"/>
                        </a:rPr>
                        <m:t>𝐴𝑐𝑐𝑒𝑝𝑡𝑎𝑛𝑐𝑒𝑅𝑎𝑡𝑖𝑜</m:t>
                      </m:r>
                      <m:r>
                        <a:rPr kumimoji="1" lang="en-US" altLang="ja-JP" sz="2400" b="0" i="1" smtClean="0">
                          <a:latin typeface="Cambria Math" panose="02040503050406030204" pitchFamily="18" charset="0"/>
                        </a:rPr>
                        <m:t>=</m:t>
                      </m:r>
                      <m:func>
                        <m:funcPr>
                          <m:ctrlPr>
                            <a:rPr kumimoji="1" lang="en-US" altLang="ja-JP" sz="2400" b="0" i="1" smtClean="0">
                              <a:latin typeface="Cambria Math" panose="02040503050406030204" pitchFamily="18" charset="0"/>
                            </a:rPr>
                          </m:ctrlPr>
                        </m:funcPr>
                        <m:fName>
                          <m:r>
                            <m:rPr>
                              <m:sty m:val="p"/>
                            </m:rPr>
                            <a:rPr kumimoji="1" lang="en-US" altLang="ja-JP" sz="2400" b="0" i="0" smtClean="0">
                              <a:latin typeface="Cambria Math" panose="02040503050406030204" pitchFamily="18" charset="0"/>
                            </a:rPr>
                            <m:t>max</m:t>
                          </m:r>
                        </m:fName>
                        <m:e>
                          <m:d>
                            <m:dPr>
                              <m:begChr m:val="{"/>
                              <m:endChr m:val="}"/>
                              <m:ctrlPr>
                                <a:rPr kumimoji="1" lang="en-US" altLang="ja-JP" sz="2400" b="0" i="1" smtClean="0">
                                  <a:latin typeface="Cambria Math" panose="02040503050406030204" pitchFamily="18" charset="0"/>
                                </a:rPr>
                              </m:ctrlPr>
                            </m:dPr>
                            <m:e>
                              <m:r>
                                <a:rPr kumimoji="1" lang="en-US" altLang="ja-JP" sz="2400" i="1">
                                  <a:latin typeface="Cambria Math" panose="02040503050406030204" pitchFamily="18" charset="0"/>
                                </a:rPr>
                                <m:t>1,</m:t>
                              </m:r>
                              <m:f>
                                <m:fPr>
                                  <m:ctrlPr>
                                    <a:rPr kumimoji="1" lang="en-US" altLang="ja-JP" sz="2400" i="1">
                                      <a:latin typeface="Cambria Math" panose="02040503050406030204" pitchFamily="18" charset="0"/>
                                    </a:rPr>
                                  </m:ctrlPr>
                                </m:fPr>
                                <m:num>
                                  <m:r>
                                    <a:rPr kumimoji="1" lang="en-US" altLang="ja-JP" sz="2400" i="1">
                                      <a:latin typeface="Cambria Math" panose="02040503050406030204" pitchFamily="18" charset="0"/>
                                    </a:rPr>
                                    <m:t>1</m:t>
                                  </m:r>
                                </m:num>
                                <m:den>
                                  <m:sSup>
                                    <m:sSupPr>
                                      <m:ctrlPr>
                                        <a:rPr kumimoji="1" lang="en-US" altLang="ja-JP" sz="2400" i="1">
                                          <a:latin typeface="Cambria Math" panose="02040503050406030204" pitchFamily="18" charset="0"/>
                                        </a:rPr>
                                      </m:ctrlPr>
                                    </m:sSupPr>
                                    <m:e>
                                      <m:d>
                                        <m:dPr>
                                          <m:begChr m:val="|"/>
                                          <m:endChr m:val="|"/>
                                          <m:ctrlPr>
                                            <a:rPr kumimoji="1" lang="en-US" altLang="ja-JP" sz="2400" i="1">
                                              <a:latin typeface="Cambria Math" panose="02040503050406030204" pitchFamily="18" charset="0"/>
                                            </a:rPr>
                                          </m:ctrlPr>
                                        </m:dPr>
                                        <m:e>
                                          <m:r>
                                            <a:rPr kumimoji="1" lang="en-US" altLang="ja-JP" sz="2400" i="1">
                                              <a:latin typeface="Cambria Math" panose="02040503050406030204" pitchFamily="18" charset="0"/>
                                            </a:rPr>
                                            <m:t>𝑆h𝑎𝑑𝑖𝑛𝑔𝑃𝑜𝑖𝑛𝑡</m:t>
                                          </m:r>
                                          <m:r>
                                            <a:rPr kumimoji="1" lang="en-US" altLang="ja-JP" sz="2400" i="1">
                                              <a:latin typeface="Cambria Math" panose="02040503050406030204" pitchFamily="18" charset="0"/>
                                            </a:rPr>
                                            <m:t> −</m:t>
                                          </m:r>
                                          <m:r>
                                            <a:rPr kumimoji="1" lang="en-US" altLang="ja-JP" sz="2400" i="1">
                                              <a:latin typeface="Cambria Math" panose="02040503050406030204" pitchFamily="18" charset="0"/>
                                            </a:rPr>
                                            <m:t>𝐿𝑖𝑔h𝑡</m:t>
                                          </m:r>
                                        </m:e>
                                      </m:d>
                                    </m:e>
                                    <m:sup>
                                      <m:r>
                                        <a:rPr kumimoji="1" lang="en-US" altLang="ja-JP" sz="2400" i="1">
                                          <a:latin typeface="Cambria Math" panose="02040503050406030204" pitchFamily="18" charset="0"/>
                                        </a:rPr>
                                        <m:t>2</m:t>
                                      </m:r>
                                    </m:sup>
                                  </m:sSup>
                                </m:den>
                              </m:f>
                            </m:e>
                          </m:d>
                        </m:e>
                      </m:func>
                    </m:oMath>
                  </m:oMathPara>
                </a14:m>
                <a:endParaRPr kumimoji="1" lang="en-US" altLang="ja-JP" sz="2400" b="0" i="1" dirty="0">
                  <a:latin typeface="Cambria Math" panose="02040503050406030204" pitchFamily="18" charset="0"/>
                </a:endParaRPr>
              </a:p>
              <a:p>
                <a:pPr algn="ctr"/>
                <a14:m>
                  <m:oMathPara xmlns:m="http://schemas.openxmlformats.org/officeDocument/2006/math">
                    <m:oMathParaPr>
                      <m:jc m:val="centerGroup"/>
                    </m:oMathParaPr>
                    <m:oMath xmlns:m="http://schemas.openxmlformats.org/officeDocument/2006/math">
                      <m:r>
                        <a:rPr kumimoji="1" lang="en-US" altLang="ja-JP" sz="2400" b="0" i="1" smtClean="0">
                          <a:latin typeface="Cambria Math" panose="02040503050406030204" pitchFamily="18" charset="0"/>
                        </a:rPr>
                        <m:t>𝑅𝑎𝑛𝑔𝑒</m:t>
                      </m:r>
                      <m:r>
                        <a:rPr kumimoji="1" lang="en-US" altLang="ja-JP" sz="2400" i="1" smtClean="0">
                          <a:latin typeface="Cambria Math" panose="02040503050406030204" pitchFamily="18" charset="0"/>
                        </a:rPr>
                        <m:t>=</m:t>
                      </m:r>
                      <m:rad>
                        <m:radPr>
                          <m:degHide m:val="on"/>
                          <m:ctrlPr>
                            <a:rPr kumimoji="1" lang="en-US" altLang="ja-JP" sz="2400" i="1" smtClean="0">
                              <a:latin typeface="Cambria Math" panose="02040503050406030204" pitchFamily="18" charset="0"/>
                            </a:rPr>
                          </m:ctrlPr>
                        </m:radPr>
                        <m:deg/>
                        <m:e>
                          <m:f>
                            <m:fPr>
                              <m:ctrlPr>
                                <a:rPr kumimoji="1" lang="en-US" altLang="ja-JP" sz="2400" i="1" smtClean="0">
                                  <a:latin typeface="Cambria Math" panose="02040503050406030204" pitchFamily="18" charset="0"/>
                                </a:rPr>
                              </m:ctrlPr>
                            </m:fPr>
                            <m:num>
                              <m:r>
                                <a:rPr kumimoji="1" lang="en-US" altLang="ja-JP" sz="2400" b="0" i="1" smtClean="0">
                                  <a:latin typeface="Cambria Math" panose="02040503050406030204" pitchFamily="18" charset="0"/>
                                </a:rPr>
                                <m:t>1</m:t>
                              </m:r>
                            </m:num>
                            <m:den>
                              <m:r>
                                <a:rPr kumimoji="1" lang="ja-JP" altLang="en-US" sz="2400" i="1" smtClean="0">
                                  <a:latin typeface="Cambria Math" panose="02040503050406030204" pitchFamily="18" charset="0"/>
                                </a:rPr>
                                <m:t>𝜉</m:t>
                              </m:r>
                            </m:den>
                          </m:f>
                        </m:e>
                      </m:rad>
                    </m:oMath>
                  </m:oMathPara>
                </a14:m>
                <a:endParaRPr kumimoji="1" lang="en-US" altLang="ja-JP" sz="2400" i="1" dirty="0">
                  <a:latin typeface="Cambria Math" panose="02040503050406030204" pitchFamily="18" charset="0"/>
                </a:endParaRPr>
              </a:p>
              <a:p>
                <a:pPr algn="ctr"/>
                <a14:m>
                  <m:oMathPara xmlns:m="http://schemas.openxmlformats.org/officeDocument/2006/math">
                    <m:oMathParaPr>
                      <m:jc m:val="centerGroup"/>
                    </m:oMathParaPr>
                    <m:oMath xmlns:m="http://schemas.openxmlformats.org/officeDocument/2006/math">
                      <m:r>
                        <a:rPr kumimoji="1" lang="ja-JP" altLang="en-US" sz="2400" i="1">
                          <a:latin typeface="Cambria Math" panose="02040503050406030204" pitchFamily="18" charset="0"/>
                        </a:rPr>
                        <m:t>𝜉</m:t>
                      </m:r>
                      <m:r>
                        <a:rPr kumimoji="1" lang="en-US" altLang="ja-JP" sz="2400" b="0" i="1" smtClean="0">
                          <a:latin typeface="Cambria Math" panose="02040503050406030204" pitchFamily="18" charset="0"/>
                        </a:rPr>
                        <m:t>=</m:t>
                      </m:r>
                      <m:r>
                        <a:rPr kumimoji="1" lang="ja-JP" altLang="en-US" sz="2400" b="0" i="1" smtClean="0">
                          <a:latin typeface="Cambria Math" panose="02040503050406030204" pitchFamily="18" charset="0"/>
                        </a:rPr>
                        <m:t>𝒰</m:t>
                      </m:r>
                      <m:r>
                        <a:rPr kumimoji="1" lang="en-US" altLang="ja-JP" sz="2400" b="0" i="1" smtClean="0">
                          <a:latin typeface="Cambria Math" panose="02040503050406030204" pitchFamily="18" charset="0"/>
                        </a:rPr>
                        <m:t>(0, 1)</m:t>
                      </m:r>
                    </m:oMath>
                  </m:oMathPara>
                </a14:m>
                <a:endParaRPr kumimoji="1" lang="ja-JP" altLang="en-US" sz="1600" dirty="0"/>
              </a:p>
            </p:txBody>
          </p:sp>
        </mc:Choice>
        <mc:Fallback xmlns="">
          <p:sp>
            <p:nvSpPr>
              <p:cNvPr id="4" name="テキスト ボックス 3">
                <a:extLst>
                  <a:ext uri="{FF2B5EF4-FFF2-40B4-BE49-F238E27FC236}">
                    <a16:creationId xmlns:a16="http://schemas.microsoft.com/office/drawing/2014/main" id="{80F66C81-BD22-4FBF-B775-6851175368FA}"/>
                  </a:ext>
                </a:extLst>
              </p:cNvPr>
              <p:cNvSpPr txBox="1">
                <a:spLocks noRot="1" noChangeAspect="1" noMove="1" noResize="1" noEditPoints="1" noAdjustHandles="1" noChangeArrowheads="1" noChangeShapeType="1" noTextEdit="1"/>
              </p:cNvSpPr>
              <p:nvPr/>
            </p:nvSpPr>
            <p:spPr>
              <a:xfrm>
                <a:off x="4141114" y="3479433"/>
                <a:ext cx="7694042" cy="2284343"/>
              </a:xfrm>
              <a:prstGeom prst="rect">
                <a:avLst/>
              </a:prstGeom>
              <a:blipFill>
                <a:blip r:embed="rId3"/>
                <a:stretch>
                  <a:fillRect b="-4533"/>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35932405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Hierarchical Russian Roulette</a:t>
            </a:r>
            <a:endParaRPr kumimoji="1" lang="ja-JP" altLang="en-US" dirty="0"/>
          </a:p>
        </p:txBody>
      </p:sp>
      <p:sp>
        <p:nvSpPr>
          <p:cNvPr id="3" name="コンテンツ プレースホルダー 2">
            <a:extLst>
              <a:ext uri="{FF2B5EF4-FFF2-40B4-BE49-F238E27FC236}">
                <a16:creationId xmlns:a16="http://schemas.microsoft.com/office/drawing/2014/main" id="{79A7C0A1-CC10-4492-9486-108E0B151C5C}"/>
              </a:ext>
            </a:extLst>
          </p:cNvPr>
          <p:cNvSpPr>
            <a:spLocks noGrp="1"/>
          </p:cNvSpPr>
          <p:nvPr>
            <p:ph idx="1"/>
          </p:nvPr>
        </p:nvSpPr>
        <p:spPr>
          <a:xfrm>
            <a:off x="838200" y="1825625"/>
            <a:ext cx="10515600" cy="4351338"/>
          </a:xfrm>
        </p:spPr>
        <p:txBody>
          <a:bodyPr/>
          <a:lstStyle/>
          <a:p>
            <a:r>
              <a:rPr lang="en-US" altLang="ja-JP" dirty="0"/>
              <a:t>For diffuse surface</a:t>
            </a:r>
          </a:p>
          <a:p>
            <a:pPr lvl="1"/>
            <a:r>
              <a:rPr lang="en-US" altLang="ja-JP" dirty="0"/>
              <a:t>Use the lobe proposed in “Splatting Indirect Illumination” [</a:t>
            </a:r>
            <a:r>
              <a:rPr lang="en-US" altLang="ja-JP" dirty="0" err="1"/>
              <a:t>Dachsbacher</a:t>
            </a:r>
            <a:r>
              <a:rPr lang="en-US" altLang="ja-JP" dirty="0"/>
              <a:t> 06]</a:t>
            </a:r>
          </a:p>
          <a:p>
            <a:pPr lvl="2"/>
            <a:r>
              <a:rPr lang="en-US" altLang="ja-JP" dirty="0"/>
              <a:t>with dead branch culling</a:t>
            </a:r>
          </a:p>
          <a:p>
            <a:pPr lvl="1"/>
            <a:r>
              <a:rPr lang="en-US" altLang="ja-JP" dirty="0"/>
              <a:t>Or use sphere touching the shading tangent plane</a:t>
            </a:r>
          </a:p>
          <a:p>
            <a:pPr lvl="2"/>
            <a:r>
              <a:rPr lang="en-US" altLang="ja-JP" dirty="0"/>
              <a:t>Not optimal but sphere-box intersection test is easy</a:t>
            </a:r>
          </a:p>
          <a:p>
            <a:pPr lvl="2"/>
            <a:r>
              <a:rPr kumimoji="1" lang="en-US" altLang="ja-JP" dirty="0"/>
              <a:t>Compensate the doubly counted cosine term</a:t>
            </a:r>
          </a:p>
        </p:txBody>
      </p:sp>
      <p:sp>
        <p:nvSpPr>
          <p:cNvPr id="5" name="正方形/長方形 4">
            <a:extLst>
              <a:ext uri="{FF2B5EF4-FFF2-40B4-BE49-F238E27FC236}">
                <a16:creationId xmlns:a16="http://schemas.microsoft.com/office/drawing/2014/main" id="{C5C620A8-B8D2-4377-A1B8-56F8E418F0DE}"/>
              </a:ext>
            </a:extLst>
          </p:cNvPr>
          <p:cNvSpPr/>
          <p:nvPr/>
        </p:nvSpPr>
        <p:spPr>
          <a:xfrm>
            <a:off x="10324871" y="4525208"/>
            <a:ext cx="826851" cy="841694"/>
          </a:xfrm>
          <a:prstGeom prst="rect">
            <a:avLst/>
          </a:prstGeom>
          <a:noFill/>
          <a:ln w="63500">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太陽 5">
            <a:extLst>
              <a:ext uri="{FF2B5EF4-FFF2-40B4-BE49-F238E27FC236}">
                <a16:creationId xmlns:a16="http://schemas.microsoft.com/office/drawing/2014/main" id="{680CBE5C-8428-4520-9BD9-93761D44AF30}"/>
              </a:ext>
            </a:extLst>
          </p:cNvPr>
          <p:cNvSpPr/>
          <p:nvPr/>
        </p:nvSpPr>
        <p:spPr>
          <a:xfrm>
            <a:off x="10359421" y="5155752"/>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太陽 7">
            <a:extLst>
              <a:ext uri="{FF2B5EF4-FFF2-40B4-BE49-F238E27FC236}">
                <a16:creationId xmlns:a16="http://schemas.microsoft.com/office/drawing/2014/main" id="{E2DE8E14-A56C-4C0F-9847-68459F9804B0}"/>
              </a:ext>
            </a:extLst>
          </p:cNvPr>
          <p:cNvSpPr/>
          <p:nvPr/>
        </p:nvSpPr>
        <p:spPr>
          <a:xfrm>
            <a:off x="10947919" y="4557933"/>
            <a:ext cx="180000" cy="180000"/>
          </a:xfrm>
          <a:prstGeom prst="su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コネクタ 16">
            <a:extLst>
              <a:ext uri="{FF2B5EF4-FFF2-40B4-BE49-F238E27FC236}">
                <a16:creationId xmlns:a16="http://schemas.microsoft.com/office/drawing/2014/main" id="{DA1AEDB9-5A15-4459-A0AF-3B7420FCF0A5}"/>
              </a:ext>
            </a:extLst>
          </p:cNvPr>
          <p:cNvCxnSpPr/>
          <p:nvPr/>
        </p:nvCxnSpPr>
        <p:spPr>
          <a:xfrm>
            <a:off x="8403319" y="6296071"/>
            <a:ext cx="2727154" cy="0"/>
          </a:xfrm>
          <a:prstGeom prst="line">
            <a:avLst/>
          </a:prstGeom>
          <a:ln w="6350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8" name="楕円 17">
            <a:extLst>
              <a:ext uri="{FF2B5EF4-FFF2-40B4-BE49-F238E27FC236}">
                <a16:creationId xmlns:a16="http://schemas.microsoft.com/office/drawing/2014/main" id="{C9EEDD57-EC94-418E-86D6-946FC3268824}"/>
              </a:ext>
            </a:extLst>
          </p:cNvPr>
          <p:cNvSpPr/>
          <p:nvPr/>
        </p:nvSpPr>
        <p:spPr>
          <a:xfrm>
            <a:off x="9676896" y="6206071"/>
            <a:ext cx="180000" cy="180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楕円 28">
            <a:extLst>
              <a:ext uri="{FF2B5EF4-FFF2-40B4-BE49-F238E27FC236}">
                <a16:creationId xmlns:a16="http://schemas.microsoft.com/office/drawing/2014/main" id="{A9631057-FA96-41C9-B8BA-2BFC3DEE42FF}"/>
              </a:ext>
            </a:extLst>
          </p:cNvPr>
          <p:cNvSpPr/>
          <p:nvPr/>
        </p:nvSpPr>
        <p:spPr>
          <a:xfrm>
            <a:off x="9078825" y="4856071"/>
            <a:ext cx="1440000" cy="144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楕円 29">
            <a:extLst>
              <a:ext uri="{FF2B5EF4-FFF2-40B4-BE49-F238E27FC236}">
                <a16:creationId xmlns:a16="http://schemas.microsoft.com/office/drawing/2014/main" id="{4C9247B2-C4D1-49CD-995E-ADA75642090A}"/>
              </a:ext>
            </a:extLst>
          </p:cNvPr>
          <p:cNvSpPr/>
          <p:nvPr/>
        </p:nvSpPr>
        <p:spPr>
          <a:xfrm>
            <a:off x="9406896" y="5576072"/>
            <a:ext cx="720000" cy="72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楕円 11">
            <a:extLst>
              <a:ext uri="{FF2B5EF4-FFF2-40B4-BE49-F238E27FC236}">
                <a16:creationId xmlns:a16="http://schemas.microsoft.com/office/drawing/2014/main" id="{9BA3B0E3-51AB-498B-A87B-EFDD3079AAEC}"/>
              </a:ext>
            </a:extLst>
          </p:cNvPr>
          <p:cNvSpPr/>
          <p:nvPr/>
        </p:nvSpPr>
        <p:spPr>
          <a:xfrm>
            <a:off x="8326896" y="3416070"/>
            <a:ext cx="2880000" cy="2880000"/>
          </a:xfrm>
          <a:prstGeom prst="ellipse">
            <a:avLst/>
          </a:prstGeom>
          <a:noFill/>
          <a:ln w="6350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94538515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Lazy Man’s Hierarchical Russian Roulette</a:t>
            </a:r>
            <a:endParaRPr kumimoji="1" lang="ja-JP" altLang="en-US" dirty="0"/>
          </a:p>
        </p:txBody>
      </p:sp>
      <p:sp>
        <p:nvSpPr>
          <p:cNvPr id="4" name="楕円 3">
            <a:extLst>
              <a:ext uri="{FF2B5EF4-FFF2-40B4-BE49-F238E27FC236}">
                <a16:creationId xmlns:a16="http://schemas.microsoft.com/office/drawing/2014/main" id="{7B2513F8-60A0-4E70-A85E-99C40E34BAAE}"/>
              </a:ext>
            </a:extLst>
          </p:cNvPr>
          <p:cNvSpPr/>
          <p:nvPr/>
        </p:nvSpPr>
        <p:spPr>
          <a:xfrm>
            <a:off x="3591028" y="281961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E30C50C9-BBB2-4DC2-8B7C-4AE5F27C12B1}"/>
              </a:ext>
            </a:extLst>
          </p:cNvPr>
          <p:cNvSpPr/>
          <p:nvPr/>
        </p:nvSpPr>
        <p:spPr>
          <a:xfrm>
            <a:off x="4625116" y="342895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7" name="楕円 6">
            <a:extLst>
              <a:ext uri="{FF2B5EF4-FFF2-40B4-BE49-F238E27FC236}">
                <a16:creationId xmlns:a16="http://schemas.microsoft.com/office/drawing/2014/main" id="{7D55CA3E-7F01-4129-8704-3953B006B4FC}"/>
              </a:ext>
            </a:extLst>
          </p:cNvPr>
          <p:cNvSpPr/>
          <p:nvPr/>
        </p:nvSpPr>
        <p:spPr>
          <a:xfrm>
            <a:off x="4130798" y="4098119"/>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8" name="楕円 7">
            <a:extLst>
              <a:ext uri="{FF2B5EF4-FFF2-40B4-BE49-F238E27FC236}">
                <a16:creationId xmlns:a16="http://schemas.microsoft.com/office/drawing/2014/main" id="{216382F5-2F88-4A21-AE37-C9B77CB34EE8}"/>
              </a:ext>
            </a:extLst>
          </p:cNvPr>
          <p:cNvSpPr/>
          <p:nvPr/>
        </p:nvSpPr>
        <p:spPr>
          <a:xfrm>
            <a:off x="5151461" y="4104272"/>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9" name="直線コネクタ 8">
            <a:extLst>
              <a:ext uri="{FF2B5EF4-FFF2-40B4-BE49-F238E27FC236}">
                <a16:creationId xmlns:a16="http://schemas.microsoft.com/office/drawing/2014/main" id="{F2F69441-319C-442A-89B4-01EB568EEF77}"/>
              </a:ext>
            </a:extLst>
          </p:cNvPr>
          <p:cNvCxnSpPr>
            <a:cxnSpLocks/>
            <a:stCxn id="4" idx="3"/>
            <a:endCxn id="30" idx="7"/>
          </p:cNvCxnSpPr>
          <p:nvPr/>
        </p:nvCxnSpPr>
        <p:spPr>
          <a:xfrm flipH="1">
            <a:off x="2954578" y="3225464"/>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7E53755A-0199-4508-806C-E817CAB11D9A}"/>
              </a:ext>
            </a:extLst>
          </p:cNvPr>
          <p:cNvCxnSpPr>
            <a:cxnSpLocks/>
            <a:stCxn id="4" idx="5"/>
            <a:endCxn id="6" idx="1"/>
          </p:cNvCxnSpPr>
          <p:nvPr/>
        </p:nvCxnSpPr>
        <p:spPr>
          <a:xfrm>
            <a:off x="3996882" y="3225464"/>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5905A823-9BDB-40BC-AC48-F30301D863F3}"/>
              </a:ext>
            </a:extLst>
          </p:cNvPr>
          <p:cNvCxnSpPr>
            <a:cxnSpLocks/>
            <a:stCxn id="6" idx="3"/>
            <a:endCxn id="7" idx="0"/>
          </p:cNvCxnSpPr>
          <p:nvPr/>
        </p:nvCxnSpPr>
        <p:spPr>
          <a:xfrm flipH="1">
            <a:off x="4368542" y="3834807"/>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D6F8A9F5-60D1-4246-BE45-AA95F99698E0}"/>
              </a:ext>
            </a:extLst>
          </p:cNvPr>
          <p:cNvCxnSpPr>
            <a:cxnSpLocks/>
            <a:stCxn id="6" idx="5"/>
            <a:endCxn id="8" idx="0"/>
          </p:cNvCxnSpPr>
          <p:nvPr/>
        </p:nvCxnSpPr>
        <p:spPr>
          <a:xfrm>
            <a:off x="5030970" y="3834807"/>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楕円 29">
            <a:extLst>
              <a:ext uri="{FF2B5EF4-FFF2-40B4-BE49-F238E27FC236}">
                <a16:creationId xmlns:a16="http://schemas.microsoft.com/office/drawing/2014/main" id="{9C64D649-EF6D-41AB-B30F-C73603D4E3D0}"/>
              </a:ext>
            </a:extLst>
          </p:cNvPr>
          <p:cNvSpPr/>
          <p:nvPr/>
        </p:nvSpPr>
        <p:spPr>
          <a:xfrm>
            <a:off x="2548724" y="3408712"/>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31" name="楕円 30">
            <a:extLst>
              <a:ext uri="{FF2B5EF4-FFF2-40B4-BE49-F238E27FC236}">
                <a16:creationId xmlns:a16="http://schemas.microsoft.com/office/drawing/2014/main" id="{FC0329F2-BEA7-4A84-ACA8-05102C677D91}"/>
              </a:ext>
            </a:extLst>
          </p:cNvPr>
          <p:cNvSpPr/>
          <p:nvPr/>
        </p:nvSpPr>
        <p:spPr>
          <a:xfrm>
            <a:off x="1965938" y="4073517"/>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32" name="楕円 31">
            <a:extLst>
              <a:ext uri="{FF2B5EF4-FFF2-40B4-BE49-F238E27FC236}">
                <a16:creationId xmlns:a16="http://schemas.microsoft.com/office/drawing/2014/main" id="{C778756A-A979-4216-A64C-C848FD101582}"/>
              </a:ext>
            </a:extLst>
          </p:cNvPr>
          <p:cNvSpPr/>
          <p:nvPr/>
        </p:nvSpPr>
        <p:spPr>
          <a:xfrm>
            <a:off x="3030184" y="4104272"/>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33" name="直線コネクタ 32">
            <a:extLst>
              <a:ext uri="{FF2B5EF4-FFF2-40B4-BE49-F238E27FC236}">
                <a16:creationId xmlns:a16="http://schemas.microsoft.com/office/drawing/2014/main" id="{D384FC9E-70C6-4BA8-8BF1-9F193BA36C41}"/>
              </a:ext>
            </a:extLst>
          </p:cNvPr>
          <p:cNvCxnSpPr>
            <a:cxnSpLocks/>
            <a:stCxn id="30" idx="3"/>
          </p:cNvCxnSpPr>
          <p:nvPr/>
        </p:nvCxnSpPr>
        <p:spPr>
          <a:xfrm flipH="1">
            <a:off x="2194602" y="3814566"/>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線コネクタ 33">
            <a:extLst>
              <a:ext uri="{FF2B5EF4-FFF2-40B4-BE49-F238E27FC236}">
                <a16:creationId xmlns:a16="http://schemas.microsoft.com/office/drawing/2014/main" id="{B901C3A2-4BF8-432B-B59F-5C7C89675533}"/>
              </a:ext>
            </a:extLst>
          </p:cNvPr>
          <p:cNvCxnSpPr>
            <a:cxnSpLocks/>
            <a:stCxn id="30" idx="5"/>
            <a:endCxn id="32" idx="0"/>
          </p:cNvCxnSpPr>
          <p:nvPr/>
        </p:nvCxnSpPr>
        <p:spPr>
          <a:xfrm>
            <a:off x="2954578" y="3814566"/>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楕円 56">
            <a:extLst>
              <a:ext uri="{FF2B5EF4-FFF2-40B4-BE49-F238E27FC236}">
                <a16:creationId xmlns:a16="http://schemas.microsoft.com/office/drawing/2014/main" id="{DFBFA480-AA22-453B-AC2A-F2134A9D16FA}"/>
              </a:ext>
            </a:extLst>
          </p:cNvPr>
          <p:cNvSpPr/>
          <p:nvPr/>
        </p:nvSpPr>
        <p:spPr>
          <a:xfrm>
            <a:off x="465805" y="334417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58" name="楕円 57">
            <a:extLst>
              <a:ext uri="{FF2B5EF4-FFF2-40B4-BE49-F238E27FC236}">
                <a16:creationId xmlns:a16="http://schemas.microsoft.com/office/drawing/2014/main" id="{D637E0CD-2387-4486-AAB9-C844DEF54F10}"/>
              </a:ext>
            </a:extLst>
          </p:cNvPr>
          <p:cNvSpPr/>
          <p:nvPr/>
        </p:nvSpPr>
        <p:spPr>
          <a:xfrm>
            <a:off x="465805" y="3904441"/>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59" name="楕円 58">
            <a:extLst>
              <a:ext uri="{FF2B5EF4-FFF2-40B4-BE49-F238E27FC236}">
                <a16:creationId xmlns:a16="http://schemas.microsoft.com/office/drawing/2014/main" id="{17808CEA-01B2-4C7C-9DB2-E2407AFFDA11}"/>
              </a:ext>
            </a:extLst>
          </p:cNvPr>
          <p:cNvSpPr/>
          <p:nvPr/>
        </p:nvSpPr>
        <p:spPr>
          <a:xfrm>
            <a:off x="465805" y="44647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60" name="楕円 59">
            <a:extLst>
              <a:ext uri="{FF2B5EF4-FFF2-40B4-BE49-F238E27FC236}">
                <a16:creationId xmlns:a16="http://schemas.microsoft.com/office/drawing/2014/main" id="{129F4EAA-AABA-4CEF-8611-A242E774D82A}"/>
              </a:ext>
            </a:extLst>
          </p:cNvPr>
          <p:cNvSpPr/>
          <p:nvPr/>
        </p:nvSpPr>
        <p:spPr>
          <a:xfrm>
            <a:off x="2776718"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sp>
        <p:nvSpPr>
          <p:cNvPr id="61" name="楕円 60">
            <a:extLst>
              <a:ext uri="{FF2B5EF4-FFF2-40B4-BE49-F238E27FC236}">
                <a16:creationId xmlns:a16="http://schemas.microsoft.com/office/drawing/2014/main" id="{51C25914-247D-4876-A0E8-FFAF9FA6EA95}"/>
              </a:ext>
            </a:extLst>
          </p:cNvPr>
          <p:cNvSpPr/>
          <p:nvPr/>
        </p:nvSpPr>
        <p:spPr>
          <a:xfrm>
            <a:off x="3307326"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sp>
        <p:nvSpPr>
          <p:cNvPr id="62" name="楕円 61">
            <a:extLst>
              <a:ext uri="{FF2B5EF4-FFF2-40B4-BE49-F238E27FC236}">
                <a16:creationId xmlns:a16="http://schemas.microsoft.com/office/drawing/2014/main" id="{9E3FA1A9-A73C-459C-81FA-752C5732EF73}"/>
              </a:ext>
            </a:extLst>
          </p:cNvPr>
          <p:cNvSpPr/>
          <p:nvPr/>
        </p:nvSpPr>
        <p:spPr>
          <a:xfrm>
            <a:off x="170229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63" name="楕円 62">
            <a:extLst>
              <a:ext uri="{FF2B5EF4-FFF2-40B4-BE49-F238E27FC236}">
                <a16:creationId xmlns:a16="http://schemas.microsoft.com/office/drawing/2014/main" id="{9BF4042B-DA82-44AE-BD86-F05B97344F0E}"/>
              </a:ext>
            </a:extLst>
          </p:cNvPr>
          <p:cNvSpPr/>
          <p:nvPr/>
        </p:nvSpPr>
        <p:spPr>
          <a:xfrm>
            <a:off x="2231543"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cxnSp>
        <p:nvCxnSpPr>
          <p:cNvPr id="78" name="直線コネクタ 77">
            <a:extLst>
              <a:ext uri="{FF2B5EF4-FFF2-40B4-BE49-F238E27FC236}">
                <a16:creationId xmlns:a16="http://schemas.microsoft.com/office/drawing/2014/main" id="{C30C9152-7B67-4259-A78B-D21C558B0A44}"/>
              </a:ext>
            </a:extLst>
          </p:cNvPr>
          <p:cNvCxnSpPr>
            <a:cxnSpLocks/>
            <a:stCxn id="31" idx="3"/>
            <a:endCxn id="62" idx="0"/>
          </p:cNvCxnSpPr>
          <p:nvPr/>
        </p:nvCxnSpPr>
        <p:spPr>
          <a:xfrm flipH="1">
            <a:off x="1940035" y="4479371"/>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直線コネクタ 81">
            <a:extLst>
              <a:ext uri="{FF2B5EF4-FFF2-40B4-BE49-F238E27FC236}">
                <a16:creationId xmlns:a16="http://schemas.microsoft.com/office/drawing/2014/main" id="{6147E83C-CC60-4C65-BC8B-CC338F6F8B98}"/>
              </a:ext>
            </a:extLst>
          </p:cNvPr>
          <p:cNvCxnSpPr>
            <a:cxnSpLocks/>
            <a:stCxn id="31" idx="5"/>
            <a:endCxn id="63" idx="0"/>
          </p:cNvCxnSpPr>
          <p:nvPr/>
        </p:nvCxnSpPr>
        <p:spPr>
          <a:xfrm>
            <a:off x="2371792" y="4479371"/>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8" name="楕円 107">
            <a:extLst>
              <a:ext uri="{FF2B5EF4-FFF2-40B4-BE49-F238E27FC236}">
                <a16:creationId xmlns:a16="http://schemas.microsoft.com/office/drawing/2014/main" id="{B31AF092-CC81-4B48-9922-E273E08000DA}"/>
              </a:ext>
            </a:extLst>
          </p:cNvPr>
          <p:cNvSpPr/>
          <p:nvPr/>
        </p:nvSpPr>
        <p:spPr>
          <a:xfrm>
            <a:off x="3837934"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sp>
        <p:nvSpPr>
          <p:cNvPr id="109" name="楕円 108">
            <a:extLst>
              <a:ext uri="{FF2B5EF4-FFF2-40B4-BE49-F238E27FC236}">
                <a16:creationId xmlns:a16="http://schemas.microsoft.com/office/drawing/2014/main" id="{AC42ECCD-CE51-4DA9-A21B-E7700AECE841}"/>
              </a:ext>
            </a:extLst>
          </p:cNvPr>
          <p:cNvSpPr/>
          <p:nvPr/>
        </p:nvSpPr>
        <p:spPr>
          <a:xfrm>
            <a:off x="4362801"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sp>
        <p:nvSpPr>
          <p:cNvPr id="110" name="楕円 109">
            <a:extLst>
              <a:ext uri="{FF2B5EF4-FFF2-40B4-BE49-F238E27FC236}">
                <a16:creationId xmlns:a16="http://schemas.microsoft.com/office/drawing/2014/main" id="{AB65221C-79C7-4832-8398-A593E308738C}"/>
              </a:ext>
            </a:extLst>
          </p:cNvPr>
          <p:cNvSpPr/>
          <p:nvPr/>
        </p:nvSpPr>
        <p:spPr>
          <a:xfrm>
            <a:off x="489341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111" name="楕円 110">
            <a:extLst>
              <a:ext uri="{FF2B5EF4-FFF2-40B4-BE49-F238E27FC236}">
                <a16:creationId xmlns:a16="http://schemas.microsoft.com/office/drawing/2014/main" id="{614C3BE3-C53C-4BAB-840A-399BD54003EE}"/>
              </a:ext>
            </a:extLst>
          </p:cNvPr>
          <p:cNvSpPr/>
          <p:nvPr/>
        </p:nvSpPr>
        <p:spPr>
          <a:xfrm>
            <a:off x="5405255"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cxnSp>
        <p:nvCxnSpPr>
          <p:cNvPr id="131" name="直線コネクタ 130">
            <a:extLst>
              <a:ext uri="{FF2B5EF4-FFF2-40B4-BE49-F238E27FC236}">
                <a16:creationId xmlns:a16="http://schemas.microsoft.com/office/drawing/2014/main" id="{FC5C9B40-C0E5-468C-9FEE-F677DDFD1B84}"/>
              </a:ext>
            </a:extLst>
          </p:cNvPr>
          <p:cNvCxnSpPr>
            <a:cxnSpLocks/>
            <a:stCxn id="32" idx="3"/>
            <a:endCxn id="60" idx="0"/>
          </p:cNvCxnSpPr>
          <p:nvPr/>
        </p:nvCxnSpPr>
        <p:spPr>
          <a:xfrm flipH="1">
            <a:off x="3014462" y="4510126"/>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直線コネクタ 133">
            <a:extLst>
              <a:ext uri="{FF2B5EF4-FFF2-40B4-BE49-F238E27FC236}">
                <a16:creationId xmlns:a16="http://schemas.microsoft.com/office/drawing/2014/main" id="{DDABB782-B34E-4728-B199-359F31FC2166}"/>
              </a:ext>
            </a:extLst>
          </p:cNvPr>
          <p:cNvCxnSpPr>
            <a:cxnSpLocks/>
            <a:stCxn id="32" idx="5"/>
            <a:endCxn id="61" idx="0"/>
          </p:cNvCxnSpPr>
          <p:nvPr/>
        </p:nvCxnSpPr>
        <p:spPr>
          <a:xfrm>
            <a:off x="3436038" y="4510126"/>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9" name="直線コネクタ 138">
            <a:extLst>
              <a:ext uri="{FF2B5EF4-FFF2-40B4-BE49-F238E27FC236}">
                <a16:creationId xmlns:a16="http://schemas.microsoft.com/office/drawing/2014/main" id="{26848AE2-FD2C-4187-BB25-383EC8D9AA5E}"/>
              </a:ext>
            </a:extLst>
          </p:cNvPr>
          <p:cNvCxnSpPr>
            <a:cxnSpLocks/>
            <a:stCxn id="7" idx="3"/>
            <a:endCxn id="108" idx="0"/>
          </p:cNvCxnSpPr>
          <p:nvPr/>
        </p:nvCxnSpPr>
        <p:spPr>
          <a:xfrm flipH="1">
            <a:off x="4075678" y="4503973"/>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2" name="直線コネクタ 141">
            <a:extLst>
              <a:ext uri="{FF2B5EF4-FFF2-40B4-BE49-F238E27FC236}">
                <a16:creationId xmlns:a16="http://schemas.microsoft.com/office/drawing/2014/main" id="{7E98D4CA-F2A1-4C99-B3EC-1A93065C2C5E}"/>
              </a:ext>
            </a:extLst>
          </p:cNvPr>
          <p:cNvCxnSpPr>
            <a:cxnSpLocks/>
            <a:stCxn id="7" idx="5"/>
            <a:endCxn id="109" idx="0"/>
          </p:cNvCxnSpPr>
          <p:nvPr/>
        </p:nvCxnSpPr>
        <p:spPr>
          <a:xfrm>
            <a:off x="4536652" y="4503973"/>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直線コネクタ 144">
            <a:extLst>
              <a:ext uri="{FF2B5EF4-FFF2-40B4-BE49-F238E27FC236}">
                <a16:creationId xmlns:a16="http://schemas.microsoft.com/office/drawing/2014/main" id="{DDE3AA00-E6D1-4FE2-91F7-6D0B76898624}"/>
              </a:ext>
            </a:extLst>
          </p:cNvPr>
          <p:cNvCxnSpPr>
            <a:cxnSpLocks/>
            <a:stCxn id="8" idx="3"/>
            <a:endCxn id="110" idx="0"/>
          </p:cNvCxnSpPr>
          <p:nvPr/>
        </p:nvCxnSpPr>
        <p:spPr>
          <a:xfrm flipH="1">
            <a:off x="5131155" y="4510126"/>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直線コネクタ 147">
            <a:extLst>
              <a:ext uri="{FF2B5EF4-FFF2-40B4-BE49-F238E27FC236}">
                <a16:creationId xmlns:a16="http://schemas.microsoft.com/office/drawing/2014/main" id="{DED8958E-BA5D-42D2-8014-6F478147C06F}"/>
              </a:ext>
            </a:extLst>
          </p:cNvPr>
          <p:cNvCxnSpPr>
            <a:cxnSpLocks/>
            <a:stCxn id="8" idx="5"/>
            <a:endCxn id="111" idx="0"/>
          </p:cNvCxnSpPr>
          <p:nvPr/>
        </p:nvCxnSpPr>
        <p:spPr>
          <a:xfrm>
            <a:off x="5557315" y="4510126"/>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1" name="楕円 150">
            <a:extLst>
              <a:ext uri="{FF2B5EF4-FFF2-40B4-BE49-F238E27FC236}">
                <a16:creationId xmlns:a16="http://schemas.microsoft.com/office/drawing/2014/main" id="{22735EDB-D3D6-492B-A9DC-A056F20A2164}"/>
              </a:ext>
            </a:extLst>
          </p:cNvPr>
          <p:cNvSpPr/>
          <p:nvPr/>
        </p:nvSpPr>
        <p:spPr>
          <a:xfrm>
            <a:off x="8417216" y="281345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2" name="楕円 151">
            <a:extLst>
              <a:ext uri="{FF2B5EF4-FFF2-40B4-BE49-F238E27FC236}">
                <a16:creationId xmlns:a16="http://schemas.microsoft.com/office/drawing/2014/main" id="{116D6C31-B905-4DE7-AF5C-D2031DF9EEAB}"/>
              </a:ext>
            </a:extLst>
          </p:cNvPr>
          <p:cNvSpPr/>
          <p:nvPr/>
        </p:nvSpPr>
        <p:spPr>
          <a:xfrm>
            <a:off x="9451304" y="342280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153" name="楕円 152">
            <a:extLst>
              <a:ext uri="{FF2B5EF4-FFF2-40B4-BE49-F238E27FC236}">
                <a16:creationId xmlns:a16="http://schemas.microsoft.com/office/drawing/2014/main" id="{BBF9F0D6-A98F-45CA-A9F6-C8840A8EE117}"/>
              </a:ext>
            </a:extLst>
          </p:cNvPr>
          <p:cNvSpPr/>
          <p:nvPr/>
        </p:nvSpPr>
        <p:spPr>
          <a:xfrm>
            <a:off x="8956986" y="4091966"/>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154" name="楕円 153">
            <a:extLst>
              <a:ext uri="{FF2B5EF4-FFF2-40B4-BE49-F238E27FC236}">
                <a16:creationId xmlns:a16="http://schemas.microsoft.com/office/drawing/2014/main" id="{A3B813E5-7272-470E-9802-2CDE56375D46}"/>
              </a:ext>
            </a:extLst>
          </p:cNvPr>
          <p:cNvSpPr/>
          <p:nvPr/>
        </p:nvSpPr>
        <p:spPr>
          <a:xfrm>
            <a:off x="9977649" y="4098119"/>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55" name="直線コネクタ 154">
            <a:extLst>
              <a:ext uri="{FF2B5EF4-FFF2-40B4-BE49-F238E27FC236}">
                <a16:creationId xmlns:a16="http://schemas.microsoft.com/office/drawing/2014/main" id="{34728308-5E46-47FF-AA1A-96A866B92EA5}"/>
              </a:ext>
            </a:extLst>
          </p:cNvPr>
          <p:cNvCxnSpPr>
            <a:cxnSpLocks/>
            <a:stCxn id="151" idx="3"/>
            <a:endCxn id="159" idx="7"/>
          </p:cNvCxnSpPr>
          <p:nvPr/>
        </p:nvCxnSpPr>
        <p:spPr>
          <a:xfrm flipH="1">
            <a:off x="7780766" y="3219311"/>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直線コネクタ 155">
            <a:extLst>
              <a:ext uri="{FF2B5EF4-FFF2-40B4-BE49-F238E27FC236}">
                <a16:creationId xmlns:a16="http://schemas.microsoft.com/office/drawing/2014/main" id="{E1B47AC7-83E1-41FE-BF02-4EE81A139FA8}"/>
              </a:ext>
            </a:extLst>
          </p:cNvPr>
          <p:cNvCxnSpPr>
            <a:cxnSpLocks/>
            <a:stCxn id="151" idx="5"/>
            <a:endCxn id="152" idx="1"/>
          </p:cNvCxnSpPr>
          <p:nvPr/>
        </p:nvCxnSpPr>
        <p:spPr>
          <a:xfrm>
            <a:off x="8823070" y="3219311"/>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直線コネクタ 156">
            <a:extLst>
              <a:ext uri="{FF2B5EF4-FFF2-40B4-BE49-F238E27FC236}">
                <a16:creationId xmlns:a16="http://schemas.microsoft.com/office/drawing/2014/main" id="{15E7BC2D-A61C-490A-BA4E-6AF09CEB9326}"/>
              </a:ext>
            </a:extLst>
          </p:cNvPr>
          <p:cNvCxnSpPr>
            <a:cxnSpLocks/>
            <a:stCxn id="152" idx="3"/>
            <a:endCxn id="153" idx="0"/>
          </p:cNvCxnSpPr>
          <p:nvPr/>
        </p:nvCxnSpPr>
        <p:spPr>
          <a:xfrm flipH="1">
            <a:off x="9194730" y="3828654"/>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直線コネクタ 157">
            <a:extLst>
              <a:ext uri="{FF2B5EF4-FFF2-40B4-BE49-F238E27FC236}">
                <a16:creationId xmlns:a16="http://schemas.microsoft.com/office/drawing/2014/main" id="{1D344C89-B3C7-41AB-8091-FDDCEA711247}"/>
              </a:ext>
            </a:extLst>
          </p:cNvPr>
          <p:cNvCxnSpPr>
            <a:cxnSpLocks/>
            <a:stCxn id="152" idx="5"/>
            <a:endCxn id="154" idx="0"/>
          </p:cNvCxnSpPr>
          <p:nvPr/>
        </p:nvCxnSpPr>
        <p:spPr>
          <a:xfrm>
            <a:off x="9857158" y="3828654"/>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9" name="楕円 158">
            <a:extLst>
              <a:ext uri="{FF2B5EF4-FFF2-40B4-BE49-F238E27FC236}">
                <a16:creationId xmlns:a16="http://schemas.microsoft.com/office/drawing/2014/main" id="{F3C146C8-6F64-4653-9462-B616B20A50DA}"/>
              </a:ext>
            </a:extLst>
          </p:cNvPr>
          <p:cNvSpPr/>
          <p:nvPr/>
        </p:nvSpPr>
        <p:spPr>
          <a:xfrm>
            <a:off x="7374912" y="340255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160" name="楕円 159">
            <a:extLst>
              <a:ext uri="{FF2B5EF4-FFF2-40B4-BE49-F238E27FC236}">
                <a16:creationId xmlns:a16="http://schemas.microsoft.com/office/drawing/2014/main" id="{37747C17-5155-4D80-807C-E63DD40BDC08}"/>
              </a:ext>
            </a:extLst>
          </p:cNvPr>
          <p:cNvSpPr/>
          <p:nvPr/>
        </p:nvSpPr>
        <p:spPr>
          <a:xfrm>
            <a:off x="6792126" y="4067364"/>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rgbClr val="00B0F0"/>
              </a:solidFill>
            </a:endParaRPr>
          </a:p>
        </p:txBody>
      </p:sp>
      <p:sp>
        <p:nvSpPr>
          <p:cNvPr id="161" name="楕円 160">
            <a:extLst>
              <a:ext uri="{FF2B5EF4-FFF2-40B4-BE49-F238E27FC236}">
                <a16:creationId xmlns:a16="http://schemas.microsoft.com/office/drawing/2014/main" id="{8373DF3D-696D-4D77-93B4-9EACDB0CFD80}"/>
              </a:ext>
            </a:extLst>
          </p:cNvPr>
          <p:cNvSpPr/>
          <p:nvPr/>
        </p:nvSpPr>
        <p:spPr>
          <a:xfrm>
            <a:off x="7856372" y="4098119"/>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62" name="直線コネクタ 161">
            <a:extLst>
              <a:ext uri="{FF2B5EF4-FFF2-40B4-BE49-F238E27FC236}">
                <a16:creationId xmlns:a16="http://schemas.microsoft.com/office/drawing/2014/main" id="{9FA3E433-705D-4AF0-82F8-1676623FF4E5}"/>
              </a:ext>
            </a:extLst>
          </p:cNvPr>
          <p:cNvCxnSpPr>
            <a:cxnSpLocks/>
            <a:stCxn id="159" idx="3"/>
          </p:cNvCxnSpPr>
          <p:nvPr/>
        </p:nvCxnSpPr>
        <p:spPr>
          <a:xfrm flipH="1">
            <a:off x="7020790" y="3808413"/>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直線コネクタ 162">
            <a:extLst>
              <a:ext uri="{FF2B5EF4-FFF2-40B4-BE49-F238E27FC236}">
                <a16:creationId xmlns:a16="http://schemas.microsoft.com/office/drawing/2014/main" id="{CBF48FAB-67CF-40A2-BE1C-B081CF13CA83}"/>
              </a:ext>
            </a:extLst>
          </p:cNvPr>
          <p:cNvCxnSpPr>
            <a:cxnSpLocks/>
            <a:stCxn id="159" idx="5"/>
            <a:endCxn id="161" idx="0"/>
          </p:cNvCxnSpPr>
          <p:nvPr/>
        </p:nvCxnSpPr>
        <p:spPr>
          <a:xfrm>
            <a:off x="7780766" y="3808413"/>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64" name="楕円 163">
            <a:extLst>
              <a:ext uri="{FF2B5EF4-FFF2-40B4-BE49-F238E27FC236}">
                <a16:creationId xmlns:a16="http://schemas.microsoft.com/office/drawing/2014/main" id="{972F8988-C85F-4F81-8DA0-A921CCDABF4A}"/>
              </a:ext>
            </a:extLst>
          </p:cNvPr>
          <p:cNvSpPr/>
          <p:nvPr/>
        </p:nvSpPr>
        <p:spPr>
          <a:xfrm>
            <a:off x="7602906"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165" name="楕円 164">
            <a:extLst>
              <a:ext uri="{FF2B5EF4-FFF2-40B4-BE49-F238E27FC236}">
                <a16:creationId xmlns:a16="http://schemas.microsoft.com/office/drawing/2014/main" id="{961F5F6D-8ED5-4DFD-AE4F-3A5721692F11}"/>
              </a:ext>
            </a:extLst>
          </p:cNvPr>
          <p:cNvSpPr/>
          <p:nvPr/>
        </p:nvSpPr>
        <p:spPr>
          <a:xfrm>
            <a:off x="8133514"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sp>
        <p:nvSpPr>
          <p:cNvPr id="166" name="楕円 165">
            <a:extLst>
              <a:ext uri="{FF2B5EF4-FFF2-40B4-BE49-F238E27FC236}">
                <a16:creationId xmlns:a16="http://schemas.microsoft.com/office/drawing/2014/main" id="{D3B2396B-6744-4827-AEF1-B9436E58B053}"/>
              </a:ext>
            </a:extLst>
          </p:cNvPr>
          <p:cNvSpPr/>
          <p:nvPr/>
        </p:nvSpPr>
        <p:spPr>
          <a:xfrm>
            <a:off x="652847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sp>
        <p:nvSpPr>
          <p:cNvPr id="167" name="楕円 166">
            <a:extLst>
              <a:ext uri="{FF2B5EF4-FFF2-40B4-BE49-F238E27FC236}">
                <a16:creationId xmlns:a16="http://schemas.microsoft.com/office/drawing/2014/main" id="{29BD284E-6374-48F4-A688-5CB5904DAC52}"/>
              </a:ext>
            </a:extLst>
          </p:cNvPr>
          <p:cNvSpPr/>
          <p:nvPr/>
        </p:nvSpPr>
        <p:spPr>
          <a:xfrm>
            <a:off x="7057731"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cxnSp>
        <p:nvCxnSpPr>
          <p:cNvPr id="168" name="直線コネクタ 167">
            <a:extLst>
              <a:ext uri="{FF2B5EF4-FFF2-40B4-BE49-F238E27FC236}">
                <a16:creationId xmlns:a16="http://schemas.microsoft.com/office/drawing/2014/main" id="{EB2268F3-C4F3-4B4F-BB1F-A4265034210A}"/>
              </a:ext>
            </a:extLst>
          </p:cNvPr>
          <p:cNvCxnSpPr>
            <a:cxnSpLocks/>
            <a:stCxn id="160" idx="3"/>
            <a:endCxn id="166" idx="0"/>
          </p:cNvCxnSpPr>
          <p:nvPr/>
        </p:nvCxnSpPr>
        <p:spPr>
          <a:xfrm flipH="1">
            <a:off x="6766223" y="4473218"/>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直線コネクタ 168">
            <a:extLst>
              <a:ext uri="{FF2B5EF4-FFF2-40B4-BE49-F238E27FC236}">
                <a16:creationId xmlns:a16="http://schemas.microsoft.com/office/drawing/2014/main" id="{FF372F8F-A08A-44E4-B6C4-62582BA970F3}"/>
              </a:ext>
            </a:extLst>
          </p:cNvPr>
          <p:cNvCxnSpPr>
            <a:cxnSpLocks/>
            <a:stCxn id="160" idx="5"/>
            <a:endCxn id="167" idx="0"/>
          </p:cNvCxnSpPr>
          <p:nvPr/>
        </p:nvCxnSpPr>
        <p:spPr>
          <a:xfrm>
            <a:off x="7197980" y="4473218"/>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70" name="楕円 169">
            <a:extLst>
              <a:ext uri="{FF2B5EF4-FFF2-40B4-BE49-F238E27FC236}">
                <a16:creationId xmlns:a16="http://schemas.microsoft.com/office/drawing/2014/main" id="{23955373-A59E-47CB-83B8-3E14783054C2}"/>
              </a:ext>
            </a:extLst>
          </p:cNvPr>
          <p:cNvSpPr/>
          <p:nvPr/>
        </p:nvSpPr>
        <p:spPr>
          <a:xfrm>
            <a:off x="8664122"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171" name="楕円 170">
            <a:extLst>
              <a:ext uri="{FF2B5EF4-FFF2-40B4-BE49-F238E27FC236}">
                <a16:creationId xmlns:a16="http://schemas.microsoft.com/office/drawing/2014/main" id="{88206DBC-1AEB-4436-A189-AFC14541D3DD}"/>
              </a:ext>
            </a:extLst>
          </p:cNvPr>
          <p:cNvSpPr/>
          <p:nvPr/>
        </p:nvSpPr>
        <p:spPr>
          <a:xfrm>
            <a:off x="9188989"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sp>
        <p:nvSpPr>
          <p:cNvPr id="172" name="楕円 171">
            <a:extLst>
              <a:ext uri="{FF2B5EF4-FFF2-40B4-BE49-F238E27FC236}">
                <a16:creationId xmlns:a16="http://schemas.microsoft.com/office/drawing/2014/main" id="{5B89E0F2-4A90-40B7-995D-AC13666D73E2}"/>
              </a:ext>
            </a:extLst>
          </p:cNvPr>
          <p:cNvSpPr/>
          <p:nvPr/>
        </p:nvSpPr>
        <p:spPr>
          <a:xfrm>
            <a:off x="971959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sp>
        <p:nvSpPr>
          <p:cNvPr id="173" name="楕円 172">
            <a:extLst>
              <a:ext uri="{FF2B5EF4-FFF2-40B4-BE49-F238E27FC236}">
                <a16:creationId xmlns:a16="http://schemas.microsoft.com/office/drawing/2014/main" id="{D9342BB2-C63F-405B-9F44-38CCB9F8E8D3}"/>
              </a:ext>
            </a:extLst>
          </p:cNvPr>
          <p:cNvSpPr/>
          <p:nvPr/>
        </p:nvSpPr>
        <p:spPr>
          <a:xfrm>
            <a:off x="10231443"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cxnSp>
        <p:nvCxnSpPr>
          <p:cNvPr id="174" name="直線コネクタ 173">
            <a:extLst>
              <a:ext uri="{FF2B5EF4-FFF2-40B4-BE49-F238E27FC236}">
                <a16:creationId xmlns:a16="http://schemas.microsoft.com/office/drawing/2014/main" id="{A10BC3B4-A751-4213-9E9C-040211F3BF28}"/>
              </a:ext>
            </a:extLst>
          </p:cNvPr>
          <p:cNvCxnSpPr>
            <a:cxnSpLocks/>
            <a:stCxn id="161" idx="3"/>
            <a:endCxn id="164" idx="0"/>
          </p:cNvCxnSpPr>
          <p:nvPr/>
        </p:nvCxnSpPr>
        <p:spPr>
          <a:xfrm flipH="1">
            <a:off x="7840650" y="4503973"/>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5" name="直線コネクタ 174">
            <a:extLst>
              <a:ext uri="{FF2B5EF4-FFF2-40B4-BE49-F238E27FC236}">
                <a16:creationId xmlns:a16="http://schemas.microsoft.com/office/drawing/2014/main" id="{4BF2724A-37AD-4387-B901-FA37F36EA6CD}"/>
              </a:ext>
            </a:extLst>
          </p:cNvPr>
          <p:cNvCxnSpPr>
            <a:cxnSpLocks/>
            <a:stCxn id="161" idx="5"/>
            <a:endCxn id="165" idx="0"/>
          </p:cNvCxnSpPr>
          <p:nvPr/>
        </p:nvCxnSpPr>
        <p:spPr>
          <a:xfrm>
            <a:off x="8262226" y="4503973"/>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直線コネクタ 175">
            <a:extLst>
              <a:ext uri="{FF2B5EF4-FFF2-40B4-BE49-F238E27FC236}">
                <a16:creationId xmlns:a16="http://schemas.microsoft.com/office/drawing/2014/main" id="{3E6F4513-D7B1-4C1B-A03B-64D44A1E0B2F}"/>
              </a:ext>
            </a:extLst>
          </p:cNvPr>
          <p:cNvCxnSpPr>
            <a:cxnSpLocks/>
            <a:stCxn id="153" idx="3"/>
            <a:endCxn id="170" idx="0"/>
          </p:cNvCxnSpPr>
          <p:nvPr/>
        </p:nvCxnSpPr>
        <p:spPr>
          <a:xfrm flipH="1">
            <a:off x="8901866" y="4497820"/>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直線コネクタ 176">
            <a:extLst>
              <a:ext uri="{FF2B5EF4-FFF2-40B4-BE49-F238E27FC236}">
                <a16:creationId xmlns:a16="http://schemas.microsoft.com/office/drawing/2014/main" id="{8A2245E1-B43A-42FE-8CB4-D9E616EBFCEE}"/>
              </a:ext>
            </a:extLst>
          </p:cNvPr>
          <p:cNvCxnSpPr>
            <a:cxnSpLocks/>
            <a:stCxn id="153" idx="5"/>
            <a:endCxn id="171" idx="0"/>
          </p:cNvCxnSpPr>
          <p:nvPr/>
        </p:nvCxnSpPr>
        <p:spPr>
          <a:xfrm>
            <a:off x="9362840" y="4497820"/>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直線コネクタ 177">
            <a:extLst>
              <a:ext uri="{FF2B5EF4-FFF2-40B4-BE49-F238E27FC236}">
                <a16:creationId xmlns:a16="http://schemas.microsoft.com/office/drawing/2014/main" id="{DE25EB6C-3267-4F8C-BCD4-26515F25DD26}"/>
              </a:ext>
            </a:extLst>
          </p:cNvPr>
          <p:cNvCxnSpPr>
            <a:cxnSpLocks/>
            <a:stCxn id="154" idx="3"/>
            <a:endCxn id="172" idx="0"/>
          </p:cNvCxnSpPr>
          <p:nvPr/>
        </p:nvCxnSpPr>
        <p:spPr>
          <a:xfrm flipH="1">
            <a:off x="9957343" y="4503973"/>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直線コネクタ 178">
            <a:extLst>
              <a:ext uri="{FF2B5EF4-FFF2-40B4-BE49-F238E27FC236}">
                <a16:creationId xmlns:a16="http://schemas.microsoft.com/office/drawing/2014/main" id="{241E0CB6-622B-4DB2-85E3-6E2B9063378E}"/>
              </a:ext>
            </a:extLst>
          </p:cNvPr>
          <p:cNvCxnSpPr>
            <a:cxnSpLocks/>
            <a:stCxn id="154" idx="5"/>
            <a:endCxn id="173" idx="0"/>
          </p:cNvCxnSpPr>
          <p:nvPr/>
        </p:nvCxnSpPr>
        <p:spPr>
          <a:xfrm>
            <a:off x="10383503" y="4503973"/>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82" name="正方形/長方形 181">
            <a:extLst>
              <a:ext uri="{FF2B5EF4-FFF2-40B4-BE49-F238E27FC236}">
                <a16:creationId xmlns:a16="http://schemas.microsoft.com/office/drawing/2014/main" id="{08DE2646-4CDC-4D37-9443-2420B8E911C6}"/>
              </a:ext>
            </a:extLst>
          </p:cNvPr>
          <p:cNvSpPr/>
          <p:nvPr/>
        </p:nvSpPr>
        <p:spPr>
          <a:xfrm rot="16200000">
            <a:off x="92111" y="3976649"/>
            <a:ext cx="2193293" cy="369332"/>
          </a:xfrm>
          <a:prstGeom prst="rect">
            <a:avLst/>
          </a:prstGeom>
        </p:spPr>
        <p:txBody>
          <a:bodyPr wrap="none">
            <a:spAutoFit/>
          </a:bodyPr>
          <a:lstStyle/>
          <a:p>
            <a:r>
              <a:rPr lang="en-US" altLang="ja-JP" dirty="0"/>
              <a:t>3-bit random number</a:t>
            </a:r>
            <a:endParaRPr lang="ja-JP" altLang="en-US" dirty="0"/>
          </a:p>
        </p:txBody>
      </p:sp>
      <p:sp>
        <p:nvSpPr>
          <p:cNvPr id="183" name="コンテンツ プレースホルダー 2">
            <a:extLst>
              <a:ext uri="{FF2B5EF4-FFF2-40B4-BE49-F238E27FC236}">
                <a16:creationId xmlns:a16="http://schemas.microsoft.com/office/drawing/2014/main" id="{DB5537A3-100B-4629-A4C9-D22031D0DA40}"/>
              </a:ext>
            </a:extLst>
          </p:cNvPr>
          <p:cNvSpPr>
            <a:spLocks noGrp="1"/>
          </p:cNvSpPr>
          <p:nvPr>
            <p:ph idx="1"/>
          </p:nvPr>
        </p:nvSpPr>
        <p:spPr>
          <a:xfrm>
            <a:off x="838200" y="1825625"/>
            <a:ext cx="10515600" cy="4351338"/>
          </a:xfrm>
        </p:spPr>
        <p:txBody>
          <a:bodyPr/>
          <a:lstStyle/>
          <a:p>
            <a:r>
              <a:rPr kumimoji="1" lang="en-US" altLang="ja-JP" dirty="0"/>
              <a:t>Use perfect binary tree (too bold..?)</a:t>
            </a:r>
            <a:endParaRPr kumimoji="1" lang="ja-JP" altLang="en-US" dirty="0"/>
          </a:p>
        </p:txBody>
      </p:sp>
      <p:sp>
        <p:nvSpPr>
          <p:cNvPr id="3" name="正方形/長方形 2">
            <a:extLst>
              <a:ext uri="{FF2B5EF4-FFF2-40B4-BE49-F238E27FC236}">
                <a16:creationId xmlns:a16="http://schemas.microsoft.com/office/drawing/2014/main" id="{79692496-7015-4991-B080-201940C78B3B}"/>
              </a:ext>
            </a:extLst>
          </p:cNvPr>
          <p:cNvSpPr/>
          <p:nvPr/>
        </p:nvSpPr>
        <p:spPr>
          <a:xfrm>
            <a:off x="1795143" y="5827180"/>
            <a:ext cx="1294829" cy="523220"/>
          </a:xfrm>
          <a:prstGeom prst="rect">
            <a:avLst/>
          </a:prstGeom>
        </p:spPr>
        <p:txBody>
          <a:bodyPr wrap="square">
            <a:spAutoFit/>
          </a:bodyPr>
          <a:lstStyle/>
          <a:p>
            <a:r>
              <a:rPr kumimoji="1" lang="en-US" altLang="ja-JP" sz="2800" b="1" dirty="0">
                <a:solidFill>
                  <a:srgbClr val="00B0F0"/>
                </a:solidFill>
              </a:rPr>
              <a:t>(1+ξ)/8</a:t>
            </a:r>
            <a:endParaRPr lang="ja-JP" altLang="en-US" dirty="0"/>
          </a:p>
        </p:txBody>
      </p:sp>
      <p:cxnSp>
        <p:nvCxnSpPr>
          <p:cNvPr id="13" name="直線矢印コネクタ 12">
            <a:extLst>
              <a:ext uri="{FF2B5EF4-FFF2-40B4-BE49-F238E27FC236}">
                <a16:creationId xmlns:a16="http://schemas.microsoft.com/office/drawing/2014/main" id="{F7637256-8F98-4524-840D-A0C8686F9451}"/>
              </a:ext>
            </a:extLst>
          </p:cNvPr>
          <p:cNvCxnSpPr>
            <a:stCxn id="3" idx="0"/>
            <a:endCxn id="63" idx="4"/>
          </p:cNvCxnSpPr>
          <p:nvPr/>
        </p:nvCxnSpPr>
        <p:spPr>
          <a:xfrm flipV="1">
            <a:off x="2442558" y="5264114"/>
            <a:ext cx="26729" cy="563066"/>
          </a:xfrm>
          <a:prstGeom prst="straightConnector1">
            <a:avLst/>
          </a:prstGeom>
          <a:ln w="635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70" name="正方形/長方形 69">
            <a:extLst>
              <a:ext uri="{FF2B5EF4-FFF2-40B4-BE49-F238E27FC236}">
                <a16:creationId xmlns:a16="http://schemas.microsoft.com/office/drawing/2014/main" id="{C9EB32AB-F156-4143-921B-C1D9626514D5}"/>
              </a:ext>
            </a:extLst>
          </p:cNvPr>
          <p:cNvSpPr/>
          <p:nvPr/>
        </p:nvSpPr>
        <p:spPr>
          <a:xfrm>
            <a:off x="3988343" y="5846771"/>
            <a:ext cx="1294829" cy="523220"/>
          </a:xfrm>
          <a:prstGeom prst="rect">
            <a:avLst/>
          </a:prstGeom>
        </p:spPr>
        <p:txBody>
          <a:bodyPr wrap="square">
            <a:spAutoFit/>
          </a:bodyPr>
          <a:lstStyle/>
          <a:p>
            <a:r>
              <a:rPr kumimoji="1" lang="en-US" altLang="ja-JP" sz="2800" b="1" dirty="0">
                <a:solidFill>
                  <a:srgbClr val="FFFF00"/>
                </a:solidFill>
              </a:rPr>
              <a:t>(5+ξ)/8</a:t>
            </a:r>
            <a:endParaRPr lang="ja-JP" altLang="en-US" dirty="0">
              <a:solidFill>
                <a:srgbClr val="FFFF00"/>
              </a:solidFill>
            </a:endParaRPr>
          </a:p>
        </p:txBody>
      </p:sp>
      <p:cxnSp>
        <p:nvCxnSpPr>
          <p:cNvPr id="71" name="直線矢印コネクタ 70">
            <a:extLst>
              <a:ext uri="{FF2B5EF4-FFF2-40B4-BE49-F238E27FC236}">
                <a16:creationId xmlns:a16="http://schemas.microsoft.com/office/drawing/2014/main" id="{6D19AA14-4609-4CC2-B474-E91819E76918}"/>
              </a:ext>
            </a:extLst>
          </p:cNvPr>
          <p:cNvCxnSpPr>
            <a:cxnSpLocks/>
            <a:stCxn id="70" idx="0"/>
            <a:endCxn id="109" idx="4"/>
          </p:cNvCxnSpPr>
          <p:nvPr/>
        </p:nvCxnSpPr>
        <p:spPr>
          <a:xfrm flipH="1" flipV="1">
            <a:off x="4600545" y="5253950"/>
            <a:ext cx="35213" cy="592821"/>
          </a:xfrm>
          <a:prstGeom prst="straightConnector1">
            <a:avLst/>
          </a:prstGeom>
          <a:ln w="63500">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6" name="円弧 15">
            <a:extLst>
              <a:ext uri="{FF2B5EF4-FFF2-40B4-BE49-F238E27FC236}">
                <a16:creationId xmlns:a16="http://schemas.microsoft.com/office/drawing/2014/main" id="{A66B92C2-97CF-43E4-A0CC-841FA22C3183}"/>
              </a:ext>
            </a:extLst>
          </p:cNvPr>
          <p:cNvSpPr/>
          <p:nvPr/>
        </p:nvSpPr>
        <p:spPr>
          <a:xfrm>
            <a:off x="7602906" y="2050152"/>
            <a:ext cx="2061571" cy="2003029"/>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268534581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Lazy Man’s Hierarchical Russian Roulette</a:t>
            </a:r>
            <a:endParaRPr kumimoji="1" lang="ja-JP" altLang="en-US" dirty="0"/>
          </a:p>
        </p:txBody>
      </p:sp>
      <p:sp>
        <p:nvSpPr>
          <p:cNvPr id="57" name="楕円 56">
            <a:extLst>
              <a:ext uri="{FF2B5EF4-FFF2-40B4-BE49-F238E27FC236}">
                <a16:creationId xmlns:a16="http://schemas.microsoft.com/office/drawing/2014/main" id="{DFBFA480-AA22-453B-AC2A-F2134A9D16FA}"/>
              </a:ext>
            </a:extLst>
          </p:cNvPr>
          <p:cNvSpPr/>
          <p:nvPr/>
        </p:nvSpPr>
        <p:spPr>
          <a:xfrm>
            <a:off x="465805" y="334417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58" name="楕円 57">
            <a:extLst>
              <a:ext uri="{FF2B5EF4-FFF2-40B4-BE49-F238E27FC236}">
                <a16:creationId xmlns:a16="http://schemas.microsoft.com/office/drawing/2014/main" id="{D637E0CD-2387-4486-AAB9-C844DEF54F10}"/>
              </a:ext>
            </a:extLst>
          </p:cNvPr>
          <p:cNvSpPr/>
          <p:nvPr/>
        </p:nvSpPr>
        <p:spPr>
          <a:xfrm>
            <a:off x="465805" y="3904441"/>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59" name="楕円 58">
            <a:extLst>
              <a:ext uri="{FF2B5EF4-FFF2-40B4-BE49-F238E27FC236}">
                <a16:creationId xmlns:a16="http://schemas.microsoft.com/office/drawing/2014/main" id="{17808CEA-01B2-4C7C-9DB2-E2407AFFDA11}"/>
              </a:ext>
            </a:extLst>
          </p:cNvPr>
          <p:cNvSpPr/>
          <p:nvPr/>
        </p:nvSpPr>
        <p:spPr>
          <a:xfrm>
            <a:off x="465805" y="44647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151" name="楕円 150">
            <a:extLst>
              <a:ext uri="{FF2B5EF4-FFF2-40B4-BE49-F238E27FC236}">
                <a16:creationId xmlns:a16="http://schemas.microsoft.com/office/drawing/2014/main" id="{22735EDB-D3D6-492B-A9DC-A056F20A2164}"/>
              </a:ext>
            </a:extLst>
          </p:cNvPr>
          <p:cNvSpPr/>
          <p:nvPr/>
        </p:nvSpPr>
        <p:spPr>
          <a:xfrm>
            <a:off x="8417216" y="281345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2" name="楕円 151">
            <a:extLst>
              <a:ext uri="{FF2B5EF4-FFF2-40B4-BE49-F238E27FC236}">
                <a16:creationId xmlns:a16="http://schemas.microsoft.com/office/drawing/2014/main" id="{116D6C31-B905-4DE7-AF5C-D2031DF9EEAB}"/>
              </a:ext>
            </a:extLst>
          </p:cNvPr>
          <p:cNvSpPr/>
          <p:nvPr/>
        </p:nvSpPr>
        <p:spPr>
          <a:xfrm>
            <a:off x="9451304" y="342280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153" name="楕円 152">
            <a:extLst>
              <a:ext uri="{FF2B5EF4-FFF2-40B4-BE49-F238E27FC236}">
                <a16:creationId xmlns:a16="http://schemas.microsoft.com/office/drawing/2014/main" id="{BBF9F0D6-A98F-45CA-A9F6-C8840A8EE117}"/>
              </a:ext>
            </a:extLst>
          </p:cNvPr>
          <p:cNvSpPr/>
          <p:nvPr/>
        </p:nvSpPr>
        <p:spPr>
          <a:xfrm>
            <a:off x="8956986" y="4091966"/>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154" name="楕円 153">
            <a:extLst>
              <a:ext uri="{FF2B5EF4-FFF2-40B4-BE49-F238E27FC236}">
                <a16:creationId xmlns:a16="http://schemas.microsoft.com/office/drawing/2014/main" id="{A3B813E5-7272-470E-9802-2CDE56375D46}"/>
              </a:ext>
            </a:extLst>
          </p:cNvPr>
          <p:cNvSpPr/>
          <p:nvPr/>
        </p:nvSpPr>
        <p:spPr>
          <a:xfrm>
            <a:off x="9977649" y="4098119"/>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55" name="直線コネクタ 154">
            <a:extLst>
              <a:ext uri="{FF2B5EF4-FFF2-40B4-BE49-F238E27FC236}">
                <a16:creationId xmlns:a16="http://schemas.microsoft.com/office/drawing/2014/main" id="{34728308-5E46-47FF-AA1A-96A866B92EA5}"/>
              </a:ext>
            </a:extLst>
          </p:cNvPr>
          <p:cNvCxnSpPr>
            <a:cxnSpLocks/>
            <a:stCxn id="151" idx="3"/>
            <a:endCxn id="159" idx="7"/>
          </p:cNvCxnSpPr>
          <p:nvPr/>
        </p:nvCxnSpPr>
        <p:spPr>
          <a:xfrm flipH="1">
            <a:off x="7780766" y="3219311"/>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直線コネクタ 155">
            <a:extLst>
              <a:ext uri="{FF2B5EF4-FFF2-40B4-BE49-F238E27FC236}">
                <a16:creationId xmlns:a16="http://schemas.microsoft.com/office/drawing/2014/main" id="{E1B47AC7-83E1-41FE-BF02-4EE81A139FA8}"/>
              </a:ext>
            </a:extLst>
          </p:cNvPr>
          <p:cNvCxnSpPr>
            <a:cxnSpLocks/>
            <a:stCxn id="151" idx="5"/>
            <a:endCxn id="152" idx="1"/>
          </p:cNvCxnSpPr>
          <p:nvPr/>
        </p:nvCxnSpPr>
        <p:spPr>
          <a:xfrm>
            <a:off x="8823070" y="3219311"/>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直線コネクタ 156">
            <a:extLst>
              <a:ext uri="{FF2B5EF4-FFF2-40B4-BE49-F238E27FC236}">
                <a16:creationId xmlns:a16="http://schemas.microsoft.com/office/drawing/2014/main" id="{15E7BC2D-A61C-490A-BA4E-6AF09CEB9326}"/>
              </a:ext>
            </a:extLst>
          </p:cNvPr>
          <p:cNvCxnSpPr>
            <a:cxnSpLocks/>
            <a:stCxn id="152" idx="3"/>
            <a:endCxn id="153" idx="0"/>
          </p:cNvCxnSpPr>
          <p:nvPr/>
        </p:nvCxnSpPr>
        <p:spPr>
          <a:xfrm flipH="1">
            <a:off x="9194730" y="3828654"/>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直線コネクタ 157">
            <a:extLst>
              <a:ext uri="{FF2B5EF4-FFF2-40B4-BE49-F238E27FC236}">
                <a16:creationId xmlns:a16="http://schemas.microsoft.com/office/drawing/2014/main" id="{1D344C89-B3C7-41AB-8091-FDDCEA711247}"/>
              </a:ext>
            </a:extLst>
          </p:cNvPr>
          <p:cNvCxnSpPr>
            <a:cxnSpLocks/>
            <a:stCxn id="152" idx="5"/>
            <a:endCxn id="154" idx="0"/>
          </p:cNvCxnSpPr>
          <p:nvPr/>
        </p:nvCxnSpPr>
        <p:spPr>
          <a:xfrm>
            <a:off x="9857158" y="3828654"/>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9" name="楕円 158">
            <a:extLst>
              <a:ext uri="{FF2B5EF4-FFF2-40B4-BE49-F238E27FC236}">
                <a16:creationId xmlns:a16="http://schemas.microsoft.com/office/drawing/2014/main" id="{F3C146C8-6F64-4653-9462-B616B20A50DA}"/>
              </a:ext>
            </a:extLst>
          </p:cNvPr>
          <p:cNvSpPr/>
          <p:nvPr/>
        </p:nvSpPr>
        <p:spPr>
          <a:xfrm>
            <a:off x="7374912" y="340255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160" name="楕円 159">
            <a:extLst>
              <a:ext uri="{FF2B5EF4-FFF2-40B4-BE49-F238E27FC236}">
                <a16:creationId xmlns:a16="http://schemas.microsoft.com/office/drawing/2014/main" id="{37747C17-5155-4D80-807C-E63DD40BDC08}"/>
              </a:ext>
            </a:extLst>
          </p:cNvPr>
          <p:cNvSpPr/>
          <p:nvPr/>
        </p:nvSpPr>
        <p:spPr>
          <a:xfrm>
            <a:off x="6792126" y="4067364"/>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rgbClr val="FFC000"/>
              </a:solidFill>
            </a:endParaRPr>
          </a:p>
        </p:txBody>
      </p:sp>
      <p:sp>
        <p:nvSpPr>
          <p:cNvPr id="161" name="楕円 160">
            <a:extLst>
              <a:ext uri="{FF2B5EF4-FFF2-40B4-BE49-F238E27FC236}">
                <a16:creationId xmlns:a16="http://schemas.microsoft.com/office/drawing/2014/main" id="{8373DF3D-696D-4D77-93B4-9EACDB0CFD80}"/>
              </a:ext>
            </a:extLst>
          </p:cNvPr>
          <p:cNvSpPr/>
          <p:nvPr/>
        </p:nvSpPr>
        <p:spPr>
          <a:xfrm>
            <a:off x="7856372" y="4098119"/>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62" name="直線コネクタ 161">
            <a:extLst>
              <a:ext uri="{FF2B5EF4-FFF2-40B4-BE49-F238E27FC236}">
                <a16:creationId xmlns:a16="http://schemas.microsoft.com/office/drawing/2014/main" id="{9FA3E433-705D-4AF0-82F8-1676623FF4E5}"/>
              </a:ext>
            </a:extLst>
          </p:cNvPr>
          <p:cNvCxnSpPr>
            <a:cxnSpLocks/>
            <a:stCxn id="159" idx="3"/>
          </p:cNvCxnSpPr>
          <p:nvPr/>
        </p:nvCxnSpPr>
        <p:spPr>
          <a:xfrm flipH="1">
            <a:off x="7020790" y="3808413"/>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直線コネクタ 162">
            <a:extLst>
              <a:ext uri="{FF2B5EF4-FFF2-40B4-BE49-F238E27FC236}">
                <a16:creationId xmlns:a16="http://schemas.microsoft.com/office/drawing/2014/main" id="{CBF48FAB-67CF-40A2-BE1C-B081CF13CA83}"/>
              </a:ext>
            </a:extLst>
          </p:cNvPr>
          <p:cNvCxnSpPr>
            <a:cxnSpLocks/>
            <a:stCxn id="159" idx="5"/>
            <a:endCxn id="161" idx="0"/>
          </p:cNvCxnSpPr>
          <p:nvPr/>
        </p:nvCxnSpPr>
        <p:spPr>
          <a:xfrm>
            <a:off x="7780766" y="3808413"/>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64" name="楕円 163">
            <a:extLst>
              <a:ext uri="{FF2B5EF4-FFF2-40B4-BE49-F238E27FC236}">
                <a16:creationId xmlns:a16="http://schemas.microsoft.com/office/drawing/2014/main" id="{972F8988-C85F-4F81-8DA0-A921CCDABF4A}"/>
              </a:ext>
            </a:extLst>
          </p:cNvPr>
          <p:cNvSpPr/>
          <p:nvPr/>
        </p:nvSpPr>
        <p:spPr>
          <a:xfrm>
            <a:off x="7602906"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sp>
        <p:nvSpPr>
          <p:cNvPr id="165" name="楕円 164">
            <a:extLst>
              <a:ext uri="{FF2B5EF4-FFF2-40B4-BE49-F238E27FC236}">
                <a16:creationId xmlns:a16="http://schemas.microsoft.com/office/drawing/2014/main" id="{961F5F6D-8ED5-4DFD-AE4F-3A5721692F11}"/>
              </a:ext>
            </a:extLst>
          </p:cNvPr>
          <p:cNvSpPr/>
          <p:nvPr/>
        </p:nvSpPr>
        <p:spPr>
          <a:xfrm>
            <a:off x="8133514"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sp>
        <p:nvSpPr>
          <p:cNvPr id="166" name="楕円 165">
            <a:extLst>
              <a:ext uri="{FF2B5EF4-FFF2-40B4-BE49-F238E27FC236}">
                <a16:creationId xmlns:a16="http://schemas.microsoft.com/office/drawing/2014/main" id="{D3B2396B-6744-4827-AEF1-B9436E58B053}"/>
              </a:ext>
            </a:extLst>
          </p:cNvPr>
          <p:cNvSpPr/>
          <p:nvPr/>
        </p:nvSpPr>
        <p:spPr>
          <a:xfrm>
            <a:off x="652847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167" name="楕円 166">
            <a:extLst>
              <a:ext uri="{FF2B5EF4-FFF2-40B4-BE49-F238E27FC236}">
                <a16:creationId xmlns:a16="http://schemas.microsoft.com/office/drawing/2014/main" id="{29BD284E-6374-48F4-A688-5CB5904DAC52}"/>
              </a:ext>
            </a:extLst>
          </p:cNvPr>
          <p:cNvSpPr/>
          <p:nvPr/>
        </p:nvSpPr>
        <p:spPr>
          <a:xfrm>
            <a:off x="7057731"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cxnSp>
        <p:nvCxnSpPr>
          <p:cNvPr id="168" name="直線コネクタ 167">
            <a:extLst>
              <a:ext uri="{FF2B5EF4-FFF2-40B4-BE49-F238E27FC236}">
                <a16:creationId xmlns:a16="http://schemas.microsoft.com/office/drawing/2014/main" id="{EB2268F3-C4F3-4B4F-BB1F-A4265034210A}"/>
              </a:ext>
            </a:extLst>
          </p:cNvPr>
          <p:cNvCxnSpPr>
            <a:cxnSpLocks/>
            <a:stCxn id="160" idx="3"/>
            <a:endCxn id="166" idx="0"/>
          </p:cNvCxnSpPr>
          <p:nvPr/>
        </p:nvCxnSpPr>
        <p:spPr>
          <a:xfrm flipH="1">
            <a:off x="6766223" y="4473218"/>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直線コネクタ 168">
            <a:extLst>
              <a:ext uri="{FF2B5EF4-FFF2-40B4-BE49-F238E27FC236}">
                <a16:creationId xmlns:a16="http://schemas.microsoft.com/office/drawing/2014/main" id="{FF372F8F-A08A-44E4-B6C4-62582BA970F3}"/>
              </a:ext>
            </a:extLst>
          </p:cNvPr>
          <p:cNvCxnSpPr>
            <a:cxnSpLocks/>
            <a:stCxn id="160" idx="5"/>
            <a:endCxn id="167" idx="0"/>
          </p:cNvCxnSpPr>
          <p:nvPr/>
        </p:nvCxnSpPr>
        <p:spPr>
          <a:xfrm>
            <a:off x="7197980" y="4473218"/>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70" name="楕円 169">
            <a:extLst>
              <a:ext uri="{FF2B5EF4-FFF2-40B4-BE49-F238E27FC236}">
                <a16:creationId xmlns:a16="http://schemas.microsoft.com/office/drawing/2014/main" id="{23955373-A59E-47CB-83B8-3E14783054C2}"/>
              </a:ext>
            </a:extLst>
          </p:cNvPr>
          <p:cNvSpPr/>
          <p:nvPr/>
        </p:nvSpPr>
        <p:spPr>
          <a:xfrm>
            <a:off x="8664122"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sp>
        <p:nvSpPr>
          <p:cNvPr id="171" name="楕円 170">
            <a:extLst>
              <a:ext uri="{FF2B5EF4-FFF2-40B4-BE49-F238E27FC236}">
                <a16:creationId xmlns:a16="http://schemas.microsoft.com/office/drawing/2014/main" id="{88206DBC-1AEB-4436-A189-AFC14541D3DD}"/>
              </a:ext>
            </a:extLst>
          </p:cNvPr>
          <p:cNvSpPr/>
          <p:nvPr/>
        </p:nvSpPr>
        <p:spPr>
          <a:xfrm>
            <a:off x="9188989"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sp>
        <p:nvSpPr>
          <p:cNvPr id="172" name="楕円 171">
            <a:extLst>
              <a:ext uri="{FF2B5EF4-FFF2-40B4-BE49-F238E27FC236}">
                <a16:creationId xmlns:a16="http://schemas.microsoft.com/office/drawing/2014/main" id="{5B89E0F2-4A90-40B7-995D-AC13666D73E2}"/>
              </a:ext>
            </a:extLst>
          </p:cNvPr>
          <p:cNvSpPr/>
          <p:nvPr/>
        </p:nvSpPr>
        <p:spPr>
          <a:xfrm>
            <a:off x="971959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173" name="楕円 172">
            <a:extLst>
              <a:ext uri="{FF2B5EF4-FFF2-40B4-BE49-F238E27FC236}">
                <a16:creationId xmlns:a16="http://schemas.microsoft.com/office/drawing/2014/main" id="{D9342BB2-C63F-405B-9F44-38CCB9F8E8D3}"/>
              </a:ext>
            </a:extLst>
          </p:cNvPr>
          <p:cNvSpPr/>
          <p:nvPr/>
        </p:nvSpPr>
        <p:spPr>
          <a:xfrm>
            <a:off x="10231443"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cxnSp>
        <p:nvCxnSpPr>
          <p:cNvPr id="174" name="直線コネクタ 173">
            <a:extLst>
              <a:ext uri="{FF2B5EF4-FFF2-40B4-BE49-F238E27FC236}">
                <a16:creationId xmlns:a16="http://schemas.microsoft.com/office/drawing/2014/main" id="{A10BC3B4-A751-4213-9E9C-040211F3BF28}"/>
              </a:ext>
            </a:extLst>
          </p:cNvPr>
          <p:cNvCxnSpPr>
            <a:cxnSpLocks/>
            <a:stCxn id="161" idx="3"/>
            <a:endCxn id="164" idx="0"/>
          </p:cNvCxnSpPr>
          <p:nvPr/>
        </p:nvCxnSpPr>
        <p:spPr>
          <a:xfrm flipH="1">
            <a:off x="7840650" y="4503973"/>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5" name="直線コネクタ 174">
            <a:extLst>
              <a:ext uri="{FF2B5EF4-FFF2-40B4-BE49-F238E27FC236}">
                <a16:creationId xmlns:a16="http://schemas.microsoft.com/office/drawing/2014/main" id="{4BF2724A-37AD-4387-B901-FA37F36EA6CD}"/>
              </a:ext>
            </a:extLst>
          </p:cNvPr>
          <p:cNvCxnSpPr>
            <a:cxnSpLocks/>
            <a:stCxn id="161" idx="5"/>
            <a:endCxn id="165" idx="0"/>
          </p:cNvCxnSpPr>
          <p:nvPr/>
        </p:nvCxnSpPr>
        <p:spPr>
          <a:xfrm>
            <a:off x="8262226" y="4503973"/>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直線コネクタ 175">
            <a:extLst>
              <a:ext uri="{FF2B5EF4-FFF2-40B4-BE49-F238E27FC236}">
                <a16:creationId xmlns:a16="http://schemas.microsoft.com/office/drawing/2014/main" id="{3E6F4513-D7B1-4C1B-A03B-64D44A1E0B2F}"/>
              </a:ext>
            </a:extLst>
          </p:cNvPr>
          <p:cNvCxnSpPr>
            <a:cxnSpLocks/>
            <a:stCxn id="153" idx="3"/>
            <a:endCxn id="170" idx="0"/>
          </p:cNvCxnSpPr>
          <p:nvPr/>
        </p:nvCxnSpPr>
        <p:spPr>
          <a:xfrm flipH="1">
            <a:off x="8901866" y="4497820"/>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直線コネクタ 176">
            <a:extLst>
              <a:ext uri="{FF2B5EF4-FFF2-40B4-BE49-F238E27FC236}">
                <a16:creationId xmlns:a16="http://schemas.microsoft.com/office/drawing/2014/main" id="{8A2245E1-B43A-42FE-8CB4-D9E616EBFCEE}"/>
              </a:ext>
            </a:extLst>
          </p:cNvPr>
          <p:cNvCxnSpPr>
            <a:cxnSpLocks/>
            <a:stCxn id="153" idx="5"/>
            <a:endCxn id="171" idx="0"/>
          </p:cNvCxnSpPr>
          <p:nvPr/>
        </p:nvCxnSpPr>
        <p:spPr>
          <a:xfrm>
            <a:off x="9362840" y="4497820"/>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直線コネクタ 177">
            <a:extLst>
              <a:ext uri="{FF2B5EF4-FFF2-40B4-BE49-F238E27FC236}">
                <a16:creationId xmlns:a16="http://schemas.microsoft.com/office/drawing/2014/main" id="{DE25EB6C-3267-4F8C-BCD4-26515F25DD26}"/>
              </a:ext>
            </a:extLst>
          </p:cNvPr>
          <p:cNvCxnSpPr>
            <a:cxnSpLocks/>
            <a:stCxn id="154" idx="3"/>
            <a:endCxn id="172" idx="0"/>
          </p:cNvCxnSpPr>
          <p:nvPr/>
        </p:nvCxnSpPr>
        <p:spPr>
          <a:xfrm flipH="1">
            <a:off x="9957343" y="4503973"/>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直線コネクタ 178">
            <a:extLst>
              <a:ext uri="{FF2B5EF4-FFF2-40B4-BE49-F238E27FC236}">
                <a16:creationId xmlns:a16="http://schemas.microsoft.com/office/drawing/2014/main" id="{241E0CB6-622B-4DB2-85E3-6E2B9063378E}"/>
              </a:ext>
            </a:extLst>
          </p:cNvPr>
          <p:cNvCxnSpPr>
            <a:cxnSpLocks/>
            <a:stCxn id="154" idx="5"/>
            <a:endCxn id="173" idx="0"/>
          </p:cNvCxnSpPr>
          <p:nvPr/>
        </p:nvCxnSpPr>
        <p:spPr>
          <a:xfrm>
            <a:off x="10383503" y="4503973"/>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楕円 64">
            <a:extLst>
              <a:ext uri="{FF2B5EF4-FFF2-40B4-BE49-F238E27FC236}">
                <a16:creationId xmlns:a16="http://schemas.microsoft.com/office/drawing/2014/main" id="{52EBDC7F-4322-423B-90B1-6EF3080732D5}"/>
              </a:ext>
            </a:extLst>
          </p:cNvPr>
          <p:cNvSpPr/>
          <p:nvPr/>
        </p:nvSpPr>
        <p:spPr>
          <a:xfrm>
            <a:off x="3591028" y="281961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楕円 65">
            <a:extLst>
              <a:ext uri="{FF2B5EF4-FFF2-40B4-BE49-F238E27FC236}">
                <a16:creationId xmlns:a16="http://schemas.microsoft.com/office/drawing/2014/main" id="{CB3FE8A7-4F3E-4E89-B39A-C388A3BB6C53}"/>
              </a:ext>
            </a:extLst>
          </p:cNvPr>
          <p:cNvSpPr/>
          <p:nvPr/>
        </p:nvSpPr>
        <p:spPr>
          <a:xfrm>
            <a:off x="4625116" y="342895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67" name="楕円 66">
            <a:extLst>
              <a:ext uri="{FF2B5EF4-FFF2-40B4-BE49-F238E27FC236}">
                <a16:creationId xmlns:a16="http://schemas.microsoft.com/office/drawing/2014/main" id="{FC359AAA-A3D4-4F97-ADA1-B1ACF1CB7BD1}"/>
              </a:ext>
            </a:extLst>
          </p:cNvPr>
          <p:cNvSpPr/>
          <p:nvPr/>
        </p:nvSpPr>
        <p:spPr>
          <a:xfrm>
            <a:off x="4130798" y="4098119"/>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68" name="楕円 67">
            <a:extLst>
              <a:ext uri="{FF2B5EF4-FFF2-40B4-BE49-F238E27FC236}">
                <a16:creationId xmlns:a16="http://schemas.microsoft.com/office/drawing/2014/main" id="{E5AE497F-4EE4-498B-9BFE-6EB6558FD13C}"/>
              </a:ext>
            </a:extLst>
          </p:cNvPr>
          <p:cNvSpPr/>
          <p:nvPr/>
        </p:nvSpPr>
        <p:spPr>
          <a:xfrm>
            <a:off x="5151461" y="4104272"/>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69" name="直線コネクタ 68">
            <a:extLst>
              <a:ext uri="{FF2B5EF4-FFF2-40B4-BE49-F238E27FC236}">
                <a16:creationId xmlns:a16="http://schemas.microsoft.com/office/drawing/2014/main" id="{98C55B3C-1D49-4FB9-BBE2-FAB8398AAE86}"/>
              </a:ext>
            </a:extLst>
          </p:cNvPr>
          <p:cNvCxnSpPr>
            <a:cxnSpLocks/>
            <a:stCxn id="65" idx="3"/>
            <a:endCxn id="73" idx="7"/>
          </p:cNvCxnSpPr>
          <p:nvPr/>
        </p:nvCxnSpPr>
        <p:spPr>
          <a:xfrm flipH="1">
            <a:off x="2954578" y="3225464"/>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8A2B1ADA-3F67-4784-B87E-8963278AA33D}"/>
              </a:ext>
            </a:extLst>
          </p:cNvPr>
          <p:cNvCxnSpPr>
            <a:cxnSpLocks/>
            <a:stCxn id="65" idx="5"/>
            <a:endCxn id="66" idx="1"/>
          </p:cNvCxnSpPr>
          <p:nvPr/>
        </p:nvCxnSpPr>
        <p:spPr>
          <a:xfrm>
            <a:off x="3996882" y="3225464"/>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127581C0-4792-4E1D-9283-835743A6C600}"/>
              </a:ext>
            </a:extLst>
          </p:cNvPr>
          <p:cNvCxnSpPr>
            <a:cxnSpLocks/>
            <a:stCxn id="66" idx="3"/>
            <a:endCxn id="67" idx="0"/>
          </p:cNvCxnSpPr>
          <p:nvPr/>
        </p:nvCxnSpPr>
        <p:spPr>
          <a:xfrm flipH="1">
            <a:off x="4368542" y="3834807"/>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45557DB5-DDF4-499F-A369-51F2D62E5CBC}"/>
              </a:ext>
            </a:extLst>
          </p:cNvPr>
          <p:cNvCxnSpPr>
            <a:cxnSpLocks/>
            <a:stCxn id="66" idx="5"/>
            <a:endCxn id="68" idx="0"/>
          </p:cNvCxnSpPr>
          <p:nvPr/>
        </p:nvCxnSpPr>
        <p:spPr>
          <a:xfrm>
            <a:off x="5030970" y="3834807"/>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3" name="楕円 72">
            <a:extLst>
              <a:ext uri="{FF2B5EF4-FFF2-40B4-BE49-F238E27FC236}">
                <a16:creationId xmlns:a16="http://schemas.microsoft.com/office/drawing/2014/main" id="{B452A937-F7C1-4B22-9AB0-F7852A02BA69}"/>
              </a:ext>
            </a:extLst>
          </p:cNvPr>
          <p:cNvSpPr/>
          <p:nvPr/>
        </p:nvSpPr>
        <p:spPr>
          <a:xfrm>
            <a:off x="2548724" y="3408712"/>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74" name="楕円 73">
            <a:extLst>
              <a:ext uri="{FF2B5EF4-FFF2-40B4-BE49-F238E27FC236}">
                <a16:creationId xmlns:a16="http://schemas.microsoft.com/office/drawing/2014/main" id="{EB68DE84-83F7-4D5D-A15D-A70B3D691AEC}"/>
              </a:ext>
            </a:extLst>
          </p:cNvPr>
          <p:cNvSpPr/>
          <p:nvPr/>
        </p:nvSpPr>
        <p:spPr>
          <a:xfrm>
            <a:off x="1965938" y="4073517"/>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75" name="楕円 74">
            <a:extLst>
              <a:ext uri="{FF2B5EF4-FFF2-40B4-BE49-F238E27FC236}">
                <a16:creationId xmlns:a16="http://schemas.microsoft.com/office/drawing/2014/main" id="{EA7A5BAA-651A-48E3-AFBA-30840E955311}"/>
              </a:ext>
            </a:extLst>
          </p:cNvPr>
          <p:cNvSpPr/>
          <p:nvPr/>
        </p:nvSpPr>
        <p:spPr>
          <a:xfrm>
            <a:off x="3030184" y="4104272"/>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76" name="直線コネクタ 75">
            <a:extLst>
              <a:ext uri="{FF2B5EF4-FFF2-40B4-BE49-F238E27FC236}">
                <a16:creationId xmlns:a16="http://schemas.microsoft.com/office/drawing/2014/main" id="{540EDF02-35DA-4C5A-82BF-566AD77A66B6}"/>
              </a:ext>
            </a:extLst>
          </p:cNvPr>
          <p:cNvCxnSpPr>
            <a:cxnSpLocks/>
            <a:stCxn id="73" idx="3"/>
          </p:cNvCxnSpPr>
          <p:nvPr/>
        </p:nvCxnSpPr>
        <p:spPr>
          <a:xfrm flipH="1">
            <a:off x="2194602" y="3814566"/>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73FFE7D9-C97D-4E47-BCDD-54C184083478}"/>
              </a:ext>
            </a:extLst>
          </p:cNvPr>
          <p:cNvCxnSpPr>
            <a:cxnSpLocks/>
            <a:stCxn id="73" idx="5"/>
            <a:endCxn id="75" idx="0"/>
          </p:cNvCxnSpPr>
          <p:nvPr/>
        </p:nvCxnSpPr>
        <p:spPr>
          <a:xfrm>
            <a:off x="2954578" y="3814566"/>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楕円 78">
            <a:extLst>
              <a:ext uri="{FF2B5EF4-FFF2-40B4-BE49-F238E27FC236}">
                <a16:creationId xmlns:a16="http://schemas.microsoft.com/office/drawing/2014/main" id="{E72BA037-E3A9-468D-845E-5ACB80097198}"/>
              </a:ext>
            </a:extLst>
          </p:cNvPr>
          <p:cNvSpPr/>
          <p:nvPr/>
        </p:nvSpPr>
        <p:spPr>
          <a:xfrm>
            <a:off x="2776718"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sp>
        <p:nvSpPr>
          <p:cNvPr id="80" name="楕円 79">
            <a:extLst>
              <a:ext uri="{FF2B5EF4-FFF2-40B4-BE49-F238E27FC236}">
                <a16:creationId xmlns:a16="http://schemas.microsoft.com/office/drawing/2014/main" id="{6DBE001E-DD3C-44F8-8AC3-C535201419E0}"/>
              </a:ext>
            </a:extLst>
          </p:cNvPr>
          <p:cNvSpPr/>
          <p:nvPr/>
        </p:nvSpPr>
        <p:spPr>
          <a:xfrm>
            <a:off x="3307326"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sp>
        <p:nvSpPr>
          <p:cNvPr id="81" name="楕円 80">
            <a:extLst>
              <a:ext uri="{FF2B5EF4-FFF2-40B4-BE49-F238E27FC236}">
                <a16:creationId xmlns:a16="http://schemas.microsoft.com/office/drawing/2014/main" id="{72D0CDE4-E23F-4B94-B2BE-FBF90A9A7CC4}"/>
              </a:ext>
            </a:extLst>
          </p:cNvPr>
          <p:cNvSpPr/>
          <p:nvPr/>
        </p:nvSpPr>
        <p:spPr>
          <a:xfrm>
            <a:off x="170229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83" name="楕円 82">
            <a:extLst>
              <a:ext uri="{FF2B5EF4-FFF2-40B4-BE49-F238E27FC236}">
                <a16:creationId xmlns:a16="http://schemas.microsoft.com/office/drawing/2014/main" id="{84E42E06-2AC8-4B7D-A2B9-578B0FC88CA7}"/>
              </a:ext>
            </a:extLst>
          </p:cNvPr>
          <p:cNvSpPr/>
          <p:nvPr/>
        </p:nvSpPr>
        <p:spPr>
          <a:xfrm>
            <a:off x="2231543"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cxnSp>
        <p:nvCxnSpPr>
          <p:cNvPr id="84" name="直線コネクタ 83">
            <a:extLst>
              <a:ext uri="{FF2B5EF4-FFF2-40B4-BE49-F238E27FC236}">
                <a16:creationId xmlns:a16="http://schemas.microsoft.com/office/drawing/2014/main" id="{AB547C2F-A1AE-45D0-80F5-435E3152B676}"/>
              </a:ext>
            </a:extLst>
          </p:cNvPr>
          <p:cNvCxnSpPr>
            <a:cxnSpLocks/>
            <a:stCxn id="74" idx="3"/>
            <a:endCxn id="81" idx="0"/>
          </p:cNvCxnSpPr>
          <p:nvPr/>
        </p:nvCxnSpPr>
        <p:spPr>
          <a:xfrm flipH="1">
            <a:off x="1940035" y="4479371"/>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04DE6FBF-B5A1-411A-B7FB-37CE06509E60}"/>
              </a:ext>
            </a:extLst>
          </p:cNvPr>
          <p:cNvCxnSpPr>
            <a:cxnSpLocks/>
            <a:stCxn id="74" idx="5"/>
            <a:endCxn id="83" idx="0"/>
          </p:cNvCxnSpPr>
          <p:nvPr/>
        </p:nvCxnSpPr>
        <p:spPr>
          <a:xfrm>
            <a:off x="2371792" y="4479371"/>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86" name="楕円 85">
            <a:extLst>
              <a:ext uri="{FF2B5EF4-FFF2-40B4-BE49-F238E27FC236}">
                <a16:creationId xmlns:a16="http://schemas.microsoft.com/office/drawing/2014/main" id="{1DFA6BC1-2CC4-4BC8-8FC3-BE7D709A8D92}"/>
              </a:ext>
            </a:extLst>
          </p:cNvPr>
          <p:cNvSpPr/>
          <p:nvPr/>
        </p:nvSpPr>
        <p:spPr>
          <a:xfrm>
            <a:off x="3837934"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sp>
        <p:nvSpPr>
          <p:cNvPr id="87" name="楕円 86">
            <a:extLst>
              <a:ext uri="{FF2B5EF4-FFF2-40B4-BE49-F238E27FC236}">
                <a16:creationId xmlns:a16="http://schemas.microsoft.com/office/drawing/2014/main" id="{A580BF92-AD79-4B5E-B64E-57DEE6389908}"/>
              </a:ext>
            </a:extLst>
          </p:cNvPr>
          <p:cNvSpPr/>
          <p:nvPr/>
        </p:nvSpPr>
        <p:spPr>
          <a:xfrm>
            <a:off x="4362801"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sp>
        <p:nvSpPr>
          <p:cNvPr id="88" name="楕円 87">
            <a:extLst>
              <a:ext uri="{FF2B5EF4-FFF2-40B4-BE49-F238E27FC236}">
                <a16:creationId xmlns:a16="http://schemas.microsoft.com/office/drawing/2014/main" id="{4DFABFE8-8713-49AF-AD80-3F3CC18CB3EB}"/>
              </a:ext>
            </a:extLst>
          </p:cNvPr>
          <p:cNvSpPr/>
          <p:nvPr/>
        </p:nvSpPr>
        <p:spPr>
          <a:xfrm>
            <a:off x="489341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89" name="楕円 88">
            <a:extLst>
              <a:ext uri="{FF2B5EF4-FFF2-40B4-BE49-F238E27FC236}">
                <a16:creationId xmlns:a16="http://schemas.microsoft.com/office/drawing/2014/main" id="{3341D279-F306-4875-B333-71E2CAE1D44A}"/>
              </a:ext>
            </a:extLst>
          </p:cNvPr>
          <p:cNvSpPr/>
          <p:nvPr/>
        </p:nvSpPr>
        <p:spPr>
          <a:xfrm>
            <a:off x="5405255"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cxnSp>
        <p:nvCxnSpPr>
          <p:cNvPr id="90" name="直線コネクタ 89">
            <a:extLst>
              <a:ext uri="{FF2B5EF4-FFF2-40B4-BE49-F238E27FC236}">
                <a16:creationId xmlns:a16="http://schemas.microsoft.com/office/drawing/2014/main" id="{0D8ACF14-4B35-472C-9994-BE731C9A6760}"/>
              </a:ext>
            </a:extLst>
          </p:cNvPr>
          <p:cNvCxnSpPr>
            <a:cxnSpLocks/>
            <a:stCxn id="75" idx="3"/>
            <a:endCxn id="79" idx="0"/>
          </p:cNvCxnSpPr>
          <p:nvPr/>
        </p:nvCxnSpPr>
        <p:spPr>
          <a:xfrm flipH="1">
            <a:off x="3014462" y="4510126"/>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 name="直線コネクタ 90">
            <a:extLst>
              <a:ext uri="{FF2B5EF4-FFF2-40B4-BE49-F238E27FC236}">
                <a16:creationId xmlns:a16="http://schemas.microsoft.com/office/drawing/2014/main" id="{696AEC66-1505-4948-864A-68F7B26382B3}"/>
              </a:ext>
            </a:extLst>
          </p:cNvPr>
          <p:cNvCxnSpPr>
            <a:cxnSpLocks/>
            <a:stCxn id="75" idx="5"/>
            <a:endCxn id="80" idx="0"/>
          </p:cNvCxnSpPr>
          <p:nvPr/>
        </p:nvCxnSpPr>
        <p:spPr>
          <a:xfrm>
            <a:off x="3436038" y="4510126"/>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 name="直線コネクタ 91">
            <a:extLst>
              <a:ext uri="{FF2B5EF4-FFF2-40B4-BE49-F238E27FC236}">
                <a16:creationId xmlns:a16="http://schemas.microsoft.com/office/drawing/2014/main" id="{D9E005B0-7252-4462-AA75-CEFC55BF0E51}"/>
              </a:ext>
            </a:extLst>
          </p:cNvPr>
          <p:cNvCxnSpPr>
            <a:cxnSpLocks/>
            <a:stCxn id="67" idx="3"/>
            <a:endCxn id="86" idx="0"/>
          </p:cNvCxnSpPr>
          <p:nvPr/>
        </p:nvCxnSpPr>
        <p:spPr>
          <a:xfrm flipH="1">
            <a:off x="4075678" y="4503973"/>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直線コネクタ 92">
            <a:extLst>
              <a:ext uri="{FF2B5EF4-FFF2-40B4-BE49-F238E27FC236}">
                <a16:creationId xmlns:a16="http://schemas.microsoft.com/office/drawing/2014/main" id="{63DD5DF0-4BCD-4FA4-A8F0-387C4C630751}"/>
              </a:ext>
            </a:extLst>
          </p:cNvPr>
          <p:cNvCxnSpPr>
            <a:cxnSpLocks/>
            <a:stCxn id="67" idx="5"/>
            <a:endCxn id="87" idx="0"/>
          </p:cNvCxnSpPr>
          <p:nvPr/>
        </p:nvCxnSpPr>
        <p:spPr>
          <a:xfrm>
            <a:off x="4536652" y="4503973"/>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直線コネクタ 93">
            <a:extLst>
              <a:ext uri="{FF2B5EF4-FFF2-40B4-BE49-F238E27FC236}">
                <a16:creationId xmlns:a16="http://schemas.microsoft.com/office/drawing/2014/main" id="{9F10ACE5-3713-410E-90B3-5F61C8D44D9C}"/>
              </a:ext>
            </a:extLst>
          </p:cNvPr>
          <p:cNvCxnSpPr>
            <a:cxnSpLocks/>
            <a:stCxn id="68" idx="3"/>
            <a:endCxn id="88" idx="0"/>
          </p:cNvCxnSpPr>
          <p:nvPr/>
        </p:nvCxnSpPr>
        <p:spPr>
          <a:xfrm flipH="1">
            <a:off x="5131155" y="4510126"/>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5" name="直線コネクタ 94">
            <a:extLst>
              <a:ext uri="{FF2B5EF4-FFF2-40B4-BE49-F238E27FC236}">
                <a16:creationId xmlns:a16="http://schemas.microsoft.com/office/drawing/2014/main" id="{6D4AE6FA-A752-4878-B242-A79D34F02D04}"/>
              </a:ext>
            </a:extLst>
          </p:cNvPr>
          <p:cNvCxnSpPr>
            <a:cxnSpLocks/>
            <a:stCxn id="68" idx="5"/>
            <a:endCxn id="89" idx="0"/>
          </p:cNvCxnSpPr>
          <p:nvPr/>
        </p:nvCxnSpPr>
        <p:spPr>
          <a:xfrm>
            <a:off x="5557315" y="4510126"/>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8" name="正方形/長方形 77">
            <a:extLst>
              <a:ext uri="{FF2B5EF4-FFF2-40B4-BE49-F238E27FC236}">
                <a16:creationId xmlns:a16="http://schemas.microsoft.com/office/drawing/2014/main" id="{9A7178AB-E666-4A60-A97E-37C8C69D5E30}"/>
              </a:ext>
            </a:extLst>
          </p:cNvPr>
          <p:cNvSpPr/>
          <p:nvPr/>
        </p:nvSpPr>
        <p:spPr>
          <a:xfrm rot="16200000">
            <a:off x="92111" y="3976649"/>
            <a:ext cx="2193293" cy="369332"/>
          </a:xfrm>
          <a:prstGeom prst="rect">
            <a:avLst/>
          </a:prstGeom>
        </p:spPr>
        <p:txBody>
          <a:bodyPr wrap="none">
            <a:spAutoFit/>
          </a:bodyPr>
          <a:lstStyle/>
          <a:p>
            <a:r>
              <a:rPr lang="en-US" altLang="ja-JP" dirty="0"/>
              <a:t>3-bit random number</a:t>
            </a:r>
            <a:endParaRPr lang="ja-JP" altLang="en-US" dirty="0"/>
          </a:p>
        </p:txBody>
      </p:sp>
      <p:sp>
        <p:nvSpPr>
          <p:cNvPr id="82" name="円弧 81">
            <a:extLst>
              <a:ext uri="{FF2B5EF4-FFF2-40B4-BE49-F238E27FC236}">
                <a16:creationId xmlns:a16="http://schemas.microsoft.com/office/drawing/2014/main" id="{F68963C0-A6F0-40CF-9F24-E6A19D88D006}"/>
              </a:ext>
            </a:extLst>
          </p:cNvPr>
          <p:cNvSpPr/>
          <p:nvPr/>
        </p:nvSpPr>
        <p:spPr>
          <a:xfrm>
            <a:off x="7602906" y="2050152"/>
            <a:ext cx="2061571" cy="2003029"/>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6" name="円弧 95">
            <a:extLst>
              <a:ext uri="{FF2B5EF4-FFF2-40B4-BE49-F238E27FC236}">
                <a16:creationId xmlns:a16="http://schemas.microsoft.com/office/drawing/2014/main" id="{B138B863-7673-4D78-8BEA-C624DEDF5CA9}"/>
              </a:ext>
            </a:extLst>
          </p:cNvPr>
          <p:cNvSpPr/>
          <p:nvPr/>
        </p:nvSpPr>
        <p:spPr>
          <a:xfrm>
            <a:off x="7032912" y="3155197"/>
            <a:ext cx="1137398" cy="1445700"/>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7" name="円弧 96">
            <a:extLst>
              <a:ext uri="{FF2B5EF4-FFF2-40B4-BE49-F238E27FC236}">
                <a16:creationId xmlns:a16="http://schemas.microsoft.com/office/drawing/2014/main" id="{EC0461F8-97C6-426E-80D8-ADA42478614B}"/>
              </a:ext>
            </a:extLst>
          </p:cNvPr>
          <p:cNvSpPr/>
          <p:nvPr/>
        </p:nvSpPr>
        <p:spPr>
          <a:xfrm>
            <a:off x="9133875" y="3155197"/>
            <a:ext cx="1137398" cy="1445700"/>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4246850648"/>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8102-757A-414E-B8F9-A1AF083B76A0}"/>
              </a:ext>
            </a:extLst>
          </p:cNvPr>
          <p:cNvSpPr>
            <a:spLocks noGrp="1"/>
          </p:cNvSpPr>
          <p:nvPr>
            <p:ph type="title"/>
          </p:nvPr>
        </p:nvSpPr>
        <p:spPr/>
        <p:txBody>
          <a:bodyPr/>
          <a:lstStyle/>
          <a:p>
            <a:r>
              <a:rPr lang="en-US" altLang="ja-JP" dirty="0"/>
              <a:t>Lazy Man’s Hierarchical Russian Roulette</a:t>
            </a:r>
            <a:endParaRPr kumimoji="1" lang="ja-JP" altLang="en-US" dirty="0"/>
          </a:p>
        </p:txBody>
      </p:sp>
      <p:sp>
        <p:nvSpPr>
          <p:cNvPr id="57" name="楕円 56">
            <a:extLst>
              <a:ext uri="{FF2B5EF4-FFF2-40B4-BE49-F238E27FC236}">
                <a16:creationId xmlns:a16="http://schemas.microsoft.com/office/drawing/2014/main" id="{DFBFA480-AA22-453B-AC2A-F2134A9D16FA}"/>
              </a:ext>
            </a:extLst>
          </p:cNvPr>
          <p:cNvSpPr/>
          <p:nvPr/>
        </p:nvSpPr>
        <p:spPr>
          <a:xfrm>
            <a:off x="465805" y="334417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58" name="楕円 57">
            <a:extLst>
              <a:ext uri="{FF2B5EF4-FFF2-40B4-BE49-F238E27FC236}">
                <a16:creationId xmlns:a16="http://schemas.microsoft.com/office/drawing/2014/main" id="{D637E0CD-2387-4486-AAB9-C844DEF54F10}"/>
              </a:ext>
            </a:extLst>
          </p:cNvPr>
          <p:cNvSpPr/>
          <p:nvPr/>
        </p:nvSpPr>
        <p:spPr>
          <a:xfrm>
            <a:off x="465805" y="3904441"/>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0</a:t>
            </a:r>
            <a:endParaRPr kumimoji="1" lang="ja-JP" altLang="en-US" sz="3200" b="1" dirty="0"/>
          </a:p>
        </p:txBody>
      </p:sp>
      <p:sp>
        <p:nvSpPr>
          <p:cNvPr id="59" name="楕円 58">
            <a:extLst>
              <a:ext uri="{FF2B5EF4-FFF2-40B4-BE49-F238E27FC236}">
                <a16:creationId xmlns:a16="http://schemas.microsoft.com/office/drawing/2014/main" id="{17808CEA-01B2-4C7C-9DB2-E2407AFFDA11}"/>
              </a:ext>
            </a:extLst>
          </p:cNvPr>
          <p:cNvSpPr/>
          <p:nvPr/>
        </p:nvSpPr>
        <p:spPr>
          <a:xfrm>
            <a:off x="465805" y="446470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t>1</a:t>
            </a:r>
            <a:endParaRPr kumimoji="1" lang="ja-JP" altLang="en-US" sz="3200" b="1" dirty="0"/>
          </a:p>
        </p:txBody>
      </p:sp>
      <p:sp>
        <p:nvSpPr>
          <p:cNvPr id="151" name="楕円 150">
            <a:extLst>
              <a:ext uri="{FF2B5EF4-FFF2-40B4-BE49-F238E27FC236}">
                <a16:creationId xmlns:a16="http://schemas.microsoft.com/office/drawing/2014/main" id="{22735EDB-D3D6-492B-A9DC-A056F20A2164}"/>
              </a:ext>
            </a:extLst>
          </p:cNvPr>
          <p:cNvSpPr/>
          <p:nvPr/>
        </p:nvSpPr>
        <p:spPr>
          <a:xfrm>
            <a:off x="8417216" y="2813457"/>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2" name="楕円 151">
            <a:extLst>
              <a:ext uri="{FF2B5EF4-FFF2-40B4-BE49-F238E27FC236}">
                <a16:creationId xmlns:a16="http://schemas.microsoft.com/office/drawing/2014/main" id="{116D6C31-B905-4DE7-AF5C-D2031DF9EEAB}"/>
              </a:ext>
            </a:extLst>
          </p:cNvPr>
          <p:cNvSpPr/>
          <p:nvPr/>
        </p:nvSpPr>
        <p:spPr>
          <a:xfrm>
            <a:off x="9451304" y="3422800"/>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153" name="楕円 152">
            <a:extLst>
              <a:ext uri="{FF2B5EF4-FFF2-40B4-BE49-F238E27FC236}">
                <a16:creationId xmlns:a16="http://schemas.microsoft.com/office/drawing/2014/main" id="{BBF9F0D6-A98F-45CA-A9F6-C8840A8EE117}"/>
              </a:ext>
            </a:extLst>
          </p:cNvPr>
          <p:cNvSpPr/>
          <p:nvPr/>
        </p:nvSpPr>
        <p:spPr>
          <a:xfrm>
            <a:off x="8956986" y="4091966"/>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154" name="楕円 153">
            <a:extLst>
              <a:ext uri="{FF2B5EF4-FFF2-40B4-BE49-F238E27FC236}">
                <a16:creationId xmlns:a16="http://schemas.microsoft.com/office/drawing/2014/main" id="{A3B813E5-7272-470E-9802-2CDE56375D46}"/>
              </a:ext>
            </a:extLst>
          </p:cNvPr>
          <p:cNvSpPr/>
          <p:nvPr/>
        </p:nvSpPr>
        <p:spPr>
          <a:xfrm>
            <a:off x="9977649" y="4098119"/>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55" name="直線コネクタ 154">
            <a:extLst>
              <a:ext uri="{FF2B5EF4-FFF2-40B4-BE49-F238E27FC236}">
                <a16:creationId xmlns:a16="http://schemas.microsoft.com/office/drawing/2014/main" id="{34728308-5E46-47FF-AA1A-96A866B92EA5}"/>
              </a:ext>
            </a:extLst>
          </p:cNvPr>
          <p:cNvCxnSpPr>
            <a:cxnSpLocks/>
            <a:stCxn id="151" idx="3"/>
            <a:endCxn id="159" idx="7"/>
          </p:cNvCxnSpPr>
          <p:nvPr/>
        </p:nvCxnSpPr>
        <p:spPr>
          <a:xfrm flipH="1">
            <a:off x="7780766" y="3219311"/>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直線コネクタ 155">
            <a:extLst>
              <a:ext uri="{FF2B5EF4-FFF2-40B4-BE49-F238E27FC236}">
                <a16:creationId xmlns:a16="http://schemas.microsoft.com/office/drawing/2014/main" id="{E1B47AC7-83E1-41FE-BF02-4EE81A139FA8}"/>
              </a:ext>
            </a:extLst>
          </p:cNvPr>
          <p:cNvCxnSpPr>
            <a:cxnSpLocks/>
            <a:stCxn id="151" idx="5"/>
            <a:endCxn id="152" idx="1"/>
          </p:cNvCxnSpPr>
          <p:nvPr/>
        </p:nvCxnSpPr>
        <p:spPr>
          <a:xfrm>
            <a:off x="8823070" y="3219311"/>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直線コネクタ 156">
            <a:extLst>
              <a:ext uri="{FF2B5EF4-FFF2-40B4-BE49-F238E27FC236}">
                <a16:creationId xmlns:a16="http://schemas.microsoft.com/office/drawing/2014/main" id="{15E7BC2D-A61C-490A-BA4E-6AF09CEB9326}"/>
              </a:ext>
            </a:extLst>
          </p:cNvPr>
          <p:cNvCxnSpPr>
            <a:cxnSpLocks/>
            <a:stCxn id="152" idx="3"/>
            <a:endCxn id="153" idx="0"/>
          </p:cNvCxnSpPr>
          <p:nvPr/>
        </p:nvCxnSpPr>
        <p:spPr>
          <a:xfrm flipH="1">
            <a:off x="9194730" y="3828654"/>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直線コネクタ 157">
            <a:extLst>
              <a:ext uri="{FF2B5EF4-FFF2-40B4-BE49-F238E27FC236}">
                <a16:creationId xmlns:a16="http://schemas.microsoft.com/office/drawing/2014/main" id="{1D344C89-B3C7-41AB-8091-FDDCEA711247}"/>
              </a:ext>
            </a:extLst>
          </p:cNvPr>
          <p:cNvCxnSpPr>
            <a:cxnSpLocks/>
            <a:stCxn id="152" idx="5"/>
            <a:endCxn id="154" idx="0"/>
          </p:cNvCxnSpPr>
          <p:nvPr/>
        </p:nvCxnSpPr>
        <p:spPr>
          <a:xfrm>
            <a:off x="9857158" y="3828654"/>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59" name="楕円 158">
            <a:extLst>
              <a:ext uri="{FF2B5EF4-FFF2-40B4-BE49-F238E27FC236}">
                <a16:creationId xmlns:a16="http://schemas.microsoft.com/office/drawing/2014/main" id="{F3C146C8-6F64-4653-9462-B616B20A50DA}"/>
              </a:ext>
            </a:extLst>
          </p:cNvPr>
          <p:cNvSpPr/>
          <p:nvPr/>
        </p:nvSpPr>
        <p:spPr>
          <a:xfrm>
            <a:off x="7374912" y="3402559"/>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160" name="楕円 159">
            <a:extLst>
              <a:ext uri="{FF2B5EF4-FFF2-40B4-BE49-F238E27FC236}">
                <a16:creationId xmlns:a16="http://schemas.microsoft.com/office/drawing/2014/main" id="{37747C17-5155-4D80-807C-E63DD40BDC08}"/>
              </a:ext>
            </a:extLst>
          </p:cNvPr>
          <p:cNvSpPr/>
          <p:nvPr/>
        </p:nvSpPr>
        <p:spPr>
          <a:xfrm>
            <a:off x="6792126" y="4067364"/>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161" name="楕円 160">
            <a:extLst>
              <a:ext uri="{FF2B5EF4-FFF2-40B4-BE49-F238E27FC236}">
                <a16:creationId xmlns:a16="http://schemas.microsoft.com/office/drawing/2014/main" id="{8373DF3D-696D-4D77-93B4-9EACDB0CFD80}"/>
              </a:ext>
            </a:extLst>
          </p:cNvPr>
          <p:cNvSpPr/>
          <p:nvPr/>
        </p:nvSpPr>
        <p:spPr>
          <a:xfrm>
            <a:off x="7856372" y="4098119"/>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162" name="直線コネクタ 161">
            <a:extLst>
              <a:ext uri="{FF2B5EF4-FFF2-40B4-BE49-F238E27FC236}">
                <a16:creationId xmlns:a16="http://schemas.microsoft.com/office/drawing/2014/main" id="{9FA3E433-705D-4AF0-82F8-1676623FF4E5}"/>
              </a:ext>
            </a:extLst>
          </p:cNvPr>
          <p:cNvCxnSpPr>
            <a:cxnSpLocks/>
            <a:stCxn id="159" idx="3"/>
          </p:cNvCxnSpPr>
          <p:nvPr/>
        </p:nvCxnSpPr>
        <p:spPr>
          <a:xfrm flipH="1">
            <a:off x="7020790" y="3808413"/>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直線コネクタ 162">
            <a:extLst>
              <a:ext uri="{FF2B5EF4-FFF2-40B4-BE49-F238E27FC236}">
                <a16:creationId xmlns:a16="http://schemas.microsoft.com/office/drawing/2014/main" id="{CBF48FAB-67CF-40A2-BE1C-B081CF13CA83}"/>
              </a:ext>
            </a:extLst>
          </p:cNvPr>
          <p:cNvCxnSpPr>
            <a:cxnSpLocks/>
            <a:stCxn id="159" idx="5"/>
            <a:endCxn id="161" idx="0"/>
          </p:cNvCxnSpPr>
          <p:nvPr/>
        </p:nvCxnSpPr>
        <p:spPr>
          <a:xfrm>
            <a:off x="7780766" y="3808413"/>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64" name="楕円 163">
            <a:extLst>
              <a:ext uri="{FF2B5EF4-FFF2-40B4-BE49-F238E27FC236}">
                <a16:creationId xmlns:a16="http://schemas.microsoft.com/office/drawing/2014/main" id="{972F8988-C85F-4F81-8DA0-A921CCDABF4A}"/>
              </a:ext>
            </a:extLst>
          </p:cNvPr>
          <p:cNvSpPr/>
          <p:nvPr/>
        </p:nvSpPr>
        <p:spPr>
          <a:xfrm>
            <a:off x="7602906"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sp>
        <p:nvSpPr>
          <p:cNvPr id="165" name="楕円 164">
            <a:extLst>
              <a:ext uri="{FF2B5EF4-FFF2-40B4-BE49-F238E27FC236}">
                <a16:creationId xmlns:a16="http://schemas.microsoft.com/office/drawing/2014/main" id="{961F5F6D-8ED5-4DFD-AE4F-3A5721692F11}"/>
              </a:ext>
            </a:extLst>
          </p:cNvPr>
          <p:cNvSpPr/>
          <p:nvPr/>
        </p:nvSpPr>
        <p:spPr>
          <a:xfrm>
            <a:off x="8133514"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166" name="楕円 165">
            <a:extLst>
              <a:ext uri="{FF2B5EF4-FFF2-40B4-BE49-F238E27FC236}">
                <a16:creationId xmlns:a16="http://schemas.microsoft.com/office/drawing/2014/main" id="{D3B2396B-6744-4827-AEF1-B9436E58B053}"/>
              </a:ext>
            </a:extLst>
          </p:cNvPr>
          <p:cNvSpPr/>
          <p:nvPr/>
        </p:nvSpPr>
        <p:spPr>
          <a:xfrm>
            <a:off x="652847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sp>
        <p:nvSpPr>
          <p:cNvPr id="167" name="楕円 166">
            <a:extLst>
              <a:ext uri="{FF2B5EF4-FFF2-40B4-BE49-F238E27FC236}">
                <a16:creationId xmlns:a16="http://schemas.microsoft.com/office/drawing/2014/main" id="{29BD284E-6374-48F4-A688-5CB5904DAC52}"/>
              </a:ext>
            </a:extLst>
          </p:cNvPr>
          <p:cNvSpPr/>
          <p:nvPr/>
        </p:nvSpPr>
        <p:spPr>
          <a:xfrm>
            <a:off x="7057731"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cxnSp>
        <p:nvCxnSpPr>
          <p:cNvPr id="168" name="直線コネクタ 167">
            <a:extLst>
              <a:ext uri="{FF2B5EF4-FFF2-40B4-BE49-F238E27FC236}">
                <a16:creationId xmlns:a16="http://schemas.microsoft.com/office/drawing/2014/main" id="{EB2268F3-C4F3-4B4F-BB1F-A4265034210A}"/>
              </a:ext>
            </a:extLst>
          </p:cNvPr>
          <p:cNvCxnSpPr>
            <a:cxnSpLocks/>
            <a:stCxn id="160" idx="3"/>
            <a:endCxn id="166" idx="0"/>
          </p:cNvCxnSpPr>
          <p:nvPr/>
        </p:nvCxnSpPr>
        <p:spPr>
          <a:xfrm flipH="1">
            <a:off x="6766223" y="4473218"/>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直線コネクタ 168">
            <a:extLst>
              <a:ext uri="{FF2B5EF4-FFF2-40B4-BE49-F238E27FC236}">
                <a16:creationId xmlns:a16="http://schemas.microsoft.com/office/drawing/2014/main" id="{FF372F8F-A08A-44E4-B6C4-62582BA970F3}"/>
              </a:ext>
            </a:extLst>
          </p:cNvPr>
          <p:cNvCxnSpPr>
            <a:cxnSpLocks/>
            <a:stCxn id="160" idx="5"/>
            <a:endCxn id="167" idx="0"/>
          </p:cNvCxnSpPr>
          <p:nvPr/>
        </p:nvCxnSpPr>
        <p:spPr>
          <a:xfrm>
            <a:off x="7197980" y="4473218"/>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70" name="楕円 169">
            <a:extLst>
              <a:ext uri="{FF2B5EF4-FFF2-40B4-BE49-F238E27FC236}">
                <a16:creationId xmlns:a16="http://schemas.microsoft.com/office/drawing/2014/main" id="{23955373-A59E-47CB-83B8-3E14783054C2}"/>
              </a:ext>
            </a:extLst>
          </p:cNvPr>
          <p:cNvSpPr/>
          <p:nvPr/>
        </p:nvSpPr>
        <p:spPr>
          <a:xfrm>
            <a:off x="8664122"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sp>
        <p:nvSpPr>
          <p:cNvPr id="171" name="楕円 170">
            <a:extLst>
              <a:ext uri="{FF2B5EF4-FFF2-40B4-BE49-F238E27FC236}">
                <a16:creationId xmlns:a16="http://schemas.microsoft.com/office/drawing/2014/main" id="{88206DBC-1AEB-4436-A189-AFC14541D3DD}"/>
              </a:ext>
            </a:extLst>
          </p:cNvPr>
          <p:cNvSpPr/>
          <p:nvPr/>
        </p:nvSpPr>
        <p:spPr>
          <a:xfrm>
            <a:off x="9188989" y="4772309"/>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172" name="楕円 171">
            <a:extLst>
              <a:ext uri="{FF2B5EF4-FFF2-40B4-BE49-F238E27FC236}">
                <a16:creationId xmlns:a16="http://schemas.microsoft.com/office/drawing/2014/main" id="{5B89E0F2-4A90-40B7-995D-AC13666D73E2}"/>
              </a:ext>
            </a:extLst>
          </p:cNvPr>
          <p:cNvSpPr/>
          <p:nvPr/>
        </p:nvSpPr>
        <p:spPr>
          <a:xfrm>
            <a:off x="9719599"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sp>
        <p:nvSpPr>
          <p:cNvPr id="173" name="楕円 172">
            <a:extLst>
              <a:ext uri="{FF2B5EF4-FFF2-40B4-BE49-F238E27FC236}">
                <a16:creationId xmlns:a16="http://schemas.microsoft.com/office/drawing/2014/main" id="{D9342BB2-C63F-405B-9F44-38CCB9F8E8D3}"/>
              </a:ext>
            </a:extLst>
          </p:cNvPr>
          <p:cNvSpPr/>
          <p:nvPr/>
        </p:nvSpPr>
        <p:spPr>
          <a:xfrm>
            <a:off x="10231443" y="4782473"/>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cxnSp>
        <p:nvCxnSpPr>
          <p:cNvPr id="174" name="直線コネクタ 173">
            <a:extLst>
              <a:ext uri="{FF2B5EF4-FFF2-40B4-BE49-F238E27FC236}">
                <a16:creationId xmlns:a16="http://schemas.microsoft.com/office/drawing/2014/main" id="{A10BC3B4-A751-4213-9E9C-040211F3BF28}"/>
              </a:ext>
            </a:extLst>
          </p:cNvPr>
          <p:cNvCxnSpPr>
            <a:cxnSpLocks/>
            <a:stCxn id="161" idx="3"/>
            <a:endCxn id="164" idx="0"/>
          </p:cNvCxnSpPr>
          <p:nvPr/>
        </p:nvCxnSpPr>
        <p:spPr>
          <a:xfrm flipH="1">
            <a:off x="7840650" y="4503973"/>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5" name="直線コネクタ 174">
            <a:extLst>
              <a:ext uri="{FF2B5EF4-FFF2-40B4-BE49-F238E27FC236}">
                <a16:creationId xmlns:a16="http://schemas.microsoft.com/office/drawing/2014/main" id="{4BF2724A-37AD-4387-B901-FA37F36EA6CD}"/>
              </a:ext>
            </a:extLst>
          </p:cNvPr>
          <p:cNvCxnSpPr>
            <a:cxnSpLocks/>
            <a:stCxn id="161" idx="5"/>
            <a:endCxn id="165" idx="0"/>
          </p:cNvCxnSpPr>
          <p:nvPr/>
        </p:nvCxnSpPr>
        <p:spPr>
          <a:xfrm>
            <a:off x="8262226" y="4503973"/>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直線コネクタ 175">
            <a:extLst>
              <a:ext uri="{FF2B5EF4-FFF2-40B4-BE49-F238E27FC236}">
                <a16:creationId xmlns:a16="http://schemas.microsoft.com/office/drawing/2014/main" id="{3E6F4513-D7B1-4C1B-A03B-64D44A1E0B2F}"/>
              </a:ext>
            </a:extLst>
          </p:cNvPr>
          <p:cNvCxnSpPr>
            <a:cxnSpLocks/>
            <a:stCxn id="153" idx="3"/>
            <a:endCxn id="170" idx="0"/>
          </p:cNvCxnSpPr>
          <p:nvPr/>
        </p:nvCxnSpPr>
        <p:spPr>
          <a:xfrm flipH="1">
            <a:off x="8901866" y="4497820"/>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直線コネクタ 176">
            <a:extLst>
              <a:ext uri="{FF2B5EF4-FFF2-40B4-BE49-F238E27FC236}">
                <a16:creationId xmlns:a16="http://schemas.microsoft.com/office/drawing/2014/main" id="{8A2245E1-B43A-42FE-8CB4-D9E616EBFCEE}"/>
              </a:ext>
            </a:extLst>
          </p:cNvPr>
          <p:cNvCxnSpPr>
            <a:cxnSpLocks/>
            <a:stCxn id="153" idx="5"/>
            <a:endCxn id="171" idx="0"/>
          </p:cNvCxnSpPr>
          <p:nvPr/>
        </p:nvCxnSpPr>
        <p:spPr>
          <a:xfrm>
            <a:off x="9362840" y="4497820"/>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直線コネクタ 177">
            <a:extLst>
              <a:ext uri="{FF2B5EF4-FFF2-40B4-BE49-F238E27FC236}">
                <a16:creationId xmlns:a16="http://schemas.microsoft.com/office/drawing/2014/main" id="{DE25EB6C-3267-4F8C-BCD4-26515F25DD26}"/>
              </a:ext>
            </a:extLst>
          </p:cNvPr>
          <p:cNvCxnSpPr>
            <a:cxnSpLocks/>
            <a:stCxn id="154" idx="3"/>
            <a:endCxn id="172" idx="0"/>
          </p:cNvCxnSpPr>
          <p:nvPr/>
        </p:nvCxnSpPr>
        <p:spPr>
          <a:xfrm flipH="1">
            <a:off x="9957343" y="4503973"/>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直線コネクタ 178">
            <a:extLst>
              <a:ext uri="{FF2B5EF4-FFF2-40B4-BE49-F238E27FC236}">
                <a16:creationId xmlns:a16="http://schemas.microsoft.com/office/drawing/2014/main" id="{241E0CB6-622B-4DB2-85E3-6E2B9063378E}"/>
              </a:ext>
            </a:extLst>
          </p:cNvPr>
          <p:cNvCxnSpPr>
            <a:cxnSpLocks/>
            <a:stCxn id="154" idx="5"/>
            <a:endCxn id="173" idx="0"/>
          </p:cNvCxnSpPr>
          <p:nvPr/>
        </p:nvCxnSpPr>
        <p:spPr>
          <a:xfrm>
            <a:off x="10383503" y="4503973"/>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楕円 64">
            <a:extLst>
              <a:ext uri="{FF2B5EF4-FFF2-40B4-BE49-F238E27FC236}">
                <a16:creationId xmlns:a16="http://schemas.microsoft.com/office/drawing/2014/main" id="{F7231022-E30D-4C99-9792-C0F866D63241}"/>
              </a:ext>
            </a:extLst>
          </p:cNvPr>
          <p:cNvSpPr/>
          <p:nvPr/>
        </p:nvSpPr>
        <p:spPr>
          <a:xfrm>
            <a:off x="3591028" y="2819610"/>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楕円 65">
            <a:extLst>
              <a:ext uri="{FF2B5EF4-FFF2-40B4-BE49-F238E27FC236}">
                <a16:creationId xmlns:a16="http://schemas.microsoft.com/office/drawing/2014/main" id="{FE47DA46-2BA4-47CE-B574-202FE550DEBE}"/>
              </a:ext>
            </a:extLst>
          </p:cNvPr>
          <p:cNvSpPr/>
          <p:nvPr/>
        </p:nvSpPr>
        <p:spPr>
          <a:xfrm>
            <a:off x="4625116" y="3428953"/>
            <a:ext cx="475488" cy="475488"/>
          </a:xfrm>
          <a:prstGeom prst="ellipse">
            <a:avLst/>
          </a:pr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1"/>
              </a:solidFill>
            </a:endParaRPr>
          </a:p>
        </p:txBody>
      </p:sp>
      <p:sp>
        <p:nvSpPr>
          <p:cNvPr id="67" name="楕円 66">
            <a:extLst>
              <a:ext uri="{FF2B5EF4-FFF2-40B4-BE49-F238E27FC236}">
                <a16:creationId xmlns:a16="http://schemas.microsoft.com/office/drawing/2014/main" id="{17525BC6-F096-4356-9A1E-5D7CF7C89344}"/>
              </a:ext>
            </a:extLst>
          </p:cNvPr>
          <p:cNvSpPr/>
          <p:nvPr/>
        </p:nvSpPr>
        <p:spPr>
          <a:xfrm>
            <a:off x="4130798" y="4098119"/>
            <a:ext cx="475488" cy="475488"/>
          </a:xfrm>
          <a:prstGeom prst="ellipse">
            <a:avLst/>
          </a:prstGeom>
          <a:noFill/>
          <a:ln w="635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68" name="楕円 67">
            <a:extLst>
              <a:ext uri="{FF2B5EF4-FFF2-40B4-BE49-F238E27FC236}">
                <a16:creationId xmlns:a16="http://schemas.microsoft.com/office/drawing/2014/main" id="{A70B0858-2914-4087-8FEF-94F8A472EFDE}"/>
              </a:ext>
            </a:extLst>
          </p:cNvPr>
          <p:cNvSpPr/>
          <p:nvPr/>
        </p:nvSpPr>
        <p:spPr>
          <a:xfrm>
            <a:off x="5151461" y="4104272"/>
            <a:ext cx="475488" cy="475488"/>
          </a:xfrm>
          <a:prstGeom prst="ellipse">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69" name="直線コネクタ 68">
            <a:extLst>
              <a:ext uri="{FF2B5EF4-FFF2-40B4-BE49-F238E27FC236}">
                <a16:creationId xmlns:a16="http://schemas.microsoft.com/office/drawing/2014/main" id="{6FEEA01D-BF0D-4076-9489-09FED818E8BF}"/>
              </a:ext>
            </a:extLst>
          </p:cNvPr>
          <p:cNvCxnSpPr>
            <a:cxnSpLocks/>
            <a:stCxn id="65" idx="3"/>
            <a:endCxn id="73" idx="7"/>
          </p:cNvCxnSpPr>
          <p:nvPr/>
        </p:nvCxnSpPr>
        <p:spPr>
          <a:xfrm flipH="1">
            <a:off x="2954578" y="3225464"/>
            <a:ext cx="706084" cy="25288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直線コネクタ 69">
            <a:extLst>
              <a:ext uri="{FF2B5EF4-FFF2-40B4-BE49-F238E27FC236}">
                <a16:creationId xmlns:a16="http://schemas.microsoft.com/office/drawing/2014/main" id="{766A7AD0-7D04-49E7-AF40-836AED171D46}"/>
              </a:ext>
            </a:extLst>
          </p:cNvPr>
          <p:cNvCxnSpPr>
            <a:cxnSpLocks/>
            <a:stCxn id="65" idx="5"/>
            <a:endCxn id="66" idx="1"/>
          </p:cNvCxnSpPr>
          <p:nvPr/>
        </p:nvCxnSpPr>
        <p:spPr>
          <a:xfrm>
            <a:off x="3996882" y="3225464"/>
            <a:ext cx="697868" cy="273123"/>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直線コネクタ 70">
            <a:extLst>
              <a:ext uri="{FF2B5EF4-FFF2-40B4-BE49-F238E27FC236}">
                <a16:creationId xmlns:a16="http://schemas.microsoft.com/office/drawing/2014/main" id="{96262B18-D26A-4922-9B66-2A7A24C0B8E2}"/>
              </a:ext>
            </a:extLst>
          </p:cNvPr>
          <p:cNvCxnSpPr>
            <a:cxnSpLocks/>
            <a:stCxn id="66" idx="3"/>
            <a:endCxn id="67" idx="0"/>
          </p:cNvCxnSpPr>
          <p:nvPr/>
        </p:nvCxnSpPr>
        <p:spPr>
          <a:xfrm flipH="1">
            <a:off x="4368542" y="3834807"/>
            <a:ext cx="326208" cy="263312"/>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直線コネクタ 71">
            <a:extLst>
              <a:ext uri="{FF2B5EF4-FFF2-40B4-BE49-F238E27FC236}">
                <a16:creationId xmlns:a16="http://schemas.microsoft.com/office/drawing/2014/main" id="{6654B48E-3168-4347-8B27-4033FD6276D7}"/>
              </a:ext>
            </a:extLst>
          </p:cNvPr>
          <p:cNvCxnSpPr>
            <a:cxnSpLocks/>
            <a:stCxn id="66" idx="5"/>
            <a:endCxn id="68" idx="0"/>
          </p:cNvCxnSpPr>
          <p:nvPr/>
        </p:nvCxnSpPr>
        <p:spPr>
          <a:xfrm>
            <a:off x="5030970" y="3834807"/>
            <a:ext cx="358235" cy="26946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3" name="楕円 72">
            <a:extLst>
              <a:ext uri="{FF2B5EF4-FFF2-40B4-BE49-F238E27FC236}">
                <a16:creationId xmlns:a16="http://schemas.microsoft.com/office/drawing/2014/main" id="{D7EA5A3F-2AA7-40AF-A181-F3DC6AE313CF}"/>
              </a:ext>
            </a:extLst>
          </p:cNvPr>
          <p:cNvSpPr/>
          <p:nvPr/>
        </p:nvSpPr>
        <p:spPr>
          <a:xfrm>
            <a:off x="2548724" y="3408712"/>
            <a:ext cx="475488" cy="475488"/>
          </a:xfrm>
          <a:prstGeom prst="ellipse">
            <a:avLst/>
          </a:prstGeom>
          <a:no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b="1" dirty="0">
              <a:solidFill>
                <a:schemeClr val="accent1"/>
              </a:solidFill>
            </a:endParaRPr>
          </a:p>
        </p:txBody>
      </p:sp>
      <p:sp>
        <p:nvSpPr>
          <p:cNvPr id="74" name="楕円 73">
            <a:extLst>
              <a:ext uri="{FF2B5EF4-FFF2-40B4-BE49-F238E27FC236}">
                <a16:creationId xmlns:a16="http://schemas.microsoft.com/office/drawing/2014/main" id="{262F9224-3347-4F2D-995F-A3265B5C63C2}"/>
              </a:ext>
            </a:extLst>
          </p:cNvPr>
          <p:cNvSpPr/>
          <p:nvPr/>
        </p:nvSpPr>
        <p:spPr>
          <a:xfrm>
            <a:off x="1965938" y="4073517"/>
            <a:ext cx="475488" cy="475488"/>
          </a:xfrm>
          <a:prstGeom prst="ellipse">
            <a:avLst/>
          </a:prstGeom>
          <a:noFill/>
          <a:ln w="635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sp>
        <p:nvSpPr>
          <p:cNvPr id="75" name="楕円 74">
            <a:extLst>
              <a:ext uri="{FF2B5EF4-FFF2-40B4-BE49-F238E27FC236}">
                <a16:creationId xmlns:a16="http://schemas.microsoft.com/office/drawing/2014/main" id="{0D9E0F86-232E-4D69-BF23-10B747E49BBF}"/>
              </a:ext>
            </a:extLst>
          </p:cNvPr>
          <p:cNvSpPr/>
          <p:nvPr/>
        </p:nvSpPr>
        <p:spPr>
          <a:xfrm>
            <a:off x="3030184" y="4104272"/>
            <a:ext cx="475488" cy="475488"/>
          </a:xfrm>
          <a:prstGeom prst="ellipse">
            <a:avLst/>
          </a:prstGeom>
          <a:noFill/>
          <a:ln w="635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200" b="1" dirty="0">
              <a:solidFill>
                <a:schemeClr val="accent2"/>
              </a:solidFill>
            </a:endParaRPr>
          </a:p>
        </p:txBody>
      </p:sp>
      <p:cxnSp>
        <p:nvCxnSpPr>
          <p:cNvPr id="76" name="直線コネクタ 75">
            <a:extLst>
              <a:ext uri="{FF2B5EF4-FFF2-40B4-BE49-F238E27FC236}">
                <a16:creationId xmlns:a16="http://schemas.microsoft.com/office/drawing/2014/main" id="{83BEC322-FD34-4959-98DA-BC96E4F678A1}"/>
              </a:ext>
            </a:extLst>
          </p:cNvPr>
          <p:cNvCxnSpPr>
            <a:cxnSpLocks/>
            <a:stCxn id="73" idx="3"/>
          </p:cNvCxnSpPr>
          <p:nvPr/>
        </p:nvCxnSpPr>
        <p:spPr>
          <a:xfrm flipH="1">
            <a:off x="2194602" y="3814566"/>
            <a:ext cx="423756" cy="27243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直線コネクタ 76">
            <a:extLst>
              <a:ext uri="{FF2B5EF4-FFF2-40B4-BE49-F238E27FC236}">
                <a16:creationId xmlns:a16="http://schemas.microsoft.com/office/drawing/2014/main" id="{0E54EBA4-70C9-4C42-A430-E2F6B391D08D}"/>
              </a:ext>
            </a:extLst>
          </p:cNvPr>
          <p:cNvCxnSpPr>
            <a:cxnSpLocks/>
            <a:stCxn id="73" idx="5"/>
            <a:endCxn id="75" idx="0"/>
          </p:cNvCxnSpPr>
          <p:nvPr/>
        </p:nvCxnSpPr>
        <p:spPr>
          <a:xfrm>
            <a:off x="2954578" y="3814566"/>
            <a:ext cx="313350" cy="289706"/>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楕円 78">
            <a:extLst>
              <a:ext uri="{FF2B5EF4-FFF2-40B4-BE49-F238E27FC236}">
                <a16:creationId xmlns:a16="http://schemas.microsoft.com/office/drawing/2014/main" id="{30DCEF76-C42E-45A1-9FA5-BCD5835297AD}"/>
              </a:ext>
            </a:extLst>
          </p:cNvPr>
          <p:cNvSpPr/>
          <p:nvPr/>
        </p:nvSpPr>
        <p:spPr>
          <a:xfrm>
            <a:off x="2776718"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2</a:t>
            </a:r>
            <a:endParaRPr kumimoji="1" lang="ja-JP" altLang="en-US" sz="3200" b="1" dirty="0">
              <a:solidFill>
                <a:srgbClr val="0070C0"/>
              </a:solidFill>
            </a:endParaRPr>
          </a:p>
        </p:txBody>
      </p:sp>
      <p:sp>
        <p:nvSpPr>
          <p:cNvPr id="80" name="楕円 79">
            <a:extLst>
              <a:ext uri="{FF2B5EF4-FFF2-40B4-BE49-F238E27FC236}">
                <a16:creationId xmlns:a16="http://schemas.microsoft.com/office/drawing/2014/main" id="{C436F46D-E893-422E-8046-1A07E8C516E8}"/>
              </a:ext>
            </a:extLst>
          </p:cNvPr>
          <p:cNvSpPr/>
          <p:nvPr/>
        </p:nvSpPr>
        <p:spPr>
          <a:xfrm>
            <a:off x="3307326"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70C0"/>
                </a:solidFill>
              </a:rPr>
              <a:t>3</a:t>
            </a:r>
            <a:endParaRPr kumimoji="1" lang="ja-JP" altLang="en-US" sz="3200" b="1" dirty="0">
              <a:solidFill>
                <a:srgbClr val="0070C0"/>
              </a:solidFill>
            </a:endParaRPr>
          </a:p>
        </p:txBody>
      </p:sp>
      <p:sp>
        <p:nvSpPr>
          <p:cNvPr id="81" name="楕円 80">
            <a:extLst>
              <a:ext uri="{FF2B5EF4-FFF2-40B4-BE49-F238E27FC236}">
                <a16:creationId xmlns:a16="http://schemas.microsoft.com/office/drawing/2014/main" id="{6C4805C5-FB18-49CC-8114-95ED50A442D6}"/>
              </a:ext>
            </a:extLst>
          </p:cNvPr>
          <p:cNvSpPr/>
          <p:nvPr/>
        </p:nvSpPr>
        <p:spPr>
          <a:xfrm>
            <a:off x="170229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0</a:t>
            </a:r>
            <a:endParaRPr kumimoji="1" lang="ja-JP" altLang="en-US" sz="3200" b="1" dirty="0">
              <a:solidFill>
                <a:srgbClr val="00B0F0"/>
              </a:solidFill>
            </a:endParaRPr>
          </a:p>
        </p:txBody>
      </p:sp>
      <p:sp>
        <p:nvSpPr>
          <p:cNvPr id="83" name="楕円 82">
            <a:extLst>
              <a:ext uri="{FF2B5EF4-FFF2-40B4-BE49-F238E27FC236}">
                <a16:creationId xmlns:a16="http://schemas.microsoft.com/office/drawing/2014/main" id="{1E58AEE4-9A00-4F0F-BEBB-2AA0E4D79919}"/>
              </a:ext>
            </a:extLst>
          </p:cNvPr>
          <p:cNvSpPr/>
          <p:nvPr/>
        </p:nvSpPr>
        <p:spPr>
          <a:xfrm>
            <a:off x="2231543"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00B0F0"/>
                </a:solidFill>
              </a:rPr>
              <a:t>1</a:t>
            </a:r>
            <a:endParaRPr kumimoji="1" lang="ja-JP" altLang="en-US" sz="3200" b="1" dirty="0">
              <a:solidFill>
                <a:srgbClr val="00B0F0"/>
              </a:solidFill>
            </a:endParaRPr>
          </a:p>
        </p:txBody>
      </p:sp>
      <p:cxnSp>
        <p:nvCxnSpPr>
          <p:cNvPr id="84" name="直線コネクタ 83">
            <a:extLst>
              <a:ext uri="{FF2B5EF4-FFF2-40B4-BE49-F238E27FC236}">
                <a16:creationId xmlns:a16="http://schemas.microsoft.com/office/drawing/2014/main" id="{BEEBF9AF-C653-478E-AF0E-0109146C2F07}"/>
              </a:ext>
            </a:extLst>
          </p:cNvPr>
          <p:cNvCxnSpPr>
            <a:cxnSpLocks/>
            <a:stCxn id="74" idx="3"/>
            <a:endCxn id="81" idx="0"/>
          </p:cNvCxnSpPr>
          <p:nvPr/>
        </p:nvCxnSpPr>
        <p:spPr>
          <a:xfrm flipH="1">
            <a:off x="1940035" y="4479371"/>
            <a:ext cx="95537"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直線コネクタ 84">
            <a:extLst>
              <a:ext uri="{FF2B5EF4-FFF2-40B4-BE49-F238E27FC236}">
                <a16:creationId xmlns:a16="http://schemas.microsoft.com/office/drawing/2014/main" id="{EF9681B5-331C-4E53-9383-52318A8CB0C1}"/>
              </a:ext>
            </a:extLst>
          </p:cNvPr>
          <p:cNvCxnSpPr>
            <a:cxnSpLocks/>
            <a:stCxn id="74" idx="5"/>
            <a:endCxn id="83" idx="0"/>
          </p:cNvCxnSpPr>
          <p:nvPr/>
        </p:nvCxnSpPr>
        <p:spPr>
          <a:xfrm>
            <a:off x="2371792" y="4479371"/>
            <a:ext cx="97495" cy="30925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86" name="楕円 85">
            <a:extLst>
              <a:ext uri="{FF2B5EF4-FFF2-40B4-BE49-F238E27FC236}">
                <a16:creationId xmlns:a16="http://schemas.microsoft.com/office/drawing/2014/main" id="{74F1F4CB-B024-4C1B-A3ED-38FC52CBBA2A}"/>
              </a:ext>
            </a:extLst>
          </p:cNvPr>
          <p:cNvSpPr/>
          <p:nvPr/>
        </p:nvSpPr>
        <p:spPr>
          <a:xfrm>
            <a:off x="3837934"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4</a:t>
            </a:r>
            <a:endParaRPr kumimoji="1" lang="ja-JP" altLang="en-US" sz="3200" b="1" dirty="0">
              <a:solidFill>
                <a:srgbClr val="FFFF00"/>
              </a:solidFill>
            </a:endParaRPr>
          </a:p>
        </p:txBody>
      </p:sp>
      <p:sp>
        <p:nvSpPr>
          <p:cNvPr id="87" name="楕円 86">
            <a:extLst>
              <a:ext uri="{FF2B5EF4-FFF2-40B4-BE49-F238E27FC236}">
                <a16:creationId xmlns:a16="http://schemas.microsoft.com/office/drawing/2014/main" id="{9D2F95DF-4B7F-4671-91E0-158A5C38CB55}"/>
              </a:ext>
            </a:extLst>
          </p:cNvPr>
          <p:cNvSpPr/>
          <p:nvPr/>
        </p:nvSpPr>
        <p:spPr>
          <a:xfrm>
            <a:off x="4362801" y="4778462"/>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FF00"/>
                </a:solidFill>
              </a:rPr>
              <a:t>5</a:t>
            </a:r>
            <a:endParaRPr kumimoji="1" lang="ja-JP" altLang="en-US" sz="3200" b="1" dirty="0">
              <a:solidFill>
                <a:srgbClr val="FFFF00"/>
              </a:solidFill>
            </a:endParaRPr>
          </a:p>
        </p:txBody>
      </p:sp>
      <p:sp>
        <p:nvSpPr>
          <p:cNvPr id="88" name="楕円 87">
            <a:extLst>
              <a:ext uri="{FF2B5EF4-FFF2-40B4-BE49-F238E27FC236}">
                <a16:creationId xmlns:a16="http://schemas.microsoft.com/office/drawing/2014/main" id="{E628D84C-5FE8-45C4-AB15-5F99B7DA3BFE}"/>
              </a:ext>
            </a:extLst>
          </p:cNvPr>
          <p:cNvSpPr/>
          <p:nvPr/>
        </p:nvSpPr>
        <p:spPr>
          <a:xfrm>
            <a:off x="4893411"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6</a:t>
            </a:r>
            <a:endParaRPr kumimoji="1" lang="ja-JP" altLang="en-US" sz="3200" b="1" dirty="0">
              <a:solidFill>
                <a:srgbClr val="FFC000"/>
              </a:solidFill>
            </a:endParaRPr>
          </a:p>
        </p:txBody>
      </p:sp>
      <p:sp>
        <p:nvSpPr>
          <p:cNvPr id="89" name="楕円 88">
            <a:extLst>
              <a:ext uri="{FF2B5EF4-FFF2-40B4-BE49-F238E27FC236}">
                <a16:creationId xmlns:a16="http://schemas.microsoft.com/office/drawing/2014/main" id="{4FEAC5AA-1E67-4A2D-BF18-9C0A27231D06}"/>
              </a:ext>
            </a:extLst>
          </p:cNvPr>
          <p:cNvSpPr/>
          <p:nvPr/>
        </p:nvSpPr>
        <p:spPr>
          <a:xfrm>
            <a:off x="5405255" y="4788626"/>
            <a:ext cx="475488" cy="475488"/>
          </a:xfrm>
          <a:prstGeom prst="ellipse">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b="1" dirty="0">
                <a:solidFill>
                  <a:srgbClr val="FFC000"/>
                </a:solidFill>
              </a:rPr>
              <a:t>7</a:t>
            </a:r>
            <a:endParaRPr kumimoji="1" lang="ja-JP" altLang="en-US" sz="3200" b="1" dirty="0">
              <a:solidFill>
                <a:srgbClr val="FFC000"/>
              </a:solidFill>
            </a:endParaRPr>
          </a:p>
        </p:txBody>
      </p:sp>
      <p:cxnSp>
        <p:nvCxnSpPr>
          <p:cNvPr id="90" name="直線コネクタ 89">
            <a:extLst>
              <a:ext uri="{FF2B5EF4-FFF2-40B4-BE49-F238E27FC236}">
                <a16:creationId xmlns:a16="http://schemas.microsoft.com/office/drawing/2014/main" id="{81BAD045-B479-49B8-A650-81E1610A03EB}"/>
              </a:ext>
            </a:extLst>
          </p:cNvPr>
          <p:cNvCxnSpPr>
            <a:cxnSpLocks/>
            <a:stCxn id="75" idx="3"/>
            <a:endCxn id="79" idx="0"/>
          </p:cNvCxnSpPr>
          <p:nvPr/>
        </p:nvCxnSpPr>
        <p:spPr>
          <a:xfrm flipH="1">
            <a:off x="3014462" y="4510126"/>
            <a:ext cx="85356"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 name="直線コネクタ 90">
            <a:extLst>
              <a:ext uri="{FF2B5EF4-FFF2-40B4-BE49-F238E27FC236}">
                <a16:creationId xmlns:a16="http://schemas.microsoft.com/office/drawing/2014/main" id="{9C684459-F52E-4F0D-8EB5-EFDDDA2884A6}"/>
              </a:ext>
            </a:extLst>
          </p:cNvPr>
          <p:cNvCxnSpPr>
            <a:cxnSpLocks/>
            <a:stCxn id="75" idx="5"/>
            <a:endCxn id="80" idx="0"/>
          </p:cNvCxnSpPr>
          <p:nvPr/>
        </p:nvCxnSpPr>
        <p:spPr>
          <a:xfrm>
            <a:off x="3436038" y="4510126"/>
            <a:ext cx="109032"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 name="直線コネクタ 91">
            <a:extLst>
              <a:ext uri="{FF2B5EF4-FFF2-40B4-BE49-F238E27FC236}">
                <a16:creationId xmlns:a16="http://schemas.microsoft.com/office/drawing/2014/main" id="{DC198E0B-732B-401A-892B-8E235B81C96F}"/>
              </a:ext>
            </a:extLst>
          </p:cNvPr>
          <p:cNvCxnSpPr>
            <a:cxnSpLocks/>
            <a:stCxn id="67" idx="3"/>
            <a:endCxn id="86" idx="0"/>
          </p:cNvCxnSpPr>
          <p:nvPr/>
        </p:nvCxnSpPr>
        <p:spPr>
          <a:xfrm flipH="1">
            <a:off x="4075678" y="4503973"/>
            <a:ext cx="124754"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直線コネクタ 92">
            <a:extLst>
              <a:ext uri="{FF2B5EF4-FFF2-40B4-BE49-F238E27FC236}">
                <a16:creationId xmlns:a16="http://schemas.microsoft.com/office/drawing/2014/main" id="{5B7F92CF-2B51-4B43-AD77-D6F16A1D57C7}"/>
              </a:ext>
            </a:extLst>
          </p:cNvPr>
          <p:cNvCxnSpPr>
            <a:cxnSpLocks/>
            <a:stCxn id="67" idx="5"/>
            <a:endCxn id="87" idx="0"/>
          </p:cNvCxnSpPr>
          <p:nvPr/>
        </p:nvCxnSpPr>
        <p:spPr>
          <a:xfrm>
            <a:off x="4536652" y="4503973"/>
            <a:ext cx="63893" cy="274489"/>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直線コネクタ 93">
            <a:extLst>
              <a:ext uri="{FF2B5EF4-FFF2-40B4-BE49-F238E27FC236}">
                <a16:creationId xmlns:a16="http://schemas.microsoft.com/office/drawing/2014/main" id="{944FAEEB-B196-47E3-830E-515CB177FF78}"/>
              </a:ext>
            </a:extLst>
          </p:cNvPr>
          <p:cNvCxnSpPr>
            <a:cxnSpLocks/>
            <a:stCxn id="68" idx="3"/>
            <a:endCxn id="88" idx="0"/>
          </p:cNvCxnSpPr>
          <p:nvPr/>
        </p:nvCxnSpPr>
        <p:spPr>
          <a:xfrm flipH="1">
            <a:off x="5131155" y="4510126"/>
            <a:ext cx="89940"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5" name="直線コネクタ 94">
            <a:extLst>
              <a:ext uri="{FF2B5EF4-FFF2-40B4-BE49-F238E27FC236}">
                <a16:creationId xmlns:a16="http://schemas.microsoft.com/office/drawing/2014/main" id="{51E77157-550D-43CF-90B4-C52A0BD6A059}"/>
              </a:ext>
            </a:extLst>
          </p:cNvPr>
          <p:cNvCxnSpPr>
            <a:cxnSpLocks/>
            <a:stCxn id="68" idx="5"/>
            <a:endCxn id="89" idx="0"/>
          </p:cNvCxnSpPr>
          <p:nvPr/>
        </p:nvCxnSpPr>
        <p:spPr>
          <a:xfrm>
            <a:off x="5557315" y="4510126"/>
            <a:ext cx="85684" cy="2785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78" name="正方形/長方形 77">
            <a:extLst>
              <a:ext uri="{FF2B5EF4-FFF2-40B4-BE49-F238E27FC236}">
                <a16:creationId xmlns:a16="http://schemas.microsoft.com/office/drawing/2014/main" id="{E1104738-D1BC-40C4-9ADA-BCD818EC98DC}"/>
              </a:ext>
            </a:extLst>
          </p:cNvPr>
          <p:cNvSpPr/>
          <p:nvPr/>
        </p:nvSpPr>
        <p:spPr>
          <a:xfrm rot="16200000">
            <a:off x="92111" y="3976649"/>
            <a:ext cx="2193293" cy="369332"/>
          </a:xfrm>
          <a:prstGeom prst="rect">
            <a:avLst/>
          </a:prstGeom>
        </p:spPr>
        <p:txBody>
          <a:bodyPr wrap="none">
            <a:spAutoFit/>
          </a:bodyPr>
          <a:lstStyle/>
          <a:p>
            <a:r>
              <a:rPr lang="en-US" altLang="ja-JP" dirty="0"/>
              <a:t>3-bit random number</a:t>
            </a:r>
            <a:endParaRPr lang="ja-JP" altLang="en-US" dirty="0"/>
          </a:p>
        </p:txBody>
      </p:sp>
      <p:sp>
        <p:nvSpPr>
          <p:cNvPr id="82" name="円弧 81">
            <a:extLst>
              <a:ext uri="{FF2B5EF4-FFF2-40B4-BE49-F238E27FC236}">
                <a16:creationId xmlns:a16="http://schemas.microsoft.com/office/drawing/2014/main" id="{AFEA8283-6465-4382-A014-E3F8D2E39283}"/>
              </a:ext>
            </a:extLst>
          </p:cNvPr>
          <p:cNvSpPr/>
          <p:nvPr/>
        </p:nvSpPr>
        <p:spPr>
          <a:xfrm rot="10800000">
            <a:off x="6694693" y="4902832"/>
            <a:ext cx="648223" cy="1078921"/>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7" name="円弧 96">
            <a:extLst>
              <a:ext uri="{FF2B5EF4-FFF2-40B4-BE49-F238E27FC236}">
                <a16:creationId xmlns:a16="http://schemas.microsoft.com/office/drawing/2014/main" id="{0985BF3B-4DBE-4334-8393-CE7A7BFD200E}"/>
              </a:ext>
            </a:extLst>
          </p:cNvPr>
          <p:cNvSpPr/>
          <p:nvPr/>
        </p:nvSpPr>
        <p:spPr>
          <a:xfrm>
            <a:off x="7602906" y="2050152"/>
            <a:ext cx="2061571" cy="2003029"/>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8" name="円弧 97">
            <a:extLst>
              <a:ext uri="{FF2B5EF4-FFF2-40B4-BE49-F238E27FC236}">
                <a16:creationId xmlns:a16="http://schemas.microsoft.com/office/drawing/2014/main" id="{516A4203-8BBF-4281-9D51-A232D5D52FC8}"/>
              </a:ext>
            </a:extLst>
          </p:cNvPr>
          <p:cNvSpPr/>
          <p:nvPr/>
        </p:nvSpPr>
        <p:spPr>
          <a:xfrm rot="10800000">
            <a:off x="7754280" y="4902832"/>
            <a:ext cx="648223" cy="1078921"/>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9" name="円弧 98">
            <a:extLst>
              <a:ext uri="{FF2B5EF4-FFF2-40B4-BE49-F238E27FC236}">
                <a16:creationId xmlns:a16="http://schemas.microsoft.com/office/drawing/2014/main" id="{EB87D8E1-DA40-4F06-A023-79203163CBF2}"/>
              </a:ext>
            </a:extLst>
          </p:cNvPr>
          <p:cNvSpPr/>
          <p:nvPr/>
        </p:nvSpPr>
        <p:spPr>
          <a:xfrm rot="10800000">
            <a:off x="8808817" y="4912178"/>
            <a:ext cx="648223" cy="1078921"/>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00" name="円弧 99">
            <a:extLst>
              <a:ext uri="{FF2B5EF4-FFF2-40B4-BE49-F238E27FC236}">
                <a16:creationId xmlns:a16="http://schemas.microsoft.com/office/drawing/2014/main" id="{316FA66B-BF3D-4968-97C2-9D270F7BD3D2}"/>
              </a:ext>
            </a:extLst>
          </p:cNvPr>
          <p:cNvSpPr/>
          <p:nvPr/>
        </p:nvSpPr>
        <p:spPr>
          <a:xfrm rot="10800000">
            <a:off x="9868404" y="4912178"/>
            <a:ext cx="648223" cy="1078921"/>
          </a:xfrm>
          <a:prstGeom prst="arc">
            <a:avLst>
              <a:gd name="adj1" fmla="val 10804737"/>
              <a:gd name="adj2" fmla="val 0"/>
            </a:avLst>
          </a:prstGeom>
          <a:ln w="635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307010135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DEA53DC-D964-4194-A626-4018426E2DD5}"/>
              </a:ext>
            </a:extLst>
          </p:cNvPr>
          <p:cNvSpPr>
            <a:spLocks noGrp="1"/>
          </p:cNvSpPr>
          <p:nvPr>
            <p:ph type="title"/>
          </p:nvPr>
        </p:nvSpPr>
        <p:spPr/>
        <p:txBody>
          <a:bodyPr/>
          <a:lstStyle/>
          <a:p>
            <a:r>
              <a:rPr kumimoji="1" lang="en-US" altLang="ja-JP" dirty="0"/>
              <a:t>Conclusion</a:t>
            </a:r>
            <a:endParaRPr kumimoji="1" lang="ja-JP" altLang="en-US" dirty="0"/>
          </a:p>
        </p:txBody>
      </p:sp>
      <p:sp>
        <p:nvSpPr>
          <p:cNvPr id="3" name="コンテンツ プレースホルダー 2">
            <a:extLst>
              <a:ext uri="{FF2B5EF4-FFF2-40B4-BE49-F238E27FC236}">
                <a16:creationId xmlns:a16="http://schemas.microsoft.com/office/drawing/2014/main" id="{6A91D5E0-8B50-497D-AE86-88E195A33082}"/>
              </a:ext>
            </a:extLst>
          </p:cNvPr>
          <p:cNvSpPr>
            <a:spLocks noGrp="1"/>
          </p:cNvSpPr>
          <p:nvPr>
            <p:ph idx="1"/>
          </p:nvPr>
        </p:nvSpPr>
        <p:spPr/>
        <p:txBody>
          <a:bodyPr/>
          <a:lstStyle/>
          <a:p>
            <a:r>
              <a:rPr kumimoji="1" lang="en-US" altLang="ja-JP" dirty="0"/>
              <a:t>Explained d</a:t>
            </a:r>
            <a:r>
              <a:rPr lang="en-US" altLang="ja-JP" dirty="0"/>
              <a:t>e-facto standard BVH </a:t>
            </a:r>
            <a:r>
              <a:rPr kumimoji="1" lang="en-US" altLang="ja-JP" dirty="0"/>
              <a:t>construction algorithms a</a:t>
            </a:r>
            <a:r>
              <a:rPr lang="en-US" altLang="ja-JP" dirty="0"/>
              <a:t>nd several optimization techniques</a:t>
            </a:r>
          </a:p>
          <a:p>
            <a:r>
              <a:rPr lang="en-US" altLang="ja-JP" dirty="0"/>
              <a:t>BVH optimization techniques are directly applicable to accelerating ray tracing with many lights</a:t>
            </a:r>
            <a:endParaRPr kumimoji="1" lang="en-US" altLang="ja-JP" dirty="0"/>
          </a:p>
          <a:p>
            <a:r>
              <a:rPr lang="en-US" altLang="ja-JP" dirty="0"/>
              <a:t>Find more info at: </a:t>
            </a:r>
            <a:r>
              <a:rPr lang="en-US" altLang="ja-JP" dirty="0">
                <a:hlinkClick r:id="rId3"/>
              </a:rPr>
              <a:t> https://github.com/shinjiogaki/bvh</a:t>
            </a:r>
            <a:endParaRPr kumimoji="1" lang="en-US" altLang="ja-JP" dirty="0"/>
          </a:p>
          <a:p>
            <a:r>
              <a:rPr kumimoji="1" lang="en-US" altLang="ja-JP" dirty="0"/>
              <a:t>Impossible to </a:t>
            </a:r>
            <a:r>
              <a:rPr lang="en-US" altLang="ja-JP" dirty="0" err="1"/>
              <a:t>k</a:t>
            </a:r>
            <a:r>
              <a:rPr kumimoji="1" lang="en-US" altLang="ja-JP" dirty="0" err="1"/>
              <a:t>iwameru</a:t>
            </a:r>
            <a:r>
              <a:rPr kumimoji="1" lang="en-US" altLang="ja-JP" dirty="0"/>
              <a:t> (</a:t>
            </a:r>
            <a:r>
              <a:rPr lang="ja-JP" altLang="en-US" dirty="0"/>
              <a:t>極める</a:t>
            </a:r>
            <a:r>
              <a:rPr kumimoji="1" lang="en-US" altLang="ja-JP" dirty="0"/>
              <a:t>)</a:t>
            </a:r>
            <a:endParaRPr kumimoji="1" lang="ja-JP" altLang="en-US" dirty="0"/>
          </a:p>
        </p:txBody>
      </p:sp>
    </p:spTree>
    <p:extLst>
      <p:ext uri="{BB962C8B-B14F-4D97-AF65-F5344CB8AC3E}">
        <p14:creationId xmlns:p14="http://schemas.microsoft.com/office/powerpoint/2010/main" val="8222390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DEA53DC-D964-4194-A626-4018426E2DD5}"/>
              </a:ext>
            </a:extLst>
          </p:cNvPr>
          <p:cNvSpPr>
            <a:spLocks noGrp="1"/>
          </p:cNvSpPr>
          <p:nvPr>
            <p:ph type="title"/>
          </p:nvPr>
        </p:nvSpPr>
        <p:spPr>
          <a:xfrm>
            <a:off x="838200" y="2766218"/>
            <a:ext cx="10515600" cy="1325563"/>
          </a:xfrm>
        </p:spPr>
        <p:txBody>
          <a:bodyPr/>
          <a:lstStyle/>
          <a:p>
            <a:pPr algn="ctr"/>
            <a:r>
              <a:rPr kumimoji="1" lang="en-US" altLang="ja-JP" dirty="0"/>
              <a:t>Thank</a:t>
            </a:r>
            <a:r>
              <a:rPr kumimoji="1" lang="ja-JP" altLang="en-US" dirty="0"/>
              <a:t> </a:t>
            </a:r>
            <a:r>
              <a:rPr kumimoji="1" lang="en-US" altLang="ja-JP" dirty="0"/>
              <a:t>you</a:t>
            </a:r>
            <a:r>
              <a:rPr kumimoji="1" lang="ja-JP" altLang="en-US" dirty="0"/>
              <a:t> </a:t>
            </a:r>
            <a:r>
              <a:rPr kumimoji="1" lang="en-US" altLang="ja-JP" dirty="0"/>
              <a:t>for</a:t>
            </a:r>
            <a:r>
              <a:rPr kumimoji="1" lang="ja-JP" altLang="en-US" dirty="0"/>
              <a:t> </a:t>
            </a:r>
            <a:r>
              <a:rPr kumimoji="1" lang="en-US" altLang="ja-JP" dirty="0"/>
              <a:t>listening!</a:t>
            </a:r>
            <a:endParaRPr kumimoji="1" lang="ja-JP" altLang="en-US" dirty="0"/>
          </a:p>
        </p:txBody>
      </p:sp>
    </p:spTree>
    <p:extLst>
      <p:ext uri="{BB962C8B-B14F-4D97-AF65-F5344CB8AC3E}">
        <p14:creationId xmlns:p14="http://schemas.microsoft.com/office/powerpoint/2010/main" val="2287539724"/>
      </p:ext>
    </p:extLst>
  </p:cSld>
  <p:clrMapOvr>
    <a:masterClrMapping/>
  </p:clrMapOvr>
</p:sld>
</file>

<file path=ppt/theme/theme1.xml><?xml version="1.0" encoding="utf-8"?>
<a:theme xmlns:a="http://schemas.openxmlformats.org/drawingml/2006/main" name="Office Theme">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24371</TotalTime>
  <Words>12253</Words>
  <Application>Microsoft Office PowerPoint</Application>
  <PresentationFormat>ワイド画面</PresentationFormat>
  <Paragraphs>1375</Paragraphs>
  <Slides>100</Slides>
  <Notes>100</Notes>
  <HiddenSlides>1</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100</vt:i4>
      </vt:variant>
    </vt:vector>
  </HeadingPairs>
  <TitlesOfParts>
    <vt:vector size="106" baseType="lpstr">
      <vt:lpstr>游ゴシック</vt:lpstr>
      <vt:lpstr>Arial</vt:lpstr>
      <vt:lpstr>Calibri</vt:lpstr>
      <vt:lpstr>Calibri Light</vt:lpstr>
      <vt:lpstr>Cambria Math</vt:lpstr>
      <vt:lpstr>Office Theme</vt:lpstr>
      <vt:lpstr>Acceleration Data Structures for Ray Tracing</vt:lpstr>
      <vt:lpstr>Acceleration Data Structures for Ray Tracing Bounding Volume Hierarchy</vt:lpstr>
      <vt:lpstr>Acceleration Data Structures for Ray Tracing</vt:lpstr>
      <vt:lpstr>PowerPoint プレゼンテーション</vt:lpstr>
      <vt:lpstr>PowerPoint プレゼンテーション</vt:lpstr>
      <vt:lpstr>Acceleration Data Structures for Ray Tracing</vt:lpstr>
      <vt:lpstr>Preliminaries</vt:lpstr>
      <vt:lpstr>Ray Traversal</vt:lpstr>
      <vt:lpstr>Bounding Volume Hierarchy</vt:lpstr>
      <vt:lpstr>Wide BVH</vt:lpstr>
      <vt:lpstr>Cost Function</vt:lpstr>
      <vt:lpstr>Cost Function</vt:lpstr>
      <vt:lpstr>Construction</vt:lpstr>
      <vt:lpstr>Construction: Top-down</vt:lpstr>
      <vt:lpstr>Construction: Top-down</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 </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Binning</vt:lpstr>
      <vt:lpstr>Construction: Top-down – Full sweep</vt:lpstr>
      <vt:lpstr>Construction: Bottom-up</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Construction: Bottom-up Fast and Simple Agglomerative LBVH Construction</vt:lpstr>
      <vt:lpstr>Optimization</vt:lpstr>
      <vt:lpstr>Rotation</vt:lpstr>
      <vt:lpstr>Rotation</vt:lpstr>
      <vt:lpstr>Restructuring</vt:lpstr>
      <vt:lpstr>Restructuring</vt:lpstr>
      <vt:lpstr>Reinsertion</vt:lpstr>
      <vt:lpstr>Reinsertion</vt:lpstr>
      <vt:lpstr>Reordering</vt:lpstr>
      <vt:lpstr>Re-Braiding</vt:lpstr>
      <vt:lpstr>Re-Braiding</vt:lpstr>
      <vt:lpstr>Re-Braiding</vt:lpstr>
      <vt:lpstr>Re-Braiding</vt:lpstr>
      <vt:lpstr>Re-Braiding</vt:lpstr>
      <vt:lpstr>Re-Braiding</vt:lpstr>
      <vt:lpstr>Re-Braiding</vt:lpstr>
      <vt:lpstr>Contraction</vt:lpstr>
      <vt:lpstr>Leaf Node Merging</vt:lpstr>
      <vt:lpstr>Many Lights</vt:lpstr>
      <vt:lpstr>Many-Lights</vt:lpstr>
      <vt:lpstr>Adaptive Tree Splitting</vt:lpstr>
      <vt:lpstr>Adaptive Tree Splitting</vt:lpstr>
      <vt:lpstr>Adaptive Tree Splitting</vt:lpstr>
      <vt:lpstr>Adaptive Tree Splitting</vt:lpstr>
      <vt:lpstr>Adaptive Tree Splitting</vt:lpstr>
      <vt:lpstr>Adaptive Tree Splitting</vt:lpstr>
      <vt:lpstr>Adaptive Tree Splitting</vt:lpstr>
      <vt:lpstr>Uniform random sampling: 19sec</vt:lpstr>
      <vt:lpstr>Adaptive tree splitting (binary BVH): 31sec</vt:lpstr>
      <vt:lpstr>Adaptive tree splitting (8-ary BVH): 22sec</vt:lpstr>
      <vt:lpstr>Adaptive Tree Splitting</vt:lpstr>
      <vt:lpstr>Stochastic Lightcuts</vt:lpstr>
      <vt:lpstr>Stochastic Lightcuts</vt:lpstr>
      <vt:lpstr>Stochastic Lightcuts</vt:lpstr>
      <vt:lpstr>Hierarchical Russian Roulette</vt:lpstr>
      <vt:lpstr>Hierarchical Russian Roulette</vt:lpstr>
      <vt:lpstr>Hierarchical Russian Roulette</vt:lpstr>
      <vt:lpstr>Hierarchical Russian Roulette</vt:lpstr>
      <vt:lpstr>Hierarchical Russian Roulette</vt:lpstr>
      <vt:lpstr>Lazy Man’s Hierarchical Russian Roulette</vt:lpstr>
      <vt:lpstr>Lazy Man’s Hierarchical Russian Roulette</vt:lpstr>
      <vt:lpstr>Lazy Man’s Hierarchical Russian Roulette</vt:lpstr>
      <vt:lpstr>Conclusion</vt:lpstr>
      <vt:lpstr>Thank you for listening!</vt:lpstr>
      <vt:lpstr>Other Interesting Papers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レイ・トレーシングのデータ構造を極める！</dc:title>
  <dc:creator>shinji ogaki</dc:creator>
  <cp:lastModifiedBy>ogaki shinji</cp:lastModifiedBy>
  <cp:revision>1528</cp:revision>
  <cp:lastPrinted>2019-09-04T23:40:40Z</cp:lastPrinted>
  <dcterms:created xsi:type="dcterms:W3CDTF">2019-06-16T01:49:09Z</dcterms:created>
  <dcterms:modified xsi:type="dcterms:W3CDTF">2020-07-10T01:39:13Z</dcterms:modified>
</cp:coreProperties>
</file>